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5" r:id="rId4"/>
    <p:sldId id="278" r:id="rId5"/>
    <p:sldId id="279" r:id="rId6"/>
    <p:sldId id="280" r:id="rId7"/>
    <p:sldId id="281" r:id="rId8"/>
    <p:sldId id="268" r:id="rId9"/>
    <p:sldId id="259" r:id="rId10"/>
    <p:sldId id="282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BEB77-B0CC-4785-8E37-379802657580}" type="datetimeFigureOut">
              <a:rPr lang="sk-SK" smtClean="0"/>
              <a:t>25. 3. 2021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DF609-948B-4A60-86B7-7E3C44FD441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8872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F6DD-6E13-4FA0-92B4-4280F9E78577}" type="datetimeFigureOut">
              <a:rPr lang="sk-SK" smtClean="0"/>
              <a:t>25. 3. 2021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60E6-AA90-4FE0-A1E5-0E98551B4D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9170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F6DD-6E13-4FA0-92B4-4280F9E78577}" type="datetimeFigureOut">
              <a:rPr lang="sk-SK" smtClean="0"/>
              <a:t>25. 3. 2021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60E6-AA90-4FE0-A1E5-0E98551B4D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614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F6DD-6E13-4FA0-92B4-4280F9E78577}" type="datetimeFigureOut">
              <a:rPr lang="sk-SK" smtClean="0"/>
              <a:t>25. 3. 2021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60E6-AA90-4FE0-A1E5-0E98551B4D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845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F6DD-6E13-4FA0-92B4-4280F9E78577}" type="datetimeFigureOut">
              <a:rPr lang="sk-SK" smtClean="0"/>
              <a:t>25. 3. 2021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60E6-AA90-4FE0-A1E5-0E98551B4D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6974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F6DD-6E13-4FA0-92B4-4280F9E78577}" type="datetimeFigureOut">
              <a:rPr lang="sk-SK" smtClean="0"/>
              <a:t>25. 3. 2021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60E6-AA90-4FE0-A1E5-0E98551B4D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259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F6DD-6E13-4FA0-92B4-4280F9E78577}" type="datetimeFigureOut">
              <a:rPr lang="sk-SK" smtClean="0"/>
              <a:t>25. 3. 2021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60E6-AA90-4FE0-A1E5-0E98551B4D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5320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F6DD-6E13-4FA0-92B4-4280F9E78577}" type="datetimeFigureOut">
              <a:rPr lang="sk-SK" smtClean="0"/>
              <a:t>25. 3. 2021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60E6-AA90-4FE0-A1E5-0E98551B4D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157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F6DD-6E13-4FA0-92B4-4280F9E78577}" type="datetimeFigureOut">
              <a:rPr lang="sk-SK" smtClean="0"/>
              <a:t>25. 3. 2021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60E6-AA90-4FE0-A1E5-0E98551B4D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1590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F6DD-6E13-4FA0-92B4-4280F9E78577}" type="datetimeFigureOut">
              <a:rPr lang="sk-SK" smtClean="0"/>
              <a:t>25. 3. 2021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60E6-AA90-4FE0-A1E5-0E98551B4D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9691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F6DD-6E13-4FA0-92B4-4280F9E78577}" type="datetimeFigureOut">
              <a:rPr lang="sk-SK" smtClean="0"/>
              <a:t>25. 3. 2021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60E6-AA90-4FE0-A1E5-0E98551B4D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1943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F6DD-6E13-4FA0-92B4-4280F9E78577}" type="datetimeFigureOut">
              <a:rPr lang="sk-SK" smtClean="0"/>
              <a:t>25. 3. 2021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60E6-AA90-4FE0-A1E5-0E98551B4D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230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AF6DD-6E13-4FA0-92B4-4280F9E78577}" type="datetimeFigureOut">
              <a:rPr lang="sk-SK" smtClean="0"/>
              <a:t>25. 3. 2021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F60E6-AA90-4FE0-A1E5-0E98551B4D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738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8.jpeg"/><Relationship Id="rId10" Type="http://schemas.openxmlformats.org/officeDocument/2006/relationships/image" Target="../media/image27.jpeg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772400" cy="1470025"/>
          </a:xfrm>
        </p:spPr>
        <p:txBody>
          <a:bodyPr/>
          <a:lstStyle/>
          <a:p>
            <a:r>
              <a:rPr lang="sk-SK" b="1" dirty="0"/>
              <a:t>KYSLÍKATÉ DERIVÁTY UHĽOVODÍKOV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KARBOXYLOVÉ KYSELINY</a:t>
            </a:r>
            <a:endParaRPr lang="sk-SK" dirty="0"/>
          </a:p>
          <a:p>
            <a:pPr marL="457200" indent="-457200">
              <a:buFontTx/>
              <a:buChar char="-"/>
            </a:pPr>
            <a:r>
              <a:rPr lang="sk-SK" dirty="0" smtClean="0"/>
              <a:t>COOH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MASTNÉ KYSELINY</a:t>
            </a:r>
            <a:endParaRPr lang="sk-S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8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Procházka Údená makrela s hlavou vákuovo balená chlad. váž. nad 250 g -  Makrela, Ryby údené, Ryby, morské plody, Čerstvé, chladené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7029" y="-5937"/>
            <a:ext cx="3009872" cy="121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énusz Jedlý jednodruhový rastlinný olej slnečnicový 2 l - Tesco Potraviny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2082" y="862149"/>
            <a:ext cx="2710867" cy="271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Řepkový olej: studie zpochybnila, že je zdravý - Vitalia.cz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250689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livový olej 50 ml | Voňačik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1954" y="995801"/>
            <a:ext cx="2140206" cy="269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ekvicový olej - 7 účinkov na zdravie | Zdravopedia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6901" y="0"/>
            <a:ext cx="2897099" cy="196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Za hrsť orechov každý deň: Stačí sa v nich vyznať | Plnielanu.sk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" y="4422967"/>
            <a:ext cx="5312627" cy="243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Ľanové semeno hnedé - ravita.sk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882959"/>
            <a:ext cx="1757684" cy="152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Semienka pre zdravie - MAK ~ EZOCEST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199" y="5429624"/>
            <a:ext cx="2232249" cy="142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Pacientom s artritídou prinášajú úľavu mastné ryby - Zdravá výživa -  Zdravie - Pravda.s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7233" y="3583153"/>
            <a:ext cx="2999336" cy="16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urity Vision Bio panenský kokosový olej lisovaný za studena 100 ml od 3,44  € - Heureka.sk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2060847"/>
            <a:ext cx="2003773" cy="213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50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55266" y="260648"/>
            <a:ext cx="4958277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k-SK" dirty="0" smtClean="0"/>
              <a:t>KARBOXYLOVÁ SKUPINA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pPr marL="0" indent="0">
              <a:buNone/>
            </a:pPr>
            <a:r>
              <a:rPr lang="sk-SK" dirty="0"/>
              <a:t>	</a:t>
            </a:r>
          </a:p>
        </p:txBody>
      </p:sp>
      <p:pic>
        <p:nvPicPr>
          <p:cNvPr id="1026" name="Picture 2" descr="https://upload.wikimedia.org/wikipedia/commons/thumb/b/b5/Carboxylic-acid.svg/1280px-Carboxylic-acid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9872" y="1628800"/>
            <a:ext cx="967193" cy="215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obsahu 2"/>
          <p:cNvSpPr txBox="1">
            <a:spLocks/>
          </p:cNvSpPr>
          <p:nvPr/>
        </p:nvSpPr>
        <p:spPr>
          <a:xfrm>
            <a:off x="609600" y="4293096"/>
            <a:ext cx="8229600" cy="1985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dirty="0"/>
              <a:t>- COOH</a:t>
            </a:r>
          </a:p>
          <a:p>
            <a:pPr marL="0" indent="0" algn="ctr">
              <a:buNone/>
            </a:pPr>
            <a:endParaRPr lang="sk-SK" dirty="0" smtClean="0"/>
          </a:p>
          <a:p>
            <a:pPr marL="0" indent="0" algn="ctr">
              <a:buNone/>
            </a:pPr>
            <a:r>
              <a:rPr lang="sk-SK" dirty="0" smtClean="0"/>
              <a:t>Kyselina ......-</a:t>
            </a:r>
            <a:r>
              <a:rPr lang="sk-SK" dirty="0" err="1" smtClean="0"/>
              <a:t>ová</a:t>
            </a:r>
            <a:endParaRPr lang="sk-SK" dirty="0"/>
          </a:p>
        </p:txBody>
      </p:sp>
      <p:pic>
        <p:nvPicPr>
          <p:cNvPr id="6" name="Picture 2" descr="https://upload.wikimedia.org/wikipedia/commons/thumb/b/b5/Carboxylic-acid.svg/1280px-Carboxylic-acid.svg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94598" y="1628800"/>
            <a:ext cx="1450920" cy="215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1187624" y="1916832"/>
            <a:ext cx="185165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400" dirty="0" err="1" smtClean="0"/>
              <a:t>Karbonylová</a:t>
            </a:r>
            <a:r>
              <a:rPr lang="sk-SK" sz="2400" dirty="0" smtClean="0"/>
              <a:t> skupina</a:t>
            </a:r>
            <a:endParaRPr lang="sk-SK" sz="2400" dirty="0"/>
          </a:p>
        </p:txBody>
      </p:sp>
      <p:sp>
        <p:nvSpPr>
          <p:cNvPr id="8" name="BlokTextu 7"/>
          <p:cNvSpPr txBox="1"/>
          <p:nvPr/>
        </p:nvSpPr>
        <p:spPr>
          <a:xfrm>
            <a:off x="5868144" y="2072149"/>
            <a:ext cx="185165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400" dirty="0" err="1" smtClean="0"/>
              <a:t>Hydroxylová</a:t>
            </a:r>
            <a:r>
              <a:rPr lang="sk-SK" sz="2400" dirty="0" smtClean="0"/>
              <a:t> skupina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33905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MASTNÉ KYSELINY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281972"/>
            <a:ext cx="8229600" cy="4171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/>
              <a:t>C</a:t>
            </a:r>
            <a:r>
              <a:rPr lang="sk-SK" baseline="-25000" dirty="0" smtClean="0"/>
              <a:t>17</a:t>
            </a:r>
            <a:r>
              <a:rPr lang="sk-SK" dirty="0" smtClean="0"/>
              <a:t>H</a:t>
            </a:r>
            <a:r>
              <a:rPr lang="sk-SK" baseline="-25000" dirty="0" smtClean="0"/>
              <a:t>36 </a:t>
            </a:r>
            <a:r>
              <a:rPr lang="sk-SK" dirty="0" smtClean="0"/>
              <a:t>– </a:t>
            </a:r>
            <a:r>
              <a:rPr lang="sk-SK" dirty="0" err="1" smtClean="0"/>
              <a:t>heptadekán</a:t>
            </a:r>
            <a:r>
              <a:rPr lang="sk-SK" dirty="0" smtClean="0"/>
              <a:t> – motorový olej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C</a:t>
            </a:r>
            <a:r>
              <a:rPr lang="sk-SK" baseline="-25000" dirty="0" smtClean="0"/>
              <a:t>16</a:t>
            </a:r>
            <a:r>
              <a:rPr lang="sk-SK" dirty="0" smtClean="0"/>
              <a:t>H</a:t>
            </a:r>
            <a:r>
              <a:rPr lang="sk-SK" baseline="-25000" dirty="0" smtClean="0"/>
              <a:t>31</a:t>
            </a:r>
            <a:r>
              <a:rPr lang="sk-SK" dirty="0" smtClean="0"/>
              <a:t>COOH = CH</a:t>
            </a:r>
            <a:r>
              <a:rPr lang="sk-SK" baseline="-25000" dirty="0" smtClean="0"/>
              <a:t>3</a:t>
            </a:r>
            <a:r>
              <a:rPr lang="sk-SK" dirty="0" smtClean="0"/>
              <a:t>(CH</a:t>
            </a:r>
            <a:r>
              <a:rPr lang="sk-SK" baseline="-25000" dirty="0" smtClean="0"/>
              <a:t>2</a:t>
            </a:r>
            <a:r>
              <a:rPr lang="sk-SK" dirty="0" smtClean="0"/>
              <a:t>)</a:t>
            </a:r>
            <a:r>
              <a:rPr lang="sk-SK" baseline="-25000" dirty="0" smtClean="0"/>
              <a:t>16</a:t>
            </a:r>
            <a:r>
              <a:rPr lang="sk-SK" dirty="0" smtClean="0"/>
              <a:t>COOH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– kyselina </a:t>
            </a:r>
            <a:r>
              <a:rPr lang="sk-SK" dirty="0" err="1" smtClean="0"/>
              <a:t>heptadekánová</a:t>
            </a:r>
            <a:endParaRPr lang="sk-SK" dirty="0" smtClean="0"/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	kyselina </a:t>
            </a:r>
            <a:r>
              <a:rPr lang="sk-SK" dirty="0" err="1" smtClean="0"/>
              <a:t>stearová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218"/>
            <a:ext cx="9144000" cy="78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1" y="3577321"/>
            <a:ext cx="9144000" cy="100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01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4649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dirty="0" smtClean="0"/>
              <a:t>C</a:t>
            </a:r>
            <a:r>
              <a:rPr lang="sk-SK" baseline="-25000" dirty="0" smtClean="0"/>
              <a:t>19</a:t>
            </a:r>
            <a:r>
              <a:rPr lang="sk-SK" dirty="0" smtClean="0"/>
              <a:t>H</a:t>
            </a:r>
            <a:r>
              <a:rPr lang="sk-SK" baseline="-25000" dirty="0" smtClean="0"/>
              <a:t>39</a:t>
            </a:r>
            <a:r>
              <a:rPr lang="sk-SK" dirty="0" smtClean="0"/>
              <a:t>COOH  -  Kyselina arachidová </a:t>
            </a:r>
            <a:endParaRPr lang="sk-SK" dirty="0"/>
          </a:p>
        </p:txBody>
      </p:sp>
      <p:pic>
        <p:nvPicPr>
          <p:cNvPr id="2050" name="Picture 2" descr="upload.wikimedia.org/wikipedia/commons/thumb/0/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08"/>
          <a:stretch/>
        </p:blipFill>
        <p:spPr bwMode="auto">
          <a:xfrm>
            <a:off x="1475656" y="27365"/>
            <a:ext cx="6912768" cy="540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5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NASÝTENÉ MASTNÉ KYSELINY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dirty="0" smtClean="0"/>
              <a:t>C</a:t>
            </a:r>
            <a:r>
              <a:rPr lang="sk-SK" baseline="-25000" dirty="0" smtClean="0"/>
              <a:t>11</a:t>
            </a:r>
            <a:r>
              <a:rPr lang="sk-SK" dirty="0" smtClean="0"/>
              <a:t>H</a:t>
            </a:r>
            <a:r>
              <a:rPr lang="sk-SK" baseline="-25000" dirty="0" smtClean="0"/>
              <a:t>39</a:t>
            </a:r>
            <a:r>
              <a:rPr lang="sk-SK" dirty="0" smtClean="0"/>
              <a:t>COOH kyselina </a:t>
            </a:r>
            <a:r>
              <a:rPr lang="sk-SK" dirty="0" err="1" smtClean="0"/>
              <a:t>laurová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C</a:t>
            </a:r>
            <a:r>
              <a:rPr lang="sk-SK" baseline="-25000" dirty="0" smtClean="0"/>
              <a:t>13</a:t>
            </a:r>
            <a:r>
              <a:rPr lang="sk-SK" dirty="0" smtClean="0"/>
              <a:t>H</a:t>
            </a:r>
            <a:r>
              <a:rPr lang="sk-SK" baseline="-25000" dirty="0" smtClean="0"/>
              <a:t>27</a:t>
            </a:r>
            <a:r>
              <a:rPr lang="sk-SK" dirty="0" smtClean="0"/>
              <a:t>COOH kyselina </a:t>
            </a:r>
            <a:r>
              <a:rPr lang="sk-SK" dirty="0" err="1"/>
              <a:t>myristová</a:t>
            </a:r>
            <a:r>
              <a:rPr lang="sk-SK" dirty="0"/>
              <a:t> 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C</a:t>
            </a:r>
            <a:r>
              <a:rPr lang="sk-SK" baseline="-25000" dirty="0" smtClean="0"/>
              <a:t>15</a:t>
            </a:r>
            <a:r>
              <a:rPr lang="sk-SK" dirty="0" smtClean="0"/>
              <a:t>H</a:t>
            </a:r>
            <a:r>
              <a:rPr lang="sk-SK" baseline="-25000" dirty="0" smtClean="0"/>
              <a:t>31</a:t>
            </a:r>
            <a:r>
              <a:rPr lang="sk-SK" dirty="0" smtClean="0"/>
              <a:t>COOH </a:t>
            </a:r>
            <a:r>
              <a:rPr lang="sk-SK" dirty="0" smtClean="0">
                <a:solidFill>
                  <a:srgbClr val="00B050"/>
                </a:solidFill>
              </a:rPr>
              <a:t>kyselina palmitová</a:t>
            </a:r>
          </a:p>
          <a:p>
            <a:pPr marL="0" indent="0">
              <a:buNone/>
            </a:pPr>
            <a:r>
              <a:rPr lang="sk-SK" dirty="0" smtClean="0"/>
              <a:t>C</a:t>
            </a:r>
            <a:r>
              <a:rPr lang="sk-SK" baseline="-25000" dirty="0" smtClean="0"/>
              <a:t>17</a:t>
            </a:r>
            <a:r>
              <a:rPr lang="sk-SK" dirty="0" smtClean="0"/>
              <a:t>H</a:t>
            </a:r>
            <a:r>
              <a:rPr lang="sk-SK" baseline="-25000" dirty="0" smtClean="0"/>
              <a:t>35</a:t>
            </a:r>
            <a:r>
              <a:rPr lang="sk-SK" dirty="0" smtClean="0"/>
              <a:t>COOH </a:t>
            </a:r>
            <a:r>
              <a:rPr lang="sk-SK" dirty="0" smtClean="0">
                <a:solidFill>
                  <a:srgbClr val="FF0000"/>
                </a:solidFill>
              </a:rPr>
              <a:t>kyselina </a:t>
            </a:r>
            <a:r>
              <a:rPr lang="sk-SK" dirty="0" err="1" smtClean="0">
                <a:solidFill>
                  <a:srgbClr val="FF0000"/>
                </a:solidFill>
              </a:rPr>
              <a:t>stearová</a:t>
            </a:r>
            <a:endParaRPr lang="sk-SK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dirty="0"/>
              <a:t>C</a:t>
            </a:r>
            <a:r>
              <a:rPr lang="sk-SK" baseline="-25000" dirty="0"/>
              <a:t>19</a:t>
            </a:r>
            <a:r>
              <a:rPr lang="sk-SK" dirty="0"/>
              <a:t>H</a:t>
            </a:r>
            <a:r>
              <a:rPr lang="sk-SK" baseline="-25000" dirty="0"/>
              <a:t>39</a:t>
            </a:r>
            <a:r>
              <a:rPr lang="sk-SK" dirty="0"/>
              <a:t>COOH </a:t>
            </a:r>
            <a:r>
              <a:rPr lang="sk-SK" dirty="0" smtClean="0"/>
              <a:t>kyselina arachidová</a:t>
            </a:r>
          </a:p>
          <a:p>
            <a:pPr marL="0" indent="0">
              <a:buNone/>
            </a:pPr>
            <a:endParaRPr lang="sk-SK" dirty="0" smtClean="0"/>
          </a:p>
          <a:p>
            <a:pPr>
              <a:buFontTx/>
              <a:buChar char="-"/>
            </a:pPr>
            <a:r>
              <a:rPr lang="sk-SK" dirty="0" smtClean="0"/>
              <a:t>Nachádzajú sa v živočíšnych tukoch </a:t>
            </a:r>
            <a:br>
              <a:rPr lang="sk-SK" dirty="0" smtClean="0"/>
            </a:br>
            <a:r>
              <a:rPr lang="sk-SK" dirty="0" smtClean="0"/>
              <a:t>a palmovom oleji</a:t>
            </a:r>
          </a:p>
          <a:p>
            <a:pPr>
              <a:buFontTx/>
              <a:buChar char="-"/>
            </a:pPr>
            <a:r>
              <a:rPr lang="sk-SK" dirty="0" smtClean="0"/>
              <a:t>Vieme si ich sami vytvoriť, preto ich nepotrebujeme veľa zjesť</a:t>
            </a:r>
          </a:p>
          <a:p>
            <a:pPr>
              <a:buFontTx/>
              <a:buChar char="-"/>
            </a:pPr>
            <a:r>
              <a:rPr lang="sk-SK" dirty="0" smtClean="0"/>
              <a:t>Zvyšujú cholesterol</a:t>
            </a:r>
            <a:endParaRPr lang="sk-SK" dirty="0"/>
          </a:p>
        </p:txBody>
      </p:sp>
      <p:pic>
        <p:nvPicPr>
          <p:cNvPr id="4" name="Picture 6" descr="Bravčové sadlo – Agrozami – Domáce mäso a mlieko z rodinnej far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412776"/>
            <a:ext cx="2843808" cy="195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aslo nie je vhodné jesť každý deň, skúste masť ako súčasť zdravej stravy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5013176"/>
            <a:ext cx="2088232" cy="139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47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livový olej 50 ml | Voňačik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3794" y="4198055"/>
            <a:ext cx="2140206" cy="269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NENASÝTENÉ MASTNÉ KYSELINY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kyselina</a:t>
            </a:r>
            <a:r>
              <a:rPr lang="en-US" dirty="0" smtClean="0"/>
              <a:t> </a:t>
            </a:r>
            <a:r>
              <a:rPr lang="en-US" dirty="0"/>
              <a:t>olejová </a:t>
            </a:r>
            <a:endParaRPr lang="sk-SK" dirty="0" smtClean="0"/>
          </a:p>
          <a:p>
            <a:pPr marL="0" indent="0" algn="ctr">
              <a:buNone/>
            </a:pPr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(CH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baseline="-25000" dirty="0" smtClean="0"/>
              <a:t>7</a:t>
            </a:r>
            <a:r>
              <a:rPr lang="en-US" b="1" dirty="0" smtClean="0"/>
              <a:t>CH=CH</a:t>
            </a:r>
            <a:r>
              <a:rPr lang="en-US" dirty="0" smtClean="0"/>
              <a:t>(CH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baseline="-25000" dirty="0" smtClean="0"/>
              <a:t>7</a:t>
            </a:r>
            <a:r>
              <a:rPr lang="en-US" dirty="0" smtClean="0"/>
              <a:t>COOH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kyselina </a:t>
            </a:r>
            <a:r>
              <a:rPr lang="sk-SK" dirty="0" err="1"/>
              <a:t>linolová</a:t>
            </a:r>
            <a:r>
              <a:rPr lang="sk-SK" dirty="0"/>
              <a:t> </a:t>
            </a:r>
            <a:endParaRPr lang="sk-SK" dirty="0" smtClean="0"/>
          </a:p>
          <a:p>
            <a:pPr marL="0" indent="0" algn="ctr">
              <a:buNone/>
            </a:pPr>
            <a:r>
              <a:rPr lang="sk-SK" dirty="0" smtClean="0"/>
              <a:t>CH</a:t>
            </a:r>
            <a:r>
              <a:rPr lang="sk-SK" baseline="-25000" dirty="0" smtClean="0"/>
              <a:t>3</a:t>
            </a:r>
            <a:r>
              <a:rPr lang="sk-SK" dirty="0" smtClean="0"/>
              <a:t>(CH</a:t>
            </a:r>
            <a:r>
              <a:rPr lang="sk-SK" baseline="-25000" dirty="0" smtClean="0"/>
              <a:t>2</a:t>
            </a:r>
            <a:r>
              <a:rPr lang="sk-SK" dirty="0" smtClean="0"/>
              <a:t>)</a:t>
            </a:r>
            <a:r>
              <a:rPr lang="sk-SK" baseline="-25000" dirty="0" smtClean="0"/>
              <a:t>4</a:t>
            </a:r>
            <a:r>
              <a:rPr lang="sk-SK" b="1" dirty="0" smtClean="0"/>
              <a:t>CH=CH</a:t>
            </a:r>
            <a:r>
              <a:rPr lang="sk-SK" dirty="0" smtClean="0"/>
              <a:t>CH</a:t>
            </a:r>
            <a:r>
              <a:rPr lang="sk-SK" baseline="-25000" dirty="0" smtClean="0"/>
              <a:t>2</a:t>
            </a:r>
            <a:r>
              <a:rPr lang="sk-SK" b="1" dirty="0" smtClean="0"/>
              <a:t>CH=CH</a:t>
            </a:r>
            <a:r>
              <a:rPr lang="sk-SK" dirty="0" smtClean="0"/>
              <a:t>(CH</a:t>
            </a:r>
            <a:r>
              <a:rPr lang="sk-SK" baseline="-25000" dirty="0" smtClean="0"/>
              <a:t>2</a:t>
            </a:r>
            <a:r>
              <a:rPr lang="sk-SK" dirty="0" smtClean="0"/>
              <a:t>)</a:t>
            </a:r>
            <a:r>
              <a:rPr lang="sk-SK" baseline="-25000" dirty="0" smtClean="0"/>
              <a:t>7</a:t>
            </a:r>
            <a:r>
              <a:rPr lang="sk-SK" dirty="0" smtClean="0"/>
              <a:t>COOH</a:t>
            </a:r>
          </a:p>
          <a:p>
            <a:pPr marL="0" indent="0">
              <a:buNone/>
            </a:pPr>
            <a:r>
              <a:rPr lang="sk-SK" dirty="0" smtClean="0"/>
              <a:t>kyselina </a:t>
            </a:r>
            <a:r>
              <a:rPr lang="sk-SK" dirty="0" err="1" smtClean="0"/>
              <a:t>linolenová</a:t>
            </a:r>
            <a:r>
              <a:rPr lang="sk-SK" dirty="0" smtClean="0"/>
              <a:t> </a:t>
            </a:r>
          </a:p>
          <a:p>
            <a:pPr marL="0" indent="0" algn="ctr">
              <a:buNone/>
            </a:pPr>
            <a:r>
              <a:rPr lang="sk-SK" dirty="0" smtClean="0"/>
              <a:t>CH</a:t>
            </a:r>
            <a:r>
              <a:rPr lang="sk-SK" baseline="-25000" dirty="0" smtClean="0"/>
              <a:t>3</a:t>
            </a:r>
            <a:r>
              <a:rPr lang="sk-SK" dirty="0" smtClean="0"/>
              <a:t>CH</a:t>
            </a:r>
            <a:r>
              <a:rPr lang="sk-SK" baseline="-25000" dirty="0" smtClean="0"/>
              <a:t>2</a:t>
            </a:r>
            <a:r>
              <a:rPr lang="sk-SK" b="1" dirty="0" smtClean="0"/>
              <a:t>CH=CH</a:t>
            </a:r>
            <a:r>
              <a:rPr lang="sk-SK" dirty="0" smtClean="0"/>
              <a:t>CH</a:t>
            </a:r>
            <a:r>
              <a:rPr lang="sk-SK" baseline="-25000" dirty="0" smtClean="0"/>
              <a:t>2</a:t>
            </a:r>
            <a:r>
              <a:rPr lang="sk-SK" b="1" dirty="0" smtClean="0"/>
              <a:t>CH=CH</a:t>
            </a:r>
            <a:r>
              <a:rPr lang="sk-SK" dirty="0" smtClean="0"/>
              <a:t>CH</a:t>
            </a:r>
            <a:r>
              <a:rPr lang="sk-SK" baseline="-25000" dirty="0" smtClean="0"/>
              <a:t>2</a:t>
            </a:r>
            <a:r>
              <a:rPr lang="sk-SK" b="1" dirty="0" smtClean="0"/>
              <a:t>CH=CH</a:t>
            </a:r>
            <a:r>
              <a:rPr lang="sk-SK" dirty="0" smtClean="0"/>
              <a:t>(CH</a:t>
            </a:r>
            <a:r>
              <a:rPr lang="sk-SK" baseline="-25000" dirty="0" smtClean="0"/>
              <a:t>2</a:t>
            </a:r>
            <a:r>
              <a:rPr lang="sk-SK" dirty="0" smtClean="0"/>
              <a:t>)</a:t>
            </a:r>
            <a:r>
              <a:rPr lang="sk-SK" baseline="-25000" dirty="0" smtClean="0"/>
              <a:t>7</a:t>
            </a:r>
            <a:r>
              <a:rPr lang="sk-SK" dirty="0" smtClean="0"/>
              <a:t>COOH</a:t>
            </a:r>
          </a:p>
          <a:p>
            <a:pPr marL="0" indent="0">
              <a:buNone/>
            </a:pPr>
            <a:r>
              <a:rPr lang="sk-SK" dirty="0"/>
              <a:t>kyselina </a:t>
            </a:r>
            <a:r>
              <a:rPr lang="sk-SK" dirty="0" err="1"/>
              <a:t>nervonová</a:t>
            </a:r>
            <a:r>
              <a:rPr lang="sk-SK" dirty="0"/>
              <a:t> </a:t>
            </a:r>
            <a:endParaRPr lang="sk-SK" dirty="0" smtClean="0"/>
          </a:p>
          <a:p>
            <a:pPr marL="0" indent="0" algn="ctr">
              <a:buNone/>
            </a:pPr>
            <a:r>
              <a:rPr lang="sk-SK" dirty="0" smtClean="0"/>
              <a:t>CH</a:t>
            </a:r>
            <a:r>
              <a:rPr lang="sk-SK" baseline="-25000" dirty="0" smtClean="0"/>
              <a:t>3</a:t>
            </a:r>
            <a:r>
              <a:rPr lang="sk-SK" dirty="0" smtClean="0"/>
              <a:t>(CH</a:t>
            </a:r>
            <a:r>
              <a:rPr lang="sk-SK" baseline="-25000" dirty="0" smtClean="0"/>
              <a:t>2</a:t>
            </a:r>
            <a:r>
              <a:rPr lang="sk-SK" dirty="0" smtClean="0"/>
              <a:t>)</a:t>
            </a:r>
            <a:r>
              <a:rPr lang="sk-SK" baseline="-25000" dirty="0" smtClean="0"/>
              <a:t>7</a:t>
            </a:r>
            <a:r>
              <a:rPr lang="sk-SK" b="1" dirty="0" smtClean="0"/>
              <a:t>CH=CH</a:t>
            </a:r>
            <a:r>
              <a:rPr lang="sk-SK" dirty="0" smtClean="0"/>
              <a:t>(CH</a:t>
            </a:r>
            <a:r>
              <a:rPr lang="sk-SK" baseline="-25000" dirty="0" smtClean="0"/>
              <a:t>2</a:t>
            </a:r>
            <a:r>
              <a:rPr lang="sk-SK" dirty="0" smtClean="0"/>
              <a:t>)</a:t>
            </a:r>
            <a:r>
              <a:rPr lang="sk-SK" baseline="-25000" dirty="0" smtClean="0"/>
              <a:t>13</a:t>
            </a:r>
            <a:r>
              <a:rPr lang="sk-SK" dirty="0" smtClean="0"/>
              <a:t>COOH</a:t>
            </a: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>
              <a:buFontTx/>
              <a:buChar char="-"/>
            </a:pPr>
            <a:r>
              <a:rPr lang="sk-SK" dirty="0" smtClean="0"/>
              <a:t>Nachádzajú sa v rastlinných a rybích tukoch</a:t>
            </a:r>
          </a:p>
          <a:p>
            <a:pPr>
              <a:buFontTx/>
              <a:buChar char="-"/>
            </a:pPr>
            <a:r>
              <a:rPr lang="sk-SK" dirty="0" smtClean="0"/>
              <a:t>Nevieme si ich sami vytvoriť, preto ich potrebujeme </a:t>
            </a:r>
            <a:br>
              <a:rPr lang="sk-SK" dirty="0" smtClean="0"/>
            </a:br>
            <a:r>
              <a:rPr lang="sk-SK" dirty="0" smtClean="0"/>
              <a:t>a hovoríme im </a:t>
            </a:r>
            <a:r>
              <a:rPr lang="sk-SK" b="1" dirty="0" smtClean="0"/>
              <a:t>esenciálne</a:t>
            </a:r>
            <a:r>
              <a:rPr lang="sk-SK" dirty="0" smtClean="0"/>
              <a:t> = nenahraditeľné</a:t>
            </a:r>
          </a:p>
          <a:p>
            <a:pPr>
              <a:buFontTx/>
              <a:buChar char="-"/>
            </a:pPr>
            <a:r>
              <a:rPr lang="sk-SK" dirty="0" smtClean="0"/>
              <a:t>Znižujú cholesterol</a:t>
            </a:r>
            <a:endParaRPr lang="sk-SK" dirty="0"/>
          </a:p>
        </p:txBody>
      </p:sp>
      <p:pic>
        <p:nvPicPr>
          <p:cNvPr id="6" name="Picture 4" descr="Treščia pečeň 115g GIANA - Konzervované potraviny | Polarfood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0232" y="1124744"/>
            <a:ext cx="2339752" cy="16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55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 descr="Scientists Say: Fatty acid | Science News for Studen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3" r="20544"/>
          <a:stretch/>
        </p:blipFill>
        <p:spPr bwMode="auto">
          <a:xfrm>
            <a:off x="683568" y="27117"/>
            <a:ext cx="7616351" cy="664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58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Výsledok vyhľadávania obrázkov pre dopyt omega 3 mastne kyseliny vzor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4" descr="Výsledok vyhľadávania obrázkov pre dopyt omega 3 mastne kyseliny vzor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6" descr="Výsledok vyhľadávania obrázkov pre dopyt omega 3 mastne kyseliny vzore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200" name="Picture 8" descr="Výsledok vyhľadávania obrázkov pre dopyt omega 3 mastne kyseliny vzorec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007" y="1346894"/>
            <a:ext cx="4851451" cy="381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Výsledok vyhľadávania obrázkov pre dopyt omega 3 mastne kyseliny vzorec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9993" y="1346894"/>
            <a:ext cx="4611610" cy="364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obsahu 2"/>
          <p:cNvSpPr>
            <a:spLocks noGrp="1"/>
          </p:cNvSpPr>
          <p:nvPr>
            <p:ph idx="1"/>
          </p:nvPr>
        </p:nvSpPr>
        <p:spPr>
          <a:xfrm>
            <a:off x="307975" y="5517232"/>
            <a:ext cx="4048001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/>
              <a:t>Tuhé tukovité látky</a:t>
            </a:r>
            <a:endParaRPr lang="sk-SK" dirty="0"/>
          </a:p>
        </p:txBody>
      </p:sp>
      <p:pic>
        <p:nvPicPr>
          <p:cNvPr id="8204" name="Picture 12" descr="Výsledok vyhľadávania obrázkov pre dopyt omega 3 mastne kyseliny vzorec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15" y="-12701"/>
            <a:ext cx="9144000" cy="13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obsahu 2"/>
          <p:cNvSpPr txBox="1">
            <a:spLocks/>
          </p:cNvSpPr>
          <p:nvPr/>
        </p:nvSpPr>
        <p:spPr>
          <a:xfrm>
            <a:off x="4781797" y="5373216"/>
            <a:ext cx="4048001" cy="1244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k-SK" dirty="0" smtClean="0"/>
              <a:t>Oleje, esenciálne pre ľudský organizmus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2079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>OMEGA NENASÝTENÉ </a:t>
            </a:r>
            <a:br>
              <a:rPr lang="sk-SK" b="1" dirty="0" smtClean="0"/>
            </a:br>
            <a:r>
              <a:rPr lang="sk-SK" b="1" dirty="0" smtClean="0"/>
              <a:t>MASTNÉ KYSELINY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7444" y="1628800"/>
            <a:ext cx="7405867" cy="2592288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cs-CZ" dirty="0" err="1" smtClean="0"/>
              <a:t>Najdôležitejšie</a:t>
            </a:r>
            <a:r>
              <a:rPr lang="cs-CZ" dirty="0" smtClean="0"/>
              <a:t> </a:t>
            </a:r>
            <a:r>
              <a:rPr lang="cs-CZ" dirty="0" err="1" smtClean="0"/>
              <a:t>pre</a:t>
            </a:r>
            <a:r>
              <a:rPr lang="cs-CZ" dirty="0" smtClean="0"/>
              <a:t> náš organizmus</a:t>
            </a:r>
          </a:p>
          <a:p>
            <a:r>
              <a:rPr lang="sk-SK" dirty="0" smtClean="0"/>
              <a:t>Ľanový olej, </a:t>
            </a:r>
            <a:r>
              <a:rPr lang="sk-SK" dirty="0" err="1" smtClean="0"/>
              <a:t>borákový</a:t>
            </a:r>
            <a:r>
              <a:rPr lang="sk-SK" dirty="0" smtClean="0"/>
              <a:t> olej, rybí olej, vitamín E</a:t>
            </a:r>
          </a:p>
          <a:p>
            <a:r>
              <a:rPr lang="sk-SK" dirty="0" smtClean="0"/>
              <a:t>kyselina </a:t>
            </a:r>
            <a:r>
              <a:rPr lang="sk-SK" dirty="0" err="1" smtClean="0"/>
              <a:t>alfalinolénová</a:t>
            </a:r>
            <a:r>
              <a:rPr lang="sk-SK" dirty="0" smtClean="0"/>
              <a:t>, kyselina </a:t>
            </a:r>
            <a:r>
              <a:rPr lang="sk-SK" dirty="0" err="1" smtClean="0"/>
              <a:t>eikozapentaénová</a:t>
            </a:r>
            <a:r>
              <a:rPr lang="sk-SK" dirty="0" smtClean="0"/>
              <a:t>, kyselina </a:t>
            </a:r>
            <a:r>
              <a:rPr lang="sk-SK" dirty="0" err="1" smtClean="0"/>
              <a:t>dokozahexaénová</a:t>
            </a:r>
            <a:r>
              <a:rPr lang="sk-SK" dirty="0" smtClean="0"/>
              <a:t>, kyselina </a:t>
            </a:r>
            <a:r>
              <a:rPr lang="sk-SK" dirty="0" err="1" smtClean="0"/>
              <a:t>linolová</a:t>
            </a:r>
            <a:r>
              <a:rPr lang="sk-SK" dirty="0" smtClean="0"/>
              <a:t>, kyselina </a:t>
            </a:r>
            <a:r>
              <a:rPr lang="sk-SK" dirty="0" err="1" smtClean="0"/>
              <a:t>gamalinolénová</a:t>
            </a:r>
            <a:r>
              <a:rPr lang="sk-SK" dirty="0" smtClean="0"/>
              <a:t>, kyselina olejová</a:t>
            </a:r>
            <a:endParaRPr lang="sk-SK" dirty="0"/>
          </a:p>
        </p:txBody>
      </p:sp>
      <p:pic>
        <p:nvPicPr>
          <p:cNvPr id="7170" name="Picture 2" descr="Výsledok vyhľadávania obrázkov pre dopyt omega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238" y="4346068"/>
            <a:ext cx="2215292" cy="221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ýsledok vyhľadávania obrázkov pre dopyt omega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52069" y="-1"/>
            <a:ext cx="1867711" cy="450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Jamieson Omega 3-6-9 200cps. | Jamies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311" y="4221088"/>
            <a:ext cx="1474221" cy="246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mega 3-6-9 (100 ks) | Digilekáreň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844" y="4221088"/>
            <a:ext cx="1998488" cy="249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ARNYS® Omega 3 + 6 Junior for children's growth and developme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2510052" cy="251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Omega 3,6,9 ... (prečo sú tak dôležité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4" y="116632"/>
            <a:ext cx="206254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14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131</Words>
  <Application>Microsoft Office PowerPoint</Application>
  <PresentationFormat>Prezentácia na obrazovke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Motív Office</vt:lpstr>
      <vt:lpstr>KYSLÍKATÉ DERIVÁTY UHĽOVODÍKOV</vt:lpstr>
      <vt:lpstr>KARBOXYLOVÁ SKUPINA</vt:lpstr>
      <vt:lpstr>MASTNÉ KYSELINY</vt:lpstr>
      <vt:lpstr>Prezentácia programu PowerPoint</vt:lpstr>
      <vt:lpstr>NASÝTENÉ MASTNÉ KYSELINY</vt:lpstr>
      <vt:lpstr>NENASÝTENÉ MASTNÉ KYSELINY</vt:lpstr>
      <vt:lpstr>Prezentácia programu PowerPoint</vt:lpstr>
      <vt:lpstr>Prezentácia programu PowerPoint</vt:lpstr>
      <vt:lpstr>OMEGA NENASÝTENÉ  MASTNÉ KYSELINY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KARBOXYLOVÉ KYSELINY</dc:title>
  <dc:creator>Katka Radvanská</dc:creator>
  <cp:lastModifiedBy>Katka Radvanská</cp:lastModifiedBy>
  <cp:revision>62</cp:revision>
  <dcterms:created xsi:type="dcterms:W3CDTF">2020-02-05T20:25:00Z</dcterms:created>
  <dcterms:modified xsi:type="dcterms:W3CDTF">2021-03-25T12:39:45Z</dcterms:modified>
</cp:coreProperties>
</file>