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1" r:id="rId7"/>
    <p:sldId id="262" r:id="rId8"/>
    <p:sldId id="260" r:id="rId9"/>
    <p:sldId id="265" r:id="rId10"/>
    <p:sldId id="264" r:id="rId11"/>
    <p:sldId id="266" r:id="rId12"/>
    <p:sldId id="269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7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A034-BA77-478D-9779-25FADC92E9BF}" type="datetimeFigureOut">
              <a:rPr lang="sk-SK" smtClean="0"/>
              <a:t>12. 11. 2020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4B49-8E6F-4CA7-A65D-6BE1EA36B2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889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A034-BA77-478D-9779-25FADC92E9BF}" type="datetimeFigureOut">
              <a:rPr lang="sk-SK" smtClean="0"/>
              <a:t>12. 11. 2020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4B49-8E6F-4CA7-A65D-6BE1EA36B2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926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A034-BA77-478D-9779-25FADC92E9BF}" type="datetimeFigureOut">
              <a:rPr lang="sk-SK" smtClean="0"/>
              <a:t>12. 11. 2020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4B49-8E6F-4CA7-A65D-6BE1EA36B2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946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A034-BA77-478D-9779-25FADC92E9BF}" type="datetimeFigureOut">
              <a:rPr lang="sk-SK" smtClean="0"/>
              <a:t>12. 11. 2020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4B49-8E6F-4CA7-A65D-6BE1EA36B2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132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A034-BA77-478D-9779-25FADC92E9BF}" type="datetimeFigureOut">
              <a:rPr lang="sk-SK" smtClean="0"/>
              <a:t>12. 11. 2020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4B49-8E6F-4CA7-A65D-6BE1EA36B2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135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A034-BA77-478D-9779-25FADC92E9BF}" type="datetimeFigureOut">
              <a:rPr lang="sk-SK" smtClean="0"/>
              <a:t>12. 11. 2020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4B49-8E6F-4CA7-A65D-6BE1EA36B2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0745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A034-BA77-478D-9779-25FADC92E9BF}" type="datetimeFigureOut">
              <a:rPr lang="sk-SK" smtClean="0"/>
              <a:t>12. 11. 2020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4B49-8E6F-4CA7-A65D-6BE1EA36B2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4611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A034-BA77-478D-9779-25FADC92E9BF}" type="datetimeFigureOut">
              <a:rPr lang="sk-SK" smtClean="0"/>
              <a:t>12. 11. 2020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4B49-8E6F-4CA7-A65D-6BE1EA36B2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6276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A034-BA77-478D-9779-25FADC92E9BF}" type="datetimeFigureOut">
              <a:rPr lang="sk-SK" smtClean="0"/>
              <a:t>12. 11. 2020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4B49-8E6F-4CA7-A65D-6BE1EA36B2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143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A034-BA77-478D-9779-25FADC92E9BF}" type="datetimeFigureOut">
              <a:rPr lang="sk-SK" smtClean="0"/>
              <a:t>12. 11. 2020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4B49-8E6F-4CA7-A65D-6BE1EA36B2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550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A034-BA77-478D-9779-25FADC92E9BF}" type="datetimeFigureOut">
              <a:rPr lang="sk-SK" smtClean="0"/>
              <a:t>12. 11. 2020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4B49-8E6F-4CA7-A65D-6BE1EA36B2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51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4A034-BA77-478D-9779-25FADC92E9BF}" type="datetimeFigureOut">
              <a:rPr lang="sk-SK" smtClean="0"/>
              <a:t>12. 11. 2020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34B49-8E6F-4CA7-A65D-6BE1EA36B2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157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k-SK" sz="11500" b="1" dirty="0" smtClean="0">
                <a:solidFill>
                  <a:schemeClr val="bg1"/>
                </a:solidFill>
              </a:rPr>
              <a:t>UHLÍK</a:t>
            </a:r>
            <a:endParaRPr lang="sk-SK" sz="1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21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3610744" cy="850106"/>
          </a:xfrm>
        </p:spPr>
        <p:txBody>
          <a:bodyPr/>
          <a:lstStyle/>
          <a:p>
            <a:r>
              <a:rPr lang="sk-SK" b="1" dirty="0" smtClean="0"/>
              <a:t>GRAFÉN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3910" y="836712"/>
            <a:ext cx="3826768" cy="2332856"/>
          </a:xfrm>
        </p:spPr>
        <p:txBody>
          <a:bodyPr>
            <a:normAutofit lnSpcReduction="10000"/>
          </a:bodyPr>
          <a:lstStyle/>
          <a:p>
            <a:r>
              <a:rPr lang="sk-SK" sz="2800" dirty="0" smtClean="0"/>
              <a:t>Jedna vrstva uhlíka</a:t>
            </a:r>
          </a:p>
          <a:p>
            <a:r>
              <a:rPr lang="sk-SK" sz="2800" dirty="0" smtClean="0"/>
              <a:t>Veľmi pevný materiál</a:t>
            </a:r>
          </a:p>
          <a:p>
            <a:r>
              <a:rPr lang="sk-SK" sz="2800" dirty="0" smtClean="0"/>
              <a:t>Vysoko </a:t>
            </a:r>
            <a:r>
              <a:rPr lang="sk-SK" sz="2800" dirty="0" smtClean="0"/>
              <a:t>vodivý</a:t>
            </a:r>
          </a:p>
          <a:p>
            <a:r>
              <a:rPr lang="sk-SK" sz="2800" dirty="0" smtClean="0"/>
              <a:t>Displeje a iné úžasné digitálne veci</a:t>
            </a:r>
            <a:endParaRPr lang="sk-SK" sz="2800" dirty="0"/>
          </a:p>
        </p:txBody>
      </p:sp>
      <p:pic>
        <p:nvPicPr>
          <p:cNvPr id="8194" name="Picture 2" descr="Grafen... materialul minune va permite internet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8" y="3212976"/>
            <a:ext cx="388860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Grafén: szupergyors elektronikus eszközök rugalmas anyagból - Jelenből a  Jövő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4572000" cy="252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Grafén by mohol poskytnúť čistý a neobmedzený zdroj energie - TechGuru.s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"/>
            <a:ext cx="5148064" cy="289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66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Fullerene Nanomedicines for Medical and Healthcare Applications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2040" y="4651953"/>
            <a:ext cx="205820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3749363" cy="980728"/>
          </a:xfrm>
        </p:spPr>
        <p:txBody>
          <a:bodyPr/>
          <a:lstStyle/>
          <a:p>
            <a:r>
              <a:rPr lang="sk-SK" b="1" dirty="0" smtClean="0"/>
              <a:t>FULERÉN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695" y="761553"/>
            <a:ext cx="6306775" cy="2019375"/>
          </a:xfrm>
        </p:spPr>
        <p:txBody>
          <a:bodyPr>
            <a:normAutofit/>
          </a:bodyPr>
          <a:lstStyle/>
          <a:p>
            <a:r>
              <a:rPr lang="sk-SK" sz="2400" dirty="0" smtClean="0"/>
              <a:t>Umelo vyrobený 1985</a:t>
            </a:r>
          </a:p>
          <a:p>
            <a:r>
              <a:rPr lang="sk-SK" sz="2400" dirty="0" err="1" smtClean="0"/>
              <a:t>Nanočastice</a:t>
            </a:r>
            <a:endParaRPr lang="sk-SK" sz="2400" dirty="0" smtClean="0"/>
          </a:p>
          <a:p>
            <a:r>
              <a:rPr lang="sk-SK" sz="2400" dirty="0" err="1"/>
              <a:t>Š</a:t>
            </a:r>
            <a:r>
              <a:rPr lang="sk-SK" sz="2400" dirty="0" err="1" smtClean="0"/>
              <a:t>ungit</a:t>
            </a:r>
            <a:r>
              <a:rPr lang="sk-SK" sz="2400" dirty="0" smtClean="0"/>
              <a:t> – minerál objavený v dedine </a:t>
            </a:r>
            <a:r>
              <a:rPr lang="sk-SK" sz="2400" dirty="0" err="1" smtClean="0"/>
              <a:t>Šuňga</a:t>
            </a:r>
            <a:endParaRPr lang="sk-SK" sz="2400" dirty="0"/>
          </a:p>
        </p:txBody>
      </p:sp>
      <p:pic>
        <p:nvPicPr>
          <p:cNvPr id="10242" name="Picture 2" descr="Fullerenes and a hyper-fullerene (bottom right corner). | Download  Scientific Diagra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44624"/>
            <a:ext cx="2723398" cy="470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Endohedral fullerenes on sale for just $167 million per gram | Ars Technic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450832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Amazon.com: C60 Fullerene Softgel Capsules. Each Softgel Contains 2.5 mg  C60 Fullerene and 300 mg Extra Virgin Olive Oil. 60 Softgels, Approx 30  Days Supply. Product of Germany.: Health &amp; Personal Car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4927645"/>
            <a:ext cx="14364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C:\Dropbox\Chémia\Materiály na hodinu\9. ročník\Uhlík\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249353"/>
            <a:ext cx="3609474" cy="255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17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y Silicon Valley—Buckminster Fuller Has a Lot to Teach You | WIRE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91619"/>
            <a:ext cx="8276875" cy="657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>
                <a:solidFill>
                  <a:srgbClr val="FFFF00"/>
                </a:solidFill>
              </a:rPr>
              <a:t>Buckminster</a:t>
            </a:r>
            <a:r>
              <a:rPr lang="sk-SK" dirty="0">
                <a:solidFill>
                  <a:srgbClr val="FFFF00"/>
                </a:solidFill>
              </a:rPr>
              <a:t> </a:t>
            </a:r>
            <a:r>
              <a:rPr lang="sk-SK" dirty="0" err="1" smtClean="0">
                <a:solidFill>
                  <a:srgbClr val="FFFF00"/>
                </a:solidFill>
              </a:rPr>
              <a:t>Fuller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Architekt, ktorý staval guľaté budovy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Na jeho počesť pomenovali </a:t>
            </a:r>
            <a:r>
              <a:rPr lang="sk-SK" dirty="0" err="1" smtClean="0">
                <a:solidFill>
                  <a:schemeClr val="bg1"/>
                </a:solidFill>
              </a:rPr>
              <a:t>fulerén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90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UHLÍK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err="1" smtClean="0"/>
              <a:t>Carboneum</a:t>
            </a:r>
            <a:r>
              <a:rPr lang="sk-SK" dirty="0" smtClean="0"/>
              <a:t>	</a:t>
            </a:r>
            <a:r>
              <a:rPr lang="sk-SK" baseline="-25000" dirty="0" smtClean="0"/>
              <a:t>6</a:t>
            </a:r>
            <a:r>
              <a:rPr lang="sk-SK" dirty="0" smtClean="0"/>
              <a:t>C</a:t>
            </a:r>
          </a:p>
          <a:p>
            <a:pPr marL="0" indent="0">
              <a:buNone/>
            </a:pPr>
            <a:r>
              <a:rPr lang="sk-SK" dirty="0" smtClean="0"/>
              <a:t>Nekovový prvok</a:t>
            </a:r>
          </a:p>
          <a:p>
            <a:pPr marL="0" indent="0">
              <a:buNone/>
            </a:pPr>
            <a:r>
              <a:rPr lang="sk-SK" dirty="0" smtClean="0"/>
              <a:t>Tuhá látka</a:t>
            </a:r>
          </a:p>
          <a:p>
            <a:pPr marL="0" indent="0">
              <a:buNone/>
            </a:pPr>
            <a:r>
              <a:rPr lang="sk-SK" dirty="0" smtClean="0"/>
              <a:t>Má dve základné kryštalické modifikácie:</a:t>
            </a:r>
          </a:p>
          <a:p>
            <a:pPr marL="0" indent="0" algn="ctr">
              <a:buNone/>
            </a:pPr>
            <a:r>
              <a:rPr lang="sk-SK" dirty="0" smtClean="0"/>
              <a:t>GRAFIT			DIAMANT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6704" y="-18281"/>
            <a:ext cx="29718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Graphite structure png 3 » PNG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4437112"/>
            <a:ext cx="229552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at is the structure of a diamond? - Quora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6367" y="4485897"/>
            <a:ext cx="2454418" cy="219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27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86608" cy="1143000"/>
          </a:xfrm>
        </p:spPr>
        <p:txBody>
          <a:bodyPr/>
          <a:lstStyle/>
          <a:p>
            <a:r>
              <a:rPr lang="sk-SK" b="1" dirty="0" smtClean="0"/>
              <a:t>UHLIE</a:t>
            </a:r>
            <a:endParaRPr lang="sk-SK" b="1" dirty="0"/>
          </a:p>
        </p:txBody>
      </p:sp>
      <p:pic>
        <p:nvPicPr>
          <p:cNvPr id="11266" name="Picture 2" descr="Archívy uhlie | prepriemysel.sk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4806" y="2114765"/>
            <a:ext cx="3592263" cy="239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Sedem vecí, ktoré možno neviete o uhlí - komodity - FinancnyTrh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511456"/>
            <a:ext cx="3491880" cy="234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PALIVÁ HK, spol. s r.o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672" y="4753232"/>
            <a:ext cx="5364087" cy="207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Kvalitné drevné (drevené) uhlie 9,07 kg - profikuchar.s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3657" y="17389"/>
            <a:ext cx="2646455" cy="26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Drevné uhlie - Wikiwa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4983" y="0"/>
            <a:ext cx="3565529" cy="246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obsahu 2"/>
          <p:cNvSpPr>
            <a:spLocks noGrp="1"/>
          </p:cNvSpPr>
          <p:nvPr>
            <p:ph idx="1"/>
          </p:nvPr>
        </p:nvSpPr>
        <p:spPr>
          <a:xfrm>
            <a:off x="1" y="1844824"/>
            <a:ext cx="5508104" cy="2908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/>
              <a:t>Čierne uhlie</a:t>
            </a:r>
          </a:p>
          <a:p>
            <a:pPr marL="0" indent="0">
              <a:buNone/>
            </a:pPr>
            <a:r>
              <a:rPr lang="sk-SK" dirty="0" smtClean="0"/>
              <a:t>Hnedé uhlie</a:t>
            </a:r>
          </a:p>
          <a:p>
            <a:pPr marL="0" indent="0">
              <a:buNone/>
            </a:pPr>
            <a:r>
              <a:rPr lang="sk-SK" dirty="0" smtClean="0"/>
              <a:t>Koks – pražením uhlia</a:t>
            </a:r>
          </a:p>
          <a:p>
            <a:pPr marL="0" indent="0">
              <a:buNone/>
            </a:pPr>
            <a:r>
              <a:rPr lang="sk-SK" dirty="0" smtClean="0"/>
              <a:t>Drevné uhlie – vypálením dreva bez vzduchu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775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7946" cy="1143000"/>
          </a:xfrm>
        </p:spPr>
        <p:txBody>
          <a:bodyPr/>
          <a:lstStyle/>
          <a:p>
            <a:r>
              <a:rPr lang="sk-SK" b="1" dirty="0" smtClean="0"/>
              <a:t>GRAFIT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Minerál čiernej farby</a:t>
            </a:r>
          </a:p>
          <a:p>
            <a:r>
              <a:rPr lang="sk-SK" dirty="0" smtClean="0"/>
              <a:t>Mäkký, otiera sa o podklad </a:t>
            </a:r>
          </a:p>
          <a:p>
            <a:r>
              <a:rPr lang="sk-SK" dirty="0" smtClean="0"/>
              <a:t>Čiastočne vedie elektrický prúd</a:t>
            </a:r>
            <a:endParaRPr lang="sk-SK" dirty="0"/>
          </a:p>
        </p:txBody>
      </p:sp>
      <p:sp>
        <p:nvSpPr>
          <p:cNvPr id="4" name="AutoShape 4" descr="About Graphite | Next Sour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6" descr="About Graphite | Next Sour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56" name="Picture 8" descr="About Graphite | Next 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2043" y="7937"/>
            <a:ext cx="3591957" cy="277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eruzka – Wikipédia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454011" y="160338"/>
            <a:ext cx="2057091" cy="132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py Gadgets for Kids | Spy gadgets, Spy gadgets for kids, Real spy gadgets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295" y="3789040"/>
            <a:ext cx="3446585" cy="240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ubricating Graphite Blocks for Rubber Industry - Rubber Industry  Lubricating Graphite Blocks Manufacturer from Navi Mumb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6294" y="4149080"/>
            <a:ext cx="3377705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Grafitové-grafitoměděné uhlíky,sběrné kartáče E10 - Terezín, Litoměřice -  Sbazar.cz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65415" y="3448678"/>
            <a:ext cx="2100879" cy="327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11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/>
          <a:lstStyle/>
          <a:p>
            <a:r>
              <a:rPr lang="sk-SK" b="1" dirty="0" smtClean="0"/>
              <a:t>DIAMANT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Minerál bielej čírej farby</a:t>
            </a:r>
          </a:p>
          <a:p>
            <a:r>
              <a:rPr lang="sk-SK" dirty="0" smtClean="0"/>
              <a:t>Najtvrdší na svete</a:t>
            </a:r>
          </a:p>
          <a:p>
            <a:r>
              <a:rPr lang="sk-SK" dirty="0" smtClean="0"/>
              <a:t>Vysoký lesk</a:t>
            </a:r>
            <a:endParaRPr lang="sk-SK" dirty="0"/>
          </a:p>
        </p:txBody>
      </p:sp>
      <p:pic>
        <p:nvPicPr>
          <p:cNvPr id="4" name="Picture 4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-23585"/>
            <a:ext cx="3552825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The masters of the diamond world are losing control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4808" y="3573016"/>
            <a:ext cx="5719192" cy="321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iamond Bonding Adhesive | Permabond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1" y="39687"/>
            <a:ext cx="2390080" cy="141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AN YOU CRUSH DIAMONDS INTO ONE DIAMOND? – Jewelry Secrets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3494330"/>
            <a:ext cx="2539844" cy="334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Čím se řeže sklo • Hobby / inStory.cz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4355976" y="2685464"/>
            <a:ext cx="2379216" cy="80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66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BEZTVARÝ UHLÍK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Sadze</a:t>
            </a:r>
          </a:p>
          <a:p>
            <a:r>
              <a:rPr lang="sk-SK" dirty="0" smtClean="0"/>
              <a:t>Vzniká v prírode</a:t>
            </a:r>
            <a:endParaRPr lang="sk-SK" dirty="0"/>
          </a:p>
        </p:txBody>
      </p:sp>
      <p:pic>
        <p:nvPicPr>
          <p:cNvPr id="5122" name="Picture 2" descr="4: Structure of amorphous carbon [2]. |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196752"/>
            <a:ext cx="3047256" cy="318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ym i sadza a jakość spalania - Czyste Ogrzewani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774100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97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AKTÍVNE UHLIE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680048" cy="4785395"/>
          </a:xfrm>
        </p:spPr>
        <p:txBody>
          <a:bodyPr/>
          <a:lstStyle/>
          <a:p>
            <a:r>
              <a:rPr lang="sk-SK" dirty="0" err="1" smtClean="0"/>
              <a:t>Špongiovité</a:t>
            </a:r>
            <a:r>
              <a:rPr lang="sk-SK" dirty="0" smtClean="0"/>
              <a:t> uhlie s veľkým vnútorným povrchom</a:t>
            </a:r>
          </a:p>
          <a:p>
            <a:r>
              <a:rPr lang="sk-SK" dirty="0" smtClean="0"/>
              <a:t>Absorbuje nečistoty – rozličné </a:t>
            </a:r>
            <a:r>
              <a:rPr lang="sk-SK" dirty="0" smtClean="0"/>
              <a:t>filtre</a:t>
            </a:r>
          </a:p>
          <a:p>
            <a:r>
              <a:rPr lang="sk-SK" dirty="0" smtClean="0"/>
              <a:t>Vyrába sa pečením, pražením, mletím</a:t>
            </a:r>
            <a:endParaRPr lang="sk-SK" dirty="0"/>
          </a:p>
        </p:txBody>
      </p:sp>
      <p:pic>
        <p:nvPicPr>
          <p:cNvPr id="6146" name="Picture 2" descr="https://upload.wikimedia.org/wikipedia/commons/thumb/2/2d/Activated_Carbon.jpg/1280px-Activated_Carbo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816" y="3345986"/>
            <a:ext cx="4369515" cy="313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ropbox\Chémia\Materiály na hodinu\9. ročník\Uhlík\4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3966" y="1844824"/>
            <a:ext cx="1656184" cy="199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Dropbox\Chémia\Materiály na hodinu\9. ročník\Uhlík\5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37454" y="3663869"/>
            <a:ext cx="1352062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arbosorb - Lekáreň Rubicon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88640"/>
            <a:ext cx="2039197" cy="109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Sivá športová filtračná fľaša so silikónovým viečkom bobble Sport | ZOOT.sk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32373" y="4273990"/>
            <a:ext cx="1606263" cy="224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Filter na vodu AQUA 5/4&quot; 0,3-9 veľký - Aquauniversa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573016"/>
            <a:ext cx="1593446" cy="303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86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ssessing biocompatibility of graphene oxide-based nanocarriers: A review -  ScienceDir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7926906" cy="599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4932040" y="335699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Umelo vyrobené modifikácie uhlíka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2195736" y="69269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Prírodné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1594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416" y="0"/>
            <a:ext cx="4186808" cy="922114"/>
          </a:xfrm>
        </p:spPr>
        <p:txBody>
          <a:bodyPr/>
          <a:lstStyle/>
          <a:p>
            <a:r>
              <a:rPr lang="sk-SK" b="1" dirty="0" smtClean="0"/>
              <a:t>NANOVLÁKNA</a:t>
            </a:r>
            <a:endParaRPr lang="sk-SK" b="1" dirty="0"/>
          </a:p>
        </p:txBody>
      </p:sp>
      <p:pic>
        <p:nvPicPr>
          <p:cNvPr id="9218" name="Picture 2" descr="Nanopharma - Nanovlák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787093" y="4144087"/>
            <a:ext cx="3481893" cy="19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rofesionálne rúško a 10 ks náhradných filtrov s nanovláknovou membránou –  2G Lipov SK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01444" y="4653136"/>
            <a:ext cx="222131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Nanovlákno – Wikipedi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3098" y="0"/>
            <a:ext cx="3707284" cy="414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Nanofibers - YouTub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0590" y="4280863"/>
            <a:ext cx="4561649" cy="256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llotropes of carbon - Fool's Paradise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3928" y="1"/>
            <a:ext cx="2808312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9"/>
            <a:ext cx="4762872" cy="223224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Jemnučké vlákna</a:t>
            </a:r>
          </a:p>
          <a:p>
            <a:r>
              <a:rPr lang="sk-SK" sz="2800" dirty="0" smtClean="0"/>
              <a:t>Jemnučký materiál, výplň paplónov</a:t>
            </a:r>
          </a:p>
          <a:p>
            <a:r>
              <a:rPr lang="sk-SK" sz="2800" dirty="0" smtClean="0"/>
              <a:t>Zachytávajú mikroorganizmy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39293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124</Words>
  <Application>Microsoft Office PowerPoint</Application>
  <PresentationFormat>Prezentácia na obrazovke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Motív Office</vt:lpstr>
      <vt:lpstr>UHLÍK</vt:lpstr>
      <vt:lpstr>UHLÍK</vt:lpstr>
      <vt:lpstr>UHLIE</vt:lpstr>
      <vt:lpstr>GRAFIT</vt:lpstr>
      <vt:lpstr>DIAMANT</vt:lpstr>
      <vt:lpstr>BEZTVARÝ UHLÍK</vt:lpstr>
      <vt:lpstr>AKTÍVNE UHLIE</vt:lpstr>
      <vt:lpstr>Prezentácia programu PowerPoint</vt:lpstr>
      <vt:lpstr>NANOVLÁKNA</vt:lpstr>
      <vt:lpstr>GRAFÉN</vt:lpstr>
      <vt:lpstr>FULERÉN</vt:lpstr>
      <vt:lpstr>Buckminster Fuller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UHLÍK</dc:title>
  <dc:creator>Katka Radvanská</dc:creator>
  <cp:lastModifiedBy>Katka Radvanska</cp:lastModifiedBy>
  <cp:revision>19</cp:revision>
  <dcterms:created xsi:type="dcterms:W3CDTF">2020-11-11T21:18:12Z</dcterms:created>
  <dcterms:modified xsi:type="dcterms:W3CDTF">2020-11-12T09:48:09Z</dcterms:modified>
</cp:coreProperties>
</file>