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73" r:id="rId5"/>
    <p:sldId id="279" r:id="rId6"/>
    <p:sldId id="286" r:id="rId7"/>
    <p:sldId id="285" r:id="rId8"/>
    <p:sldId id="284" r:id="rId9"/>
    <p:sldId id="287" r:id="rId10"/>
    <p:sldId id="276" r:id="rId11"/>
    <p:sldId id="277" r:id="rId12"/>
    <p:sldId id="278" r:id="rId13"/>
    <p:sldId id="282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7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23CA-F3F4-4E90-B593-92E201CCFF50}" type="datetimeFigureOut">
              <a:rPr lang="sk-SK" smtClean="0"/>
              <a:t>24. 3. 2021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7A195-A8F6-443F-BCB5-6FE57A2E1DA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7.jpe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3501"/>
            <a:ext cx="7772400" cy="1470025"/>
          </a:xfrm>
        </p:spPr>
        <p:txBody>
          <a:bodyPr/>
          <a:lstStyle/>
          <a:p>
            <a:r>
              <a:rPr lang="sk-SK" b="1" dirty="0" smtClean="0"/>
              <a:t>Dedičnosť a premenlivosť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6078" y="5373215"/>
            <a:ext cx="6400800" cy="1449241"/>
          </a:xfrm>
        </p:spPr>
        <p:txBody>
          <a:bodyPr/>
          <a:lstStyle/>
          <a:p>
            <a:r>
              <a:rPr lang="sk-SK" dirty="0" smtClean="0"/>
              <a:t>GENETIKA</a:t>
            </a:r>
          </a:p>
          <a:p>
            <a:r>
              <a:rPr lang="sk-SK" dirty="0" smtClean="0"/>
              <a:t>- Veda, ktorá sa tým zaoberá</a:t>
            </a:r>
            <a:endParaRPr lang="sk-SK" dirty="0"/>
          </a:p>
        </p:txBody>
      </p:sp>
      <p:pic>
        <p:nvPicPr>
          <p:cNvPr id="1026" name="Picture 2" descr="Genetics Will Revolutionize Social Science - WS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36" y="1268760"/>
            <a:ext cx="590550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132856"/>
            <a:ext cx="4104456" cy="44644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k-SK" b="1" dirty="0" smtClean="0"/>
              <a:t>Fialový kvet</a:t>
            </a:r>
          </a:p>
          <a:p>
            <a:r>
              <a:rPr lang="sk-SK" dirty="0" smtClean="0"/>
              <a:t>v každej bunke má gén pre fialovú farbu: </a:t>
            </a:r>
            <a:r>
              <a:rPr lang="sk-SK" sz="4300" b="1" dirty="0" smtClean="0">
                <a:solidFill>
                  <a:srgbClr val="7030A0"/>
                </a:solidFill>
              </a:rPr>
              <a:t>A</a:t>
            </a:r>
            <a:endParaRPr lang="sk-SK" b="1" dirty="0" smtClean="0">
              <a:solidFill>
                <a:srgbClr val="7030A0"/>
              </a:solidFill>
            </a:endParaRPr>
          </a:p>
          <a:p>
            <a:r>
              <a:rPr lang="sk-SK" sz="2600" dirty="0" smtClean="0"/>
              <a:t>Keďže gény sú na chromozómoch a chromozómy sú v pároch, tak aj gény sú v každej </a:t>
            </a:r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600" dirty="0" smtClean="0"/>
              <a:t>bunke </a:t>
            </a:r>
            <a:r>
              <a:rPr lang="sk-SK" sz="2600" dirty="0" smtClean="0"/>
              <a:t>vždy 2: </a:t>
            </a:r>
          </a:p>
          <a:p>
            <a:pPr marL="0" indent="0" algn="ctr">
              <a:buNone/>
            </a:pPr>
            <a:r>
              <a:rPr lang="sk-SK" sz="4300" b="1" dirty="0" smtClean="0">
                <a:solidFill>
                  <a:srgbClr val="7030A0"/>
                </a:solidFill>
              </a:rPr>
              <a:t>AA</a:t>
            </a:r>
            <a:endParaRPr lang="sk-SK" sz="4300" b="1" dirty="0">
              <a:solidFill>
                <a:srgbClr val="7030A0"/>
              </a:solidFill>
            </a:endParaRPr>
          </a:p>
        </p:txBody>
      </p:sp>
      <p:pic>
        <p:nvPicPr>
          <p:cNvPr id="410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79712" y="187036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12160" y="275350"/>
            <a:ext cx="1237728" cy="16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4860032" y="2204864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k-SK" b="1" dirty="0" smtClean="0"/>
              <a:t>Biely kvet</a:t>
            </a:r>
          </a:p>
          <a:p>
            <a:r>
              <a:rPr lang="sk-SK" dirty="0" smtClean="0"/>
              <a:t>v každej bunke má gén pre bielu farbu: </a:t>
            </a:r>
            <a:r>
              <a:rPr lang="sk-SK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sk-SK" b="1" dirty="0" smtClean="0">
              <a:solidFill>
                <a:srgbClr val="7030A0"/>
              </a:solidFill>
            </a:endParaRPr>
          </a:p>
          <a:p>
            <a:r>
              <a:rPr lang="sk-SK" sz="2600" dirty="0" smtClean="0"/>
              <a:t>Keďže gény sú na chromozómoch a chromozómy sú v pároch, tak aj gény sú v každej </a:t>
            </a:r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600" dirty="0" smtClean="0"/>
              <a:t>bunke </a:t>
            </a:r>
            <a:r>
              <a:rPr lang="sk-SK" sz="2600" dirty="0" smtClean="0"/>
              <a:t>vždy 2: </a:t>
            </a:r>
          </a:p>
          <a:p>
            <a:pPr marL="0" indent="0" algn="ctr">
              <a:buNone/>
            </a:pPr>
            <a:r>
              <a:rPr lang="sk-SK" sz="4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</a:t>
            </a:r>
            <a:endParaRPr lang="sk-SK" sz="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81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8436"/>
            <a:ext cx="4104456" cy="44644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b="1" dirty="0" smtClean="0"/>
              <a:t>Fialový kvet</a:t>
            </a:r>
          </a:p>
          <a:p>
            <a:r>
              <a:rPr lang="sk-SK" dirty="0" smtClean="0"/>
              <a:t>Pri pohlavnom delení vzniknú 4 pohlavné bunky </a:t>
            </a:r>
          </a:p>
          <a:p>
            <a:r>
              <a:rPr lang="sk-SK" dirty="0" smtClean="0"/>
              <a:t>V každej bude už len jedna polovica chromozómov, čiže jedna polovica génov</a:t>
            </a:r>
          </a:p>
          <a:p>
            <a:r>
              <a:rPr lang="sk-SK" dirty="0" smtClean="0"/>
              <a:t>Dostaneme 4 pohlavné bunky: </a:t>
            </a:r>
          </a:p>
          <a:p>
            <a:pPr marL="0" indent="0" algn="ctr">
              <a:buNone/>
            </a:pPr>
            <a:r>
              <a:rPr lang="sk-SK" sz="4700" b="1" dirty="0" smtClean="0">
                <a:solidFill>
                  <a:srgbClr val="7030A0"/>
                </a:solidFill>
              </a:rPr>
              <a:t>A	</a:t>
            </a:r>
            <a:r>
              <a:rPr lang="sk-SK" sz="4700" b="1" dirty="0" err="1" smtClean="0">
                <a:solidFill>
                  <a:srgbClr val="7030A0"/>
                </a:solidFill>
              </a:rPr>
              <a:t>A</a:t>
            </a:r>
            <a:r>
              <a:rPr lang="sk-SK" sz="4700" b="1" dirty="0">
                <a:solidFill>
                  <a:srgbClr val="7030A0"/>
                </a:solidFill>
              </a:rPr>
              <a:t> </a:t>
            </a:r>
            <a:r>
              <a:rPr lang="sk-SK" sz="4700" b="1" dirty="0" smtClean="0">
                <a:solidFill>
                  <a:srgbClr val="7030A0"/>
                </a:solidFill>
              </a:rPr>
              <a:t> 	</a:t>
            </a:r>
            <a:r>
              <a:rPr lang="sk-SK" sz="4700" b="1" dirty="0" err="1" smtClean="0">
                <a:solidFill>
                  <a:srgbClr val="7030A0"/>
                </a:solidFill>
              </a:rPr>
              <a:t>A</a:t>
            </a:r>
            <a:r>
              <a:rPr lang="sk-SK" sz="4700" b="1" dirty="0" smtClean="0">
                <a:solidFill>
                  <a:srgbClr val="7030A0"/>
                </a:solidFill>
              </a:rPr>
              <a:t>	 </a:t>
            </a:r>
            <a:r>
              <a:rPr lang="sk-SK" sz="4700" b="1" dirty="0" err="1">
                <a:solidFill>
                  <a:srgbClr val="7030A0"/>
                </a:solidFill>
              </a:rPr>
              <a:t>A</a:t>
            </a:r>
            <a:endParaRPr lang="sk-SK" sz="4700" b="1" dirty="0">
              <a:solidFill>
                <a:srgbClr val="7030A0"/>
              </a:solidFill>
            </a:endParaRPr>
          </a:p>
        </p:txBody>
      </p:sp>
      <p:pic>
        <p:nvPicPr>
          <p:cNvPr id="410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79712" y="-27384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12160" y="44624"/>
            <a:ext cx="1237728" cy="16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4860032" y="1844824"/>
            <a:ext cx="4104456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k-SK" b="1" dirty="0" smtClean="0"/>
              <a:t>Biely kvet</a:t>
            </a:r>
          </a:p>
          <a:p>
            <a:r>
              <a:rPr lang="sk-SK" dirty="0" smtClean="0"/>
              <a:t>v každej bunke má gén pre bielu farbu: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sk-SK" b="1" dirty="0" smtClean="0">
              <a:solidFill>
                <a:srgbClr val="7030A0"/>
              </a:solidFill>
            </a:endParaRPr>
          </a:p>
          <a:p>
            <a:r>
              <a:rPr lang="sk-SK" dirty="0" smtClean="0"/>
              <a:t>Keďže gény sú na chromozómoch a chromozómy sú v pároch, tak aj gény sú v každej bunke vždy 2: </a:t>
            </a:r>
          </a:p>
          <a:p>
            <a:pPr marL="0" indent="0" algn="ctr">
              <a:buNone/>
            </a:pPr>
            <a:r>
              <a:rPr lang="sk-SK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	</a:t>
            </a:r>
            <a:r>
              <a:rPr lang="sk-SK" sz="4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k-SK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	</a:t>
            </a:r>
            <a:r>
              <a:rPr lang="sk-SK" sz="4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k-SK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sk-SK" sz="4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1547664" y="63093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Vajíčka, peľové zrná		</a:t>
            </a:r>
            <a:r>
              <a:rPr lang="sk-SK" dirty="0"/>
              <a:t> </a:t>
            </a:r>
            <a:r>
              <a:rPr lang="sk-SK" dirty="0" smtClean="0"/>
              <a:t>	Vajíčka</a:t>
            </a:r>
            <a:r>
              <a:rPr lang="sk-SK" dirty="0"/>
              <a:t>, peľové zrná</a:t>
            </a:r>
          </a:p>
        </p:txBody>
      </p:sp>
    </p:spTree>
    <p:extLst>
      <p:ext uri="{BB962C8B-B14F-4D97-AF65-F5344CB8AC3E}">
        <p14:creationId xmlns:p14="http://schemas.microsoft.com/office/powerpoint/2010/main" val="27079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2636912"/>
            <a:ext cx="4464496" cy="422108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Fialová </a:t>
            </a:r>
            <a:r>
              <a:rPr lang="sk-SK" dirty="0"/>
              <a:t>farba je </a:t>
            </a:r>
            <a:r>
              <a:rPr lang="sk-SK" dirty="0" smtClean="0"/>
              <a:t>tmavšia</a:t>
            </a:r>
          </a:p>
          <a:p>
            <a:r>
              <a:rPr lang="sk-SK" dirty="0" smtClean="0"/>
              <a:t>Na novej rastline sa prejaví</a:t>
            </a:r>
          </a:p>
          <a:p>
            <a:r>
              <a:rPr lang="sk-SK" dirty="0" smtClean="0"/>
              <a:t>Dominantná farba</a:t>
            </a:r>
          </a:p>
          <a:p>
            <a:r>
              <a:rPr lang="sk-SK" dirty="0" smtClean="0"/>
              <a:t>Dominantný znak</a:t>
            </a:r>
          </a:p>
          <a:p>
            <a:r>
              <a:rPr lang="sk-SK" dirty="0" smtClean="0"/>
              <a:t>Dominantná </a:t>
            </a:r>
            <a:r>
              <a:rPr lang="sk-SK" b="1" dirty="0" err="1" smtClean="0"/>
              <a:t>alela</a:t>
            </a:r>
            <a:endParaRPr lang="sk-SK" b="1" dirty="0" smtClean="0"/>
          </a:p>
          <a:p>
            <a:pPr marL="0" indent="0" algn="ctr">
              <a:buNone/>
            </a:pPr>
            <a:r>
              <a:rPr lang="sk-SK" sz="4700" b="1" dirty="0" smtClean="0">
                <a:solidFill>
                  <a:srgbClr val="7030A0"/>
                </a:solidFill>
              </a:rPr>
              <a:t>A</a:t>
            </a:r>
            <a:endParaRPr lang="sk-SK" sz="4700" b="1" dirty="0">
              <a:solidFill>
                <a:srgbClr val="7030A0"/>
              </a:solidFill>
            </a:endParaRPr>
          </a:p>
        </p:txBody>
      </p:sp>
      <p:pic>
        <p:nvPicPr>
          <p:cNvPr id="410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79712" y="187036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12160" y="275350"/>
            <a:ext cx="1237728" cy="16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4860032" y="2708920"/>
            <a:ext cx="42839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Biela farba je svetlejšia</a:t>
            </a:r>
          </a:p>
          <a:p>
            <a:r>
              <a:rPr lang="sk-SK" dirty="0" smtClean="0"/>
              <a:t>Na novej rastline ju prekryje fialová</a:t>
            </a:r>
          </a:p>
          <a:p>
            <a:r>
              <a:rPr lang="sk-SK" dirty="0" smtClean="0"/>
              <a:t>Recesívna farba</a:t>
            </a:r>
          </a:p>
          <a:p>
            <a:r>
              <a:rPr lang="sk-SK" dirty="0" smtClean="0"/>
              <a:t>Recesívny znak</a:t>
            </a:r>
          </a:p>
          <a:p>
            <a:r>
              <a:rPr lang="sk-SK" dirty="0" smtClean="0"/>
              <a:t>Recesívna </a:t>
            </a:r>
            <a:r>
              <a:rPr lang="sk-SK" b="1" dirty="0" err="1" smtClean="0"/>
              <a:t>alela</a:t>
            </a:r>
            <a:endParaRPr lang="sk-SK" b="1" dirty="0" smtClean="0"/>
          </a:p>
          <a:p>
            <a:pPr marL="0" indent="0" algn="ctr">
              <a:buNone/>
            </a:pPr>
            <a:r>
              <a:rPr lang="sk-SK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491880" y="1340768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Úplná dominancia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7365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887865"/>
            <a:ext cx="8229600" cy="1238298"/>
          </a:xfrm>
        </p:spPr>
        <p:txBody>
          <a:bodyPr/>
          <a:lstStyle/>
          <a:p>
            <a:r>
              <a:rPr lang="sk-SK" dirty="0">
                <a:sym typeface="Wingdings" panose="05000000000000000000" pitchFamily="2" charset="2"/>
              </a:rPr>
              <a:t>Oplodnené vajíčko má v sebe už dve </a:t>
            </a:r>
            <a:r>
              <a:rPr lang="sk-SK" dirty="0" err="1">
                <a:sym typeface="Wingdings" panose="05000000000000000000" pitchFamily="2" charset="2"/>
              </a:rPr>
              <a:t>alely</a:t>
            </a:r>
            <a:r>
              <a:rPr lang="sk-SK" dirty="0">
                <a:sym typeface="Wingdings" panose="05000000000000000000" pitchFamily="2" charset="2"/>
              </a:rPr>
              <a:t>: </a:t>
            </a:r>
            <a:r>
              <a:rPr lang="sk-SK" dirty="0" smtClean="0">
                <a:sym typeface="Wingdings" panose="05000000000000000000" pitchFamily="2" charset="2"/>
              </a:rPr>
              <a:t>AA</a:t>
            </a:r>
          </a:p>
          <a:p>
            <a:pPr marL="0" indent="0" algn="ctr">
              <a:buNone/>
            </a:pPr>
            <a:r>
              <a:rPr lang="sk-SK" dirty="0" smtClean="0">
                <a:sym typeface="Wingdings" panose="05000000000000000000" pitchFamily="2" charset="2"/>
              </a:rPr>
              <a:t>Kvety budú </a:t>
            </a:r>
            <a:r>
              <a:rPr lang="sk-SK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FIALOVÉ</a:t>
            </a:r>
            <a:endParaRPr lang="sk-SK" b="1" dirty="0">
              <a:solidFill>
                <a:srgbClr val="7030A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632"/>
            <a:ext cx="36004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691680" y="34368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</a:t>
            </a:r>
            <a:r>
              <a:rPr lang="sk-SK" dirty="0" smtClean="0"/>
              <a:t>eľové zrnko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012210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vajíčko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131840" y="3284984"/>
            <a:ext cx="19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plodnené vajíčko</a:t>
            </a:r>
            <a:endParaRPr lang="sk-SK" dirty="0"/>
          </a:p>
        </p:txBody>
      </p:sp>
      <p:pic>
        <p:nvPicPr>
          <p:cNvPr id="1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735" y="67600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96336" y="104482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55061" y="3789040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88748" y="3763121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98137" y="3654316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19131" y="3789040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Rovná spojovacia šípka 16"/>
          <p:cNvCxnSpPr>
            <a:endCxn id="4" idx="1"/>
          </p:cNvCxnSpPr>
          <p:nvPr/>
        </p:nvCxnSpPr>
        <p:spPr>
          <a:xfrm>
            <a:off x="899592" y="476672"/>
            <a:ext cx="792088" cy="190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H="1">
            <a:off x="6804248" y="724163"/>
            <a:ext cx="648072" cy="265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84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881" y="33358"/>
            <a:ext cx="40005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215038"/>
            <a:ext cx="8229600" cy="1238298"/>
          </a:xfrm>
        </p:spPr>
        <p:txBody>
          <a:bodyPr>
            <a:normAutofit lnSpcReduction="10000"/>
          </a:bodyPr>
          <a:lstStyle/>
          <a:p>
            <a:r>
              <a:rPr lang="sk-SK" dirty="0">
                <a:sym typeface="Wingdings" panose="05000000000000000000" pitchFamily="2" charset="2"/>
              </a:rPr>
              <a:t>Oplodnené vajíčko má v sebe už dve </a:t>
            </a:r>
            <a:r>
              <a:rPr lang="sk-SK" dirty="0" err="1">
                <a:sym typeface="Wingdings" panose="05000000000000000000" pitchFamily="2" charset="2"/>
              </a:rPr>
              <a:t>alely</a:t>
            </a:r>
            <a:r>
              <a:rPr lang="sk-SK" dirty="0">
                <a:sym typeface="Wingdings" panose="05000000000000000000" pitchFamily="2" charset="2"/>
              </a:rPr>
              <a:t>: </a:t>
            </a:r>
            <a:r>
              <a:rPr lang="sk-SK" dirty="0" err="1" smtClean="0">
                <a:sym typeface="Wingdings" panose="05000000000000000000" pitchFamily="2" charset="2"/>
              </a:rPr>
              <a:t>aa</a:t>
            </a:r>
            <a:endParaRPr lang="sk-SK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k-SK" dirty="0" smtClean="0">
                <a:sym typeface="Wingdings" panose="05000000000000000000" pitchFamily="2" charset="2"/>
              </a:rPr>
              <a:t>Kvety budú </a:t>
            </a:r>
            <a:r>
              <a:rPr lang="sk-SK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anose="05000000000000000000" pitchFamily="2" charset="2"/>
              </a:rPr>
              <a:t>BIELE</a:t>
            </a:r>
            <a:endParaRPr lang="sk-SK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691680" y="34368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</a:t>
            </a:r>
            <a:r>
              <a:rPr lang="sk-SK" dirty="0" smtClean="0"/>
              <a:t>eľové zrnko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012210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vajíčko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313360" y="3411042"/>
            <a:ext cx="19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plodnené vajíčko</a:t>
            </a:r>
            <a:endParaRPr lang="sk-SK" dirty="0"/>
          </a:p>
        </p:txBody>
      </p:sp>
      <p:cxnSp>
        <p:nvCxnSpPr>
          <p:cNvPr id="17" name="Rovná spojovacia šípka 16"/>
          <p:cNvCxnSpPr>
            <a:endCxn id="4" idx="1"/>
          </p:cNvCxnSpPr>
          <p:nvPr/>
        </p:nvCxnSpPr>
        <p:spPr>
          <a:xfrm>
            <a:off x="899592" y="476672"/>
            <a:ext cx="792088" cy="190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H="1">
            <a:off x="6804248" y="724163"/>
            <a:ext cx="648072" cy="265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83640" y="67600"/>
            <a:ext cx="870225" cy="11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71976" y="3780374"/>
            <a:ext cx="870225" cy="11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92687" y="3771820"/>
            <a:ext cx="870225" cy="11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22462" y="3933056"/>
            <a:ext cx="870225" cy="11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35896" y="4005064"/>
            <a:ext cx="870225" cy="11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367" y="82396"/>
            <a:ext cx="870225" cy="11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887865"/>
            <a:ext cx="8229600" cy="1238298"/>
          </a:xfrm>
        </p:spPr>
        <p:txBody>
          <a:bodyPr/>
          <a:lstStyle/>
          <a:p>
            <a:r>
              <a:rPr lang="sk-SK" dirty="0">
                <a:sym typeface="Wingdings" panose="05000000000000000000" pitchFamily="2" charset="2"/>
              </a:rPr>
              <a:t>Oplodnené vajíčko má v sebe už dve </a:t>
            </a:r>
            <a:r>
              <a:rPr lang="sk-SK" dirty="0" err="1">
                <a:sym typeface="Wingdings" panose="05000000000000000000" pitchFamily="2" charset="2"/>
              </a:rPr>
              <a:t>alely</a:t>
            </a:r>
            <a:r>
              <a:rPr lang="sk-SK" dirty="0">
                <a:sym typeface="Wingdings" panose="05000000000000000000" pitchFamily="2" charset="2"/>
              </a:rPr>
              <a:t>: </a:t>
            </a:r>
            <a:r>
              <a:rPr lang="sk-SK" dirty="0" err="1" smtClean="0">
                <a:sym typeface="Wingdings" panose="05000000000000000000" pitchFamily="2" charset="2"/>
              </a:rPr>
              <a:t>Aa</a:t>
            </a:r>
            <a:endParaRPr lang="sk-SK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k-SK" dirty="0" smtClean="0">
                <a:sym typeface="Wingdings" panose="05000000000000000000" pitchFamily="2" charset="2"/>
              </a:rPr>
              <a:t>Kvety budú </a:t>
            </a:r>
            <a:r>
              <a:rPr lang="sk-SK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FIALOVÉ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691680" y="34368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</a:t>
            </a:r>
            <a:r>
              <a:rPr lang="sk-SK" dirty="0" smtClean="0"/>
              <a:t>eľové zrnko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012210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vajíčko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131840" y="3284984"/>
            <a:ext cx="19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plodnené vajíčko</a:t>
            </a:r>
            <a:endParaRPr lang="sk-SK" dirty="0"/>
          </a:p>
        </p:txBody>
      </p:sp>
      <p:pic>
        <p:nvPicPr>
          <p:cNvPr id="1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735" y="67600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55061" y="3789040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88748" y="3763121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98137" y="3654316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19131" y="3789040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Rovná spojovacia šípka 16"/>
          <p:cNvCxnSpPr>
            <a:endCxn id="4" idx="1"/>
          </p:cNvCxnSpPr>
          <p:nvPr/>
        </p:nvCxnSpPr>
        <p:spPr>
          <a:xfrm>
            <a:off x="899592" y="476672"/>
            <a:ext cx="792088" cy="190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H="1">
            <a:off x="6804248" y="724163"/>
            <a:ext cx="648072" cy="265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485" y="0"/>
            <a:ext cx="34290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83640" y="67600"/>
            <a:ext cx="870225" cy="11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8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597" y="438502"/>
            <a:ext cx="4109492" cy="2375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647086"/>
            <a:ext cx="8229600" cy="1238298"/>
          </a:xfrm>
        </p:spPr>
        <p:txBody>
          <a:bodyPr/>
          <a:lstStyle/>
          <a:p>
            <a:r>
              <a:rPr lang="sk-SK" dirty="0">
                <a:sym typeface="Wingdings" panose="05000000000000000000" pitchFamily="2" charset="2"/>
              </a:rPr>
              <a:t>Oplodnené vajíčko má v sebe už dve </a:t>
            </a:r>
            <a:r>
              <a:rPr lang="sk-SK" dirty="0" err="1">
                <a:sym typeface="Wingdings" panose="05000000000000000000" pitchFamily="2" charset="2"/>
              </a:rPr>
              <a:t>alely</a:t>
            </a:r>
            <a:r>
              <a:rPr lang="sk-SK" dirty="0">
                <a:sym typeface="Wingdings" panose="05000000000000000000" pitchFamily="2" charset="2"/>
              </a:rPr>
              <a:t>: </a:t>
            </a:r>
            <a:r>
              <a:rPr lang="sk-SK" dirty="0" err="1" smtClean="0">
                <a:sym typeface="Wingdings" panose="05000000000000000000" pitchFamily="2" charset="2"/>
              </a:rPr>
              <a:t>Aa</a:t>
            </a:r>
            <a:endParaRPr lang="sk-SK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k-SK" dirty="0" smtClean="0">
                <a:sym typeface="Wingdings" panose="05000000000000000000" pitchFamily="2" charset="2"/>
              </a:rPr>
              <a:t>Kvety budú </a:t>
            </a:r>
            <a:r>
              <a:rPr lang="sk-SK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FIALOVÉ</a:t>
            </a:r>
            <a:r>
              <a:rPr lang="sk-SK" dirty="0" smtClean="0">
                <a:sym typeface="Wingdings" panose="05000000000000000000" pitchFamily="2" charset="2"/>
              </a:rPr>
              <a:t> aj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anose="05000000000000000000" pitchFamily="2" charset="2"/>
              </a:rPr>
              <a:t>BIELE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691680" y="34368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</a:t>
            </a:r>
            <a:r>
              <a:rPr lang="sk-SK" dirty="0" smtClean="0"/>
              <a:t>eľové zrnko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012210" y="9571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vajíčko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300192" y="3563724"/>
            <a:ext cx="19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o</a:t>
            </a:r>
            <a:r>
              <a:rPr lang="sk-SK" dirty="0" smtClean="0"/>
              <a:t>plodnené vajíčka</a:t>
            </a:r>
            <a:endParaRPr lang="sk-SK" dirty="0"/>
          </a:p>
        </p:txBody>
      </p:sp>
      <p:pic>
        <p:nvPicPr>
          <p:cNvPr id="1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150" y="9391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71750" y="4293096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23743" y="4257598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06022" y="4293096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Rovná spojovacia šípka 16"/>
          <p:cNvCxnSpPr>
            <a:stCxn id="10" idx="3"/>
            <a:endCxn id="4" idx="1"/>
          </p:cNvCxnSpPr>
          <p:nvPr/>
        </p:nvCxnSpPr>
        <p:spPr>
          <a:xfrm>
            <a:off x="1224074" y="571763"/>
            <a:ext cx="467606" cy="9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H="1">
            <a:off x="6804248" y="724163"/>
            <a:ext cx="648072" cy="265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68344" y="67600"/>
            <a:ext cx="75692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0094"/>
            <a:ext cx="621017" cy="63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45" y="823308"/>
            <a:ext cx="621017" cy="63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111" y="3303135"/>
            <a:ext cx="948629" cy="89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50" y="3285490"/>
            <a:ext cx="1008112" cy="9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343" y="3285490"/>
            <a:ext cx="1008112" cy="9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64" y="3285058"/>
            <a:ext cx="1113820" cy="10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ípka dolu 1"/>
          <p:cNvSpPr/>
          <p:nvPr/>
        </p:nvSpPr>
        <p:spPr>
          <a:xfrm>
            <a:off x="3875316" y="2636912"/>
            <a:ext cx="88763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92080" y="4388137"/>
            <a:ext cx="642974" cy="86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9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DEDIČNOSŤ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Biologický proces, pri ktorom si potomkovia zachovávajú informácie zdedené po rodičoch</a:t>
            </a:r>
          </a:p>
          <a:p>
            <a:pPr marL="0" indent="0">
              <a:buNone/>
            </a:pPr>
            <a:r>
              <a:rPr lang="sk-SK" dirty="0" smtClean="0"/>
              <a:t>Informácie: - </a:t>
            </a:r>
            <a:r>
              <a:rPr lang="sk-SK" b="1" dirty="0" smtClean="0">
                <a:solidFill>
                  <a:srgbClr val="FF0000"/>
                </a:solidFill>
              </a:rPr>
              <a:t>vonkajšie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znaky (farba, tvar, dĺžka)</a:t>
            </a:r>
          </a:p>
          <a:p>
            <a:pPr marL="0" indent="0">
              <a:buNone/>
            </a:pPr>
            <a:r>
              <a:rPr lang="sk-SK" dirty="0" smtClean="0"/>
              <a:t>               - </a:t>
            </a:r>
            <a:r>
              <a:rPr lang="sk-SK" b="1" dirty="0" smtClean="0">
                <a:solidFill>
                  <a:srgbClr val="7030A0"/>
                </a:solidFill>
              </a:rPr>
              <a:t>vnútorné</a:t>
            </a:r>
            <a:r>
              <a:rPr lang="sk-SK" dirty="0" smtClean="0"/>
              <a:t> vlastnosti (rýchlosť, talent)</a:t>
            </a:r>
          </a:p>
          <a:p>
            <a:r>
              <a:rPr lang="sk-SK" dirty="0" smtClean="0"/>
              <a:t>Tieto vlastnosti sú uložené v jadre každej bunky – v molekule </a:t>
            </a:r>
            <a:r>
              <a:rPr lang="sk-SK" b="1" dirty="0" smtClean="0"/>
              <a:t>DNA</a:t>
            </a:r>
            <a:r>
              <a:rPr lang="sk-SK" dirty="0" smtClean="0"/>
              <a:t>, v chromozómoch</a:t>
            </a:r>
            <a:endParaRPr lang="sk-SK" dirty="0" smtClean="0"/>
          </a:p>
          <a:p>
            <a:r>
              <a:rPr lang="sk-SK" dirty="0" smtClean="0"/>
              <a:t>Každý organizmus dedí polovicu </a:t>
            </a:r>
            <a:r>
              <a:rPr lang="sk-SK" dirty="0" smtClean="0"/>
              <a:t>chromozómov od </a:t>
            </a:r>
            <a:r>
              <a:rPr lang="sk-SK" dirty="0" smtClean="0"/>
              <a:t>matky a polovicu od otca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73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2238" y="5896670"/>
            <a:ext cx="4906888" cy="4649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 err="1" smtClean="0"/>
              <a:t>Johann</a:t>
            </a:r>
            <a:r>
              <a:rPr lang="sk-SK" dirty="0" smtClean="0"/>
              <a:t> Gregor </a:t>
            </a:r>
            <a:r>
              <a:rPr lang="sk-SK" dirty="0" err="1" smtClean="0"/>
              <a:t>Mendel</a:t>
            </a:r>
            <a:r>
              <a:rPr lang="sk-SK" dirty="0" smtClean="0"/>
              <a:t>   1822-1884</a:t>
            </a:r>
            <a:endParaRPr lang="sk-SK" dirty="0"/>
          </a:p>
        </p:txBody>
      </p:sp>
      <p:pic>
        <p:nvPicPr>
          <p:cNvPr id="1026" name="Picture 2" descr="Mendelové zákony dedičnosti - O šk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9325" y="404664"/>
            <a:ext cx="30480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-na.ssl-images-amazon.com/images/I/71J6Q08W7xL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568" y="138852"/>
            <a:ext cx="5708576" cy="559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5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enetica - Lessons - Tes Teach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-10946"/>
            <a:ext cx="8147212" cy="682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enetica - Lessons - Tes Teach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6204" y="188640"/>
            <a:ext cx="99780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6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235006" cy="54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5733256"/>
            <a:ext cx="9036496" cy="136815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Opelenie </a:t>
            </a:r>
            <a:r>
              <a:rPr lang="sk-SK" sz="2800" dirty="0" smtClean="0">
                <a:sym typeface="Wingdings" panose="05000000000000000000" pitchFamily="2" charset="2"/>
              </a:rPr>
              <a:t> oplodnenie  semienka</a:t>
            </a:r>
          </a:p>
          <a:p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4067944" y="9807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516216" y="446905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A</a:t>
            </a:r>
            <a:endParaRPr lang="sk-SK" sz="2000" dirty="0"/>
          </a:p>
        </p:txBody>
      </p:sp>
      <p:sp>
        <p:nvSpPr>
          <p:cNvPr id="8" name="BlokTextu 7"/>
          <p:cNvSpPr txBox="1"/>
          <p:nvPr/>
        </p:nvSpPr>
        <p:spPr>
          <a:xfrm>
            <a:off x="5058953" y="5486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796136" y="59696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6102215" y="7637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65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3489378"/>
            <a:ext cx="9144000" cy="3172122"/>
          </a:xfrm>
        </p:spPr>
        <p:txBody>
          <a:bodyPr/>
          <a:lstStyle/>
          <a:p>
            <a:r>
              <a:rPr lang="sk-SK" dirty="0" smtClean="0"/>
              <a:t>V prvej generácii skrížil rastliny s fialovými kvetmi</a:t>
            </a:r>
          </a:p>
          <a:p>
            <a:r>
              <a:rPr lang="sk-SK" dirty="0" smtClean="0"/>
              <a:t>V druhej generácii mali všetky rastliny fialové kvety</a:t>
            </a:r>
          </a:p>
          <a:p>
            <a:r>
              <a:rPr lang="sk-SK" dirty="0" smtClean="0"/>
              <a:t>Keď </a:t>
            </a:r>
            <a:r>
              <a:rPr lang="sk-SK" dirty="0"/>
              <a:t>ich krížil ďalej, stále mal len </a:t>
            </a:r>
            <a:r>
              <a:rPr lang="sk-SK" dirty="0" smtClean="0"/>
              <a:t>fialové kvety</a:t>
            </a:r>
            <a:endParaRPr lang="sk-SK" dirty="0"/>
          </a:p>
          <a:p>
            <a:endParaRPr lang="sk-SK" dirty="0"/>
          </a:p>
        </p:txBody>
      </p:sp>
      <p:pic>
        <p:nvPicPr>
          <p:cNvPr id="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87824" y="214179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92080" y="214179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Kríž 5"/>
          <p:cNvSpPr/>
          <p:nvPr/>
        </p:nvSpPr>
        <p:spPr>
          <a:xfrm rot="18842253">
            <a:off x="4488176" y="868913"/>
            <a:ext cx="538594" cy="529720"/>
          </a:xfrm>
          <a:prstGeom prst="plus">
            <a:avLst>
              <a:gd name="adj" fmla="val 38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48264" y="1511479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20269" y="532945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5298084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40405" y="5301208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10944" y="2215077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73798" y="205337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77166" y="5328364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26439" y="5693327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19872" y="2376216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57473" y="553718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5563" y="1691072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56376" y="2441369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283968" y="1703084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P x P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6842850" y="2916713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</a:t>
            </a:r>
            <a:r>
              <a:rPr lang="sk-SK" baseline="-25000" dirty="0" smtClean="0"/>
              <a:t>1</a:t>
            </a:r>
            <a:endParaRPr lang="sk-SK" baseline="-25000" dirty="0"/>
          </a:p>
        </p:txBody>
      </p:sp>
    </p:spTree>
    <p:extLst>
      <p:ext uri="{BB962C8B-B14F-4D97-AF65-F5344CB8AC3E}">
        <p14:creationId xmlns:p14="http://schemas.microsoft.com/office/powerpoint/2010/main" val="89413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3257221"/>
            <a:ext cx="8783008" cy="3404279"/>
          </a:xfrm>
        </p:spPr>
        <p:txBody>
          <a:bodyPr/>
          <a:lstStyle/>
          <a:p>
            <a:r>
              <a:rPr lang="sk-SK" dirty="0" smtClean="0"/>
              <a:t>V prvej generácii skrížil rastliny s bielymi kvetmi</a:t>
            </a:r>
          </a:p>
          <a:p>
            <a:r>
              <a:rPr lang="sk-SK" dirty="0" smtClean="0"/>
              <a:t>V druhej generácii mali všetky rastliny biele kvety</a:t>
            </a:r>
          </a:p>
          <a:p>
            <a:r>
              <a:rPr lang="sk-SK" dirty="0" smtClean="0"/>
              <a:t>Keď ich krížil ďalej, stále mal len biele kvety</a:t>
            </a:r>
            <a:endParaRPr lang="sk-SK" dirty="0"/>
          </a:p>
        </p:txBody>
      </p:sp>
      <p:sp>
        <p:nvSpPr>
          <p:cNvPr id="6" name="Kríž 5"/>
          <p:cNvSpPr/>
          <p:nvPr/>
        </p:nvSpPr>
        <p:spPr>
          <a:xfrm rot="18842253">
            <a:off x="4287422" y="868913"/>
            <a:ext cx="538594" cy="529720"/>
          </a:xfrm>
          <a:prstGeom prst="plus">
            <a:avLst>
              <a:gd name="adj" fmla="val 38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35074" y="252046"/>
            <a:ext cx="1237728" cy="16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99792" y="197024"/>
            <a:ext cx="1237728" cy="16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25216" y="2100507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4319" y="5424100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5928" y="5185116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6943" y="2100507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76256" y="5445224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65465" y="5185116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24808" y="1984913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2178127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12360" y="4892120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47336" y="2252907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25216" y="5301208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00715" y="2159720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BlokTextu 45"/>
          <p:cNvSpPr txBox="1"/>
          <p:nvPr/>
        </p:nvSpPr>
        <p:spPr>
          <a:xfrm>
            <a:off x="4074063" y="1674919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P x P</a:t>
            </a:r>
            <a:endParaRPr lang="sk-SK" dirty="0"/>
          </a:p>
        </p:txBody>
      </p:sp>
      <p:sp>
        <p:nvSpPr>
          <p:cNvPr id="47" name="BlokTextu 46"/>
          <p:cNvSpPr txBox="1"/>
          <p:nvPr/>
        </p:nvSpPr>
        <p:spPr>
          <a:xfrm>
            <a:off x="6842850" y="2916713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</a:t>
            </a:r>
            <a:r>
              <a:rPr lang="sk-SK" baseline="-25000" dirty="0" smtClean="0"/>
              <a:t>1</a:t>
            </a:r>
            <a:endParaRPr lang="sk-SK" baseline="-25000" dirty="0"/>
          </a:p>
        </p:txBody>
      </p:sp>
    </p:spTree>
    <p:extLst>
      <p:ext uri="{BB962C8B-B14F-4D97-AF65-F5344CB8AC3E}">
        <p14:creationId xmlns:p14="http://schemas.microsoft.com/office/powerpoint/2010/main" val="20457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3489378"/>
            <a:ext cx="9144000" cy="3172122"/>
          </a:xfrm>
        </p:spPr>
        <p:txBody>
          <a:bodyPr/>
          <a:lstStyle/>
          <a:p>
            <a:r>
              <a:rPr lang="sk-SK" dirty="0" smtClean="0"/>
              <a:t>V prvej generácii skrížil fialové s bielymi kvetmi</a:t>
            </a:r>
          </a:p>
          <a:p>
            <a:r>
              <a:rPr lang="sk-SK" dirty="0" smtClean="0"/>
              <a:t>V druhej generácii mali všetky rastliny fialové kvety</a:t>
            </a:r>
            <a:endParaRPr lang="sk-SK" dirty="0"/>
          </a:p>
        </p:txBody>
      </p:sp>
      <p:pic>
        <p:nvPicPr>
          <p:cNvPr id="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87824" y="214179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Kríž 5"/>
          <p:cNvSpPr/>
          <p:nvPr/>
        </p:nvSpPr>
        <p:spPr>
          <a:xfrm rot="18842253">
            <a:off x="4488176" y="868913"/>
            <a:ext cx="538594" cy="529720"/>
          </a:xfrm>
          <a:prstGeom prst="plus">
            <a:avLst>
              <a:gd name="adj" fmla="val 38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48264" y="1511479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97607" y="4805446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5298084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40405" y="5301208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10944" y="2215077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73798" y="205337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10944" y="4870212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26439" y="5693327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19872" y="2376216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57473" y="553718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5563" y="1691072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56376" y="2441369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35074" y="252046"/>
            <a:ext cx="1237728" cy="16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BlokTextu 30"/>
          <p:cNvSpPr txBox="1"/>
          <p:nvPr/>
        </p:nvSpPr>
        <p:spPr>
          <a:xfrm>
            <a:off x="4283968" y="1703084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P x P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6842850" y="2916713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</a:t>
            </a:r>
            <a:r>
              <a:rPr lang="sk-SK" baseline="-25000" dirty="0" smtClean="0"/>
              <a:t>1</a:t>
            </a:r>
            <a:endParaRPr lang="sk-SK" baseline="-25000" dirty="0"/>
          </a:p>
        </p:txBody>
      </p:sp>
    </p:spTree>
    <p:extLst>
      <p:ext uri="{BB962C8B-B14F-4D97-AF65-F5344CB8AC3E}">
        <p14:creationId xmlns:p14="http://schemas.microsoft.com/office/powerpoint/2010/main" val="72007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3489378"/>
            <a:ext cx="9144000" cy="3172122"/>
          </a:xfrm>
        </p:spPr>
        <p:txBody>
          <a:bodyPr/>
          <a:lstStyle/>
          <a:p>
            <a:r>
              <a:rPr lang="sk-SK" dirty="0" smtClean="0"/>
              <a:t>V druhej generácii skrížil tieto fialové kvety</a:t>
            </a:r>
          </a:p>
          <a:p>
            <a:r>
              <a:rPr lang="sk-SK" dirty="0" smtClean="0"/>
              <a:t>V tretej generácii boli fialové aj biele kvety</a:t>
            </a:r>
          </a:p>
          <a:p>
            <a:r>
              <a:rPr lang="sk-SK" dirty="0" smtClean="0"/>
              <a:t>Spočítal, že sú vždy v rovnakom pomere</a:t>
            </a:r>
          </a:p>
          <a:p>
            <a:pPr marL="0" indent="0">
              <a:buNone/>
            </a:pPr>
            <a:r>
              <a:rPr lang="sk-SK" dirty="0" smtClean="0"/>
              <a:t>         3 : 1</a:t>
            </a:r>
            <a:endParaRPr lang="sk-SK" dirty="0"/>
          </a:p>
        </p:txBody>
      </p:sp>
      <p:pic>
        <p:nvPicPr>
          <p:cNvPr id="1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14562" y="3861048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568535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40405" y="5301208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25646" y="5685349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26439" y="5693327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01450" y="547316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84368" y="2526844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74436" y="5161346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16227" y="5529203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BlokTextu 32"/>
          <p:cNvSpPr txBox="1"/>
          <p:nvPr/>
        </p:nvSpPr>
        <p:spPr>
          <a:xfrm>
            <a:off x="2072429" y="2718396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</a:t>
            </a:r>
            <a:r>
              <a:rPr lang="sk-SK" baseline="-25000" dirty="0" smtClean="0"/>
              <a:t>2</a:t>
            </a:r>
            <a:endParaRPr lang="sk-SK" baseline="-25000" dirty="0"/>
          </a:p>
        </p:txBody>
      </p:sp>
      <p:pic>
        <p:nvPicPr>
          <p:cNvPr id="34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65679" y="214176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Kríž 34"/>
          <p:cNvSpPr/>
          <p:nvPr/>
        </p:nvSpPr>
        <p:spPr>
          <a:xfrm rot="18842253">
            <a:off x="4359835" y="696006"/>
            <a:ext cx="538594" cy="529720"/>
          </a:xfrm>
          <a:prstGeom prst="plus">
            <a:avLst>
              <a:gd name="adj" fmla="val 38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6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95416" y="139336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64226" y="2305088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07704" y="1852210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80898" y="2368238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9938" y="1691071"/>
            <a:ext cx="705283" cy="104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76096" y="13645"/>
            <a:ext cx="1237728" cy="1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10689" y="2376214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MENDEL AND THE GENE IDEA Section A: Gregor Mendel's Discoveries ...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08611" y="2555748"/>
            <a:ext cx="792088" cy="10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BlokTextu 43"/>
          <p:cNvSpPr txBox="1"/>
          <p:nvPr/>
        </p:nvSpPr>
        <p:spPr>
          <a:xfrm>
            <a:off x="4210784" y="1516642"/>
            <a:ext cx="9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</a:t>
            </a:r>
            <a:r>
              <a:rPr lang="sk-SK" baseline="-25000" dirty="0" smtClean="0"/>
              <a:t>1 </a:t>
            </a:r>
            <a:r>
              <a:rPr lang="sk-SK" dirty="0" smtClean="0"/>
              <a:t> x  F</a:t>
            </a:r>
            <a:r>
              <a:rPr lang="sk-SK" baseline="-25000" dirty="0" smtClean="0"/>
              <a:t>1</a:t>
            </a:r>
            <a:endParaRPr lang="sk-SK" baseline="-25000" dirty="0"/>
          </a:p>
        </p:txBody>
      </p:sp>
    </p:spTree>
    <p:extLst>
      <p:ext uri="{BB962C8B-B14F-4D97-AF65-F5344CB8AC3E}">
        <p14:creationId xmlns:p14="http://schemas.microsoft.com/office/powerpoint/2010/main" val="121770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44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429</Words>
  <Application>Microsoft Office PowerPoint</Application>
  <PresentationFormat>Prezentácia na obrazovke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Dedičnosť a premenlivosť</vt:lpstr>
      <vt:lpstr>DEDIČNOSŤ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Dedičnosť a premenlivosť</dc:title>
  <dc:creator>PC</dc:creator>
  <cp:lastModifiedBy>Katka Radvanska</cp:lastModifiedBy>
  <cp:revision>66</cp:revision>
  <dcterms:created xsi:type="dcterms:W3CDTF">2018-05-03T05:45:45Z</dcterms:created>
  <dcterms:modified xsi:type="dcterms:W3CDTF">2021-03-24T07:48:08Z</dcterms:modified>
</cp:coreProperties>
</file>