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98" r:id="rId3"/>
    <p:sldId id="256" r:id="rId4"/>
    <p:sldId id="257" r:id="rId5"/>
    <p:sldId id="299" r:id="rId6"/>
    <p:sldId id="296" r:id="rId7"/>
    <p:sldId id="297" r:id="rId8"/>
    <p:sldId id="262" r:id="rId9"/>
    <p:sldId id="267" r:id="rId10"/>
    <p:sldId id="263" r:id="rId11"/>
    <p:sldId id="268" r:id="rId12"/>
    <p:sldId id="283" r:id="rId13"/>
    <p:sldId id="274" r:id="rId14"/>
    <p:sldId id="302" r:id="rId15"/>
    <p:sldId id="303" r:id="rId16"/>
    <p:sldId id="304" r:id="rId17"/>
    <p:sldId id="275" r:id="rId18"/>
    <p:sldId id="287" r:id="rId19"/>
    <p:sldId id="301" r:id="rId20"/>
    <p:sldId id="271" r:id="rId21"/>
    <p:sldId id="276" r:id="rId22"/>
    <p:sldId id="264" r:id="rId23"/>
    <p:sldId id="277" r:id="rId24"/>
    <p:sldId id="278" r:id="rId25"/>
    <p:sldId id="279" r:id="rId26"/>
    <p:sldId id="272" r:id="rId27"/>
    <p:sldId id="291" r:id="rId28"/>
    <p:sldId id="294" r:id="rId29"/>
    <p:sldId id="295" r:id="rId30"/>
    <p:sldId id="293" r:id="rId31"/>
    <p:sldId id="292" r:id="rId32"/>
    <p:sldId id="290" r:id="rId33"/>
    <p:sldId id="288" r:id="rId34"/>
    <p:sldId id="286" r:id="rId35"/>
    <p:sldId id="285" r:id="rId36"/>
    <p:sldId id="280" r:id="rId37"/>
    <p:sldId id="273" r:id="rId38"/>
    <p:sldId id="300" r:id="rId39"/>
    <p:sldId id="265" r:id="rId40"/>
    <p:sldId id="281" r:id="rId41"/>
    <p:sldId id="284" r:id="rId42"/>
    <p:sldId id="266" r:id="rId43"/>
    <p:sldId id="282" r:id="rId44"/>
    <p:sldId id="260" r:id="rId45"/>
  </p:sldIdLst>
  <p:sldSz cx="9144000" cy="6858000" type="screen4x3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6" d="100"/>
          <a:sy n="66" d="100"/>
        </p:scale>
        <p:origin x="-1204" y="1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k-SK" smtClean="0"/>
              <a:t>Kliknite sem a upravte štýl predlohy podnadpisov.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747A8-AA54-4B55-921E-07BDD896060F}" type="datetimeFigureOut">
              <a:rPr lang="sk-SK" smtClean="0"/>
              <a:pPr/>
              <a:t>29. 3. 2021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6AF36-D539-4955-9C4C-237B7A9CA1A6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747A8-AA54-4B55-921E-07BDD896060F}" type="datetimeFigureOut">
              <a:rPr lang="sk-SK" smtClean="0"/>
              <a:pPr/>
              <a:t>29. 3. 2021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6AF36-D539-4955-9C4C-237B7A9CA1A6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747A8-AA54-4B55-921E-07BDD896060F}" type="datetimeFigureOut">
              <a:rPr lang="sk-SK" smtClean="0"/>
              <a:pPr/>
              <a:t>29. 3. 2021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6AF36-D539-4955-9C4C-237B7A9CA1A6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747A8-AA54-4B55-921E-07BDD896060F}" type="datetimeFigureOut">
              <a:rPr lang="sk-SK" smtClean="0"/>
              <a:pPr/>
              <a:t>29. 3. 2021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6AF36-D539-4955-9C4C-237B7A9CA1A6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747A8-AA54-4B55-921E-07BDD896060F}" type="datetimeFigureOut">
              <a:rPr lang="sk-SK" smtClean="0"/>
              <a:pPr/>
              <a:t>29. 3. 2021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6AF36-D539-4955-9C4C-237B7A9CA1A6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747A8-AA54-4B55-921E-07BDD896060F}" type="datetimeFigureOut">
              <a:rPr lang="sk-SK" smtClean="0"/>
              <a:pPr/>
              <a:t>29. 3. 2021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6AF36-D539-4955-9C4C-237B7A9CA1A6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symbol tex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symbol dátumu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747A8-AA54-4B55-921E-07BDD896060F}" type="datetimeFigureOut">
              <a:rPr lang="sk-SK" smtClean="0"/>
              <a:pPr/>
              <a:t>29. 3. 2021</a:t>
            </a:fld>
            <a:endParaRPr lang="sk-SK"/>
          </a:p>
        </p:txBody>
      </p:sp>
      <p:sp>
        <p:nvSpPr>
          <p:cNvPr id="8" name="Zástupný symbol päty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symbol čísla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6AF36-D539-4955-9C4C-237B7A9CA1A6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747A8-AA54-4B55-921E-07BDD896060F}" type="datetimeFigureOut">
              <a:rPr lang="sk-SK" smtClean="0"/>
              <a:pPr/>
              <a:t>29. 3. 2021</a:t>
            </a:fld>
            <a:endParaRPr lang="sk-SK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6AF36-D539-4955-9C4C-237B7A9CA1A6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747A8-AA54-4B55-921E-07BDD896060F}" type="datetimeFigureOut">
              <a:rPr lang="sk-SK" smtClean="0"/>
              <a:pPr/>
              <a:t>29. 3. 2021</a:t>
            </a:fld>
            <a:endParaRPr lang="sk-SK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6AF36-D539-4955-9C4C-237B7A9CA1A6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747A8-AA54-4B55-921E-07BDD896060F}" type="datetimeFigureOut">
              <a:rPr lang="sk-SK" smtClean="0"/>
              <a:pPr/>
              <a:t>29. 3. 2021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6AF36-D539-4955-9C4C-237B7A9CA1A6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k-SK" smtClean="0"/>
              <a:t>Kliknite sem a upravte štýly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E747A8-AA54-4B55-921E-07BDD896060F}" type="datetimeFigureOut">
              <a:rPr lang="sk-SK" smtClean="0"/>
              <a:pPr/>
              <a:t>29. 3. 2021</a:t>
            </a:fld>
            <a:endParaRPr lang="sk-SK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06AF36-D539-4955-9C4C-237B7A9CA1A6}" type="slidenum">
              <a:rPr lang="sk-SK" smtClean="0"/>
              <a:pPr/>
              <a:t>‹#›</a:t>
            </a:fld>
            <a:endParaRPr lang="sk-SK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nadpis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Kliknite sem a upravte štýl predlohy nadpisov.</a:t>
            </a:r>
            <a:endParaRPr lang="sk-SK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Kliknite sem a upravte štýly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E747A8-AA54-4B55-921E-07BDD896060F}" type="datetimeFigureOut">
              <a:rPr lang="sk-SK" smtClean="0"/>
              <a:pPr/>
              <a:t>29. 3. 2021</a:t>
            </a:fld>
            <a:endParaRPr lang="sk-SK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06AF36-D539-4955-9C4C-237B7A9CA1A6}" type="slidenum">
              <a:rPr lang="sk-SK" smtClean="0"/>
              <a:pPr/>
              <a:t>‹#›</a:t>
            </a:fld>
            <a:endParaRPr lang="sk-SK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lepsiageografia.sk/materialy/povrch-slovenska-kviz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microsoft.com/office/2007/relationships/hdphoto" Target="../media/hdphoto2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apl.geology.sk/mapportal/img/pdf/tm19a.pdf" TargetMode="External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microsoft.com/office/2007/relationships/hdphoto" Target="../media/hdphoto4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kTextu 1"/>
          <p:cNvSpPr txBox="1"/>
          <p:nvPr/>
        </p:nvSpPr>
        <p:spPr>
          <a:xfrm>
            <a:off x="899592" y="1988840"/>
            <a:ext cx="72728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sz="6000" b="1" dirty="0" smtClean="0"/>
              <a:t>GEOLOGICKÁ STAVBA SLOVENSKA</a:t>
            </a:r>
            <a:endParaRPr lang="sk-SK" sz="6000" b="1" dirty="0"/>
          </a:p>
        </p:txBody>
      </p:sp>
      <p:sp>
        <p:nvSpPr>
          <p:cNvPr id="3" name="Obdĺžnik 2"/>
          <p:cNvSpPr/>
          <p:nvPr/>
        </p:nvSpPr>
        <p:spPr>
          <a:xfrm>
            <a:off x="1115616" y="4664045"/>
            <a:ext cx="628244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>
                <a:hlinkClick r:id="rId2"/>
              </a:rPr>
              <a:t>https://</a:t>
            </a:r>
            <a:r>
              <a:rPr lang="sk-SK" smtClean="0">
                <a:hlinkClick r:id="rId2"/>
              </a:rPr>
              <a:t>youtu.be/akWlYHj0ymk</a:t>
            </a:r>
          </a:p>
          <a:p>
            <a:r>
              <a:rPr lang="sk-SK" smtClean="0">
                <a:hlinkClick r:id="rId2"/>
              </a:rPr>
              <a:t>http</a:t>
            </a:r>
            <a:r>
              <a:rPr lang="sk-SK" dirty="0">
                <a:hlinkClick r:id="rId2"/>
              </a:rPr>
              <a:t>://www2.open.ac.uk/openlearn/slipslidecollide</a:t>
            </a:r>
            <a:r>
              <a:rPr lang="sk-SK" dirty="0" smtClean="0">
                <a:hlinkClick r:id="rId2"/>
              </a:rPr>
              <a:t>/</a:t>
            </a:r>
          </a:p>
          <a:p>
            <a:r>
              <a:rPr lang="sk-SK" dirty="0">
                <a:hlinkClick r:id="rId2"/>
              </a:rPr>
              <a:t>https://</a:t>
            </a:r>
            <a:r>
              <a:rPr lang="sk-SK" dirty="0" smtClean="0">
                <a:hlinkClick r:id="rId2"/>
              </a:rPr>
              <a:t>learningapps.org/watch?v=pxu2zabxt01</a:t>
            </a:r>
          </a:p>
          <a:p>
            <a:r>
              <a:rPr lang="sk-SK" dirty="0">
                <a:hlinkClick r:id="rId2"/>
              </a:rPr>
              <a:t>https://learningapps.org/watch?v=po62v4gyt01</a:t>
            </a:r>
          </a:p>
          <a:p>
            <a:r>
              <a:rPr lang="sk-SK" dirty="0" smtClean="0">
                <a:hlinkClick r:id="rId2"/>
              </a:rPr>
              <a:t>https</a:t>
            </a:r>
            <a:r>
              <a:rPr lang="sk-SK" dirty="0">
                <a:hlinkClick r:id="rId2"/>
              </a:rPr>
              <a:t>://lepsiageografia.sk/materialy/povrch-slovenska-kviz</a:t>
            </a:r>
            <a:r>
              <a:rPr lang="sk-SK" dirty="0" smtClean="0">
                <a:hlinkClick r:id="rId2"/>
              </a:rPr>
              <a:t>/</a:t>
            </a:r>
            <a:r>
              <a:rPr lang="sk-SK" dirty="0" smtClean="0"/>
              <a:t> 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 smtClean="0">
                <a:solidFill>
                  <a:srgbClr val="FF0000"/>
                </a:solidFill>
              </a:rPr>
              <a:t>JADROVÉ POHORIA</a:t>
            </a:r>
            <a:endParaRPr lang="sk-SK" b="1" dirty="0">
              <a:solidFill>
                <a:srgbClr val="FF000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Najstaršie pohoria, </a:t>
            </a:r>
            <a:r>
              <a:rPr lang="sk-SK" dirty="0" err="1" smtClean="0"/>
              <a:t>vyvrásnené</a:t>
            </a:r>
            <a:r>
              <a:rPr lang="sk-SK" dirty="0" smtClean="0"/>
              <a:t> v prvohorách</a:t>
            </a:r>
          </a:p>
          <a:p>
            <a:r>
              <a:rPr lang="sk-SK" dirty="0" smtClean="0"/>
              <a:t>Ostré pevné skaly</a:t>
            </a:r>
          </a:p>
          <a:p>
            <a:r>
              <a:rPr lang="sk-SK" dirty="0" smtClean="0"/>
              <a:t>Premenené horniny – žula, rula</a:t>
            </a:r>
          </a:p>
          <a:p>
            <a:pPr lvl="1"/>
            <a:r>
              <a:rPr lang="sk-SK" dirty="0" smtClean="0"/>
              <a:t>Vysoké Tatry, Nízke Tatry, časť Malých Karpát</a:t>
            </a:r>
          </a:p>
          <a:p>
            <a:r>
              <a:rPr lang="sk-SK" dirty="0" smtClean="0"/>
              <a:t>Druhohorné vápencové a dolomitové príkrovy</a:t>
            </a:r>
          </a:p>
          <a:p>
            <a:pPr lvl="1"/>
            <a:r>
              <a:rPr lang="sk-SK" dirty="0" smtClean="0"/>
              <a:t>Malá a Veľká Fatra, časť Malých Karpát, Strážovské vrchy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713308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://web.tuke.sk/waste/nizke-tatry-masiv-dumbiera-zo-severu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6" y="3592899"/>
            <a:ext cx="6552728" cy="3245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Fotky\2007\04 Tatry - okt07\IMG_5820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137" y="116630"/>
            <a:ext cx="5129356" cy="3406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D:\Fotky\Katka\2008\10 Veľká Fatra\IMG_139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94580" y="785262"/>
            <a:ext cx="4749419" cy="3153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lokTextu 4"/>
          <p:cNvSpPr txBox="1"/>
          <p:nvPr/>
        </p:nvSpPr>
        <p:spPr>
          <a:xfrm>
            <a:off x="18708" y="23820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Vysoké Tatry</a:t>
            </a:r>
            <a:endParaRPr lang="sk-SK" dirty="0"/>
          </a:p>
        </p:txBody>
      </p:sp>
      <p:sp>
        <p:nvSpPr>
          <p:cNvPr id="6" name="BlokTextu 5"/>
          <p:cNvSpPr txBox="1"/>
          <p:nvPr/>
        </p:nvSpPr>
        <p:spPr>
          <a:xfrm>
            <a:off x="6876256" y="42551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Veľká Fatra</a:t>
            </a:r>
            <a:endParaRPr lang="sk-SK" dirty="0"/>
          </a:p>
        </p:txBody>
      </p:sp>
      <p:sp>
        <p:nvSpPr>
          <p:cNvPr id="8" name="BlokTextu 7"/>
          <p:cNvSpPr txBox="1"/>
          <p:nvPr/>
        </p:nvSpPr>
        <p:spPr>
          <a:xfrm>
            <a:off x="6614532" y="6392336"/>
            <a:ext cx="1208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dirty="0" smtClean="0"/>
              <a:t>Nízke Tatry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003690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098" name="Picture 2" descr="http://i.sme.sk/cdata/6/60/6028536/dinosaur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405" y="404664"/>
            <a:ext cx="9100183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0262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D:\Fotky\Dášenka a Alenka a Zuzanka\2015\08_August\10.-16.8.2015 Terchova\Rozsutec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9128" y="-27384"/>
            <a:ext cx="9117280" cy="3300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107504" y="96362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Malá Fatra</a:t>
            </a:r>
          </a:p>
        </p:txBody>
      </p:sp>
      <p:sp>
        <p:nvSpPr>
          <p:cNvPr id="5" name="BlokTextu 4"/>
          <p:cNvSpPr txBox="1"/>
          <p:nvPr/>
        </p:nvSpPr>
        <p:spPr>
          <a:xfrm>
            <a:off x="2627784" y="46569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Rozsutec</a:t>
            </a:r>
            <a:endParaRPr lang="sk-SK" dirty="0"/>
          </a:p>
        </p:txBody>
      </p:sp>
      <p:sp>
        <p:nvSpPr>
          <p:cNvPr id="7" name="BlokTextu 6"/>
          <p:cNvSpPr txBox="1"/>
          <p:nvPr/>
        </p:nvSpPr>
        <p:spPr>
          <a:xfrm>
            <a:off x="7164288" y="836712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Stoh</a:t>
            </a:r>
            <a:endParaRPr lang="sk-SK" dirty="0"/>
          </a:p>
        </p:txBody>
      </p:sp>
      <p:pic>
        <p:nvPicPr>
          <p:cNvPr id="8" name="Picture 2" descr="D:\Fotky\Dášenka a Alenka a Zuzanka\2015\08_August\10.-16.8.2015 Terchova\_MG_9084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302927"/>
            <a:ext cx="4081598" cy="2721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Katuška\Desktop\DPŠ\DPS Didaktika\prax jar 2016\geologia\amonit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27984" y="3336023"/>
            <a:ext cx="4675936" cy="3521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BlokTextu 1"/>
          <p:cNvSpPr txBox="1"/>
          <p:nvPr/>
        </p:nvSpPr>
        <p:spPr>
          <a:xfrm>
            <a:off x="215516" y="6473160"/>
            <a:ext cx="4860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Nálezisko </a:t>
            </a:r>
            <a:r>
              <a:rPr lang="sk-SK" dirty="0" err="1" smtClean="0"/>
              <a:t>amonitov</a:t>
            </a:r>
            <a:r>
              <a:rPr lang="sk-SK" dirty="0" smtClean="0"/>
              <a:t> vo vápencoch, Chtelnica 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619944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4338" name="Picture 2" descr="D:\Fotky\Dášenka a Alenka a Zuzanka\2015\08_August\10.-16.8.2015 Terchova\_MG_9084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6000" y="476672"/>
            <a:ext cx="9180000" cy="61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lokTextu 4"/>
          <p:cNvSpPr txBox="1"/>
          <p:nvPr/>
        </p:nvSpPr>
        <p:spPr>
          <a:xfrm>
            <a:off x="2627784" y="465694"/>
            <a:ext cx="13681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Rozsutec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24478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5362" name="Picture 2" descr="D:\Fotky\Dášenka a Alenka a Zuzanka\2015\08_August\10.-16.8.2015 Terchova\_MG_9085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9344" y="476672"/>
            <a:ext cx="9180000" cy="61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lokTextu 4"/>
          <p:cNvSpPr txBox="1"/>
          <p:nvPr/>
        </p:nvSpPr>
        <p:spPr>
          <a:xfrm>
            <a:off x="2627784" y="465694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Pohľad z </a:t>
            </a:r>
            <a:r>
              <a:rPr lang="sk-SK" dirty="0" err="1" smtClean="0"/>
              <a:t>Roszutca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426806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Fotky\Dášenka a Alenka a Zuzanka\2015\08_August\10.-16.8.2015 Terchova\_MG_9110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6200000">
            <a:off x="1007604" y="1277380"/>
            <a:ext cx="6696744" cy="4464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lokTextu 4"/>
          <p:cNvSpPr txBox="1"/>
          <p:nvPr/>
        </p:nvSpPr>
        <p:spPr>
          <a:xfrm>
            <a:off x="6876256" y="3789040"/>
            <a:ext cx="1368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Toto je Zuza malý horolezec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604966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D:\Fotky\2007\04 Tatry - okt07\IMG_5836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4697" y="2564904"/>
            <a:ext cx="9138434" cy="4282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b="1" dirty="0" smtClean="0">
                <a:solidFill>
                  <a:srgbClr val="FFC000"/>
                </a:solidFill>
              </a:rPr>
              <a:t>FLYŠOVÉ PÁSMO</a:t>
            </a:r>
            <a:endParaRPr lang="sk-SK" b="1" dirty="0">
              <a:solidFill>
                <a:srgbClr val="FFC00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49720" y="980728"/>
            <a:ext cx="8586776" cy="4525963"/>
          </a:xfrm>
        </p:spPr>
        <p:txBody>
          <a:bodyPr>
            <a:normAutofit/>
          </a:bodyPr>
          <a:lstStyle/>
          <a:p>
            <a:r>
              <a:rPr lang="sk-SK" sz="2000" dirty="0" smtClean="0"/>
              <a:t>Usadeniny treťohorného mora</a:t>
            </a:r>
          </a:p>
          <a:p>
            <a:r>
              <a:rPr lang="sk-SK" sz="2000" dirty="0" smtClean="0"/>
              <a:t>Zvlnené kopce</a:t>
            </a:r>
          </a:p>
          <a:p>
            <a:r>
              <a:rPr lang="sk-SK" sz="2000" dirty="0" smtClean="0"/>
              <a:t>Pieskovce, </a:t>
            </a:r>
            <a:r>
              <a:rPr lang="sk-SK" sz="2000" dirty="0" err="1" smtClean="0"/>
              <a:t>ílovce</a:t>
            </a:r>
            <a:r>
              <a:rPr lang="sk-SK" sz="2000" dirty="0" smtClean="0"/>
              <a:t>, bridlice</a:t>
            </a:r>
          </a:p>
          <a:p>
            <a:r>
              <a:rPr lang="sk-SK" sz="2000" dirty="0" smtClean="0"/>
              <a:t>Sever Slovenska</a:t>
            </a:r>
          </a:p>
          <a:p>
            <a:r>
              <a:rPr lang="sk-SK" sz="2000" dirty="0"/>
              <a:t>Biele Karpaty, </a:t>
            </a:r>
            <a:r>
              <a:rPr lang="sk-SK" sz="2000" dirty="0" err="1"/>
              <a:t>Javorníky</a:t>
            </a:r>
            <a:r>
              <a:rPr lang="sk-SK" sz="2000" dirty="0"/>
              <a:t>, Kysucké </a:t>
            </a:r>
            <a:r>
              <a:rPr lang="sk-SK" sz="2000" dirty="0" smtClean="0"/>
              <a:t>a </a:t>
            </a:r>
            <a:r>
              <a:rPr lang="sk-SK" sz="2000" dirty="0"/>
              <a:t>Oravské Beskydy, </a:t>
            </a:r>
            <a:r>
              <a:rPr lang="sk-SK" sz="2000" dirty="0" err="1" smtClean="0"/>
              <a:t>Čergov</a:t>
            </a:r>
            <a:r>
              <a:rPr lang="sk-SK" sz="2000" dirty="0"/>
              <a:t>, </a:t>
            </a:r>
            <a:r>
              <a:rPr lang="sk-SK" sz="2000" dirty="0" err="1" smtClean="0"/>
              <a:t>Bukovské</a:t>
            </a:r>
            <a:r>
              <a:rPr lang="sk-SK" sz="2000" dirty="0" smtClean="0"/>
              <a:t> vrchy</a:t>
            </a:r>
            <a:endParaRPr lang="sk-SK" sz="2000" dirty="0"/>
          </a:p>
          <a:p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1088594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Babia hora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6" name="Picture 2" descr="D:\Fotky\Škola\Akcie\LVK 2018\20180109_11281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494" y="1562417"/>
            <a:ext cx="9079010" cy="5106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7001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9" descr="http://hiking.sk/dev/gallery/photos/9b6813aeeb0464e2a818d72799dbf39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333" y="38060"/>
            <a:ext cx="5276042" cy="29311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lokTextu 4"/>
          <p:cNvSpPr txBox="1"/>
          <p:nvPr/>
        </p:nvSpPr>
        <p:spPr>
          <a:xfrm>
            <a:off x="77069" y="2932889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Bukovské</a:t>
            </a:r>
            <a:r>
              <a:rPr lang="sk-SK" dirty="0" smtClean="0"/>
              <a:t> vrchy</a:t>
            </a:r>
            <a:endParaRPr lang="sk-SK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51920" y="3309697"/>
            <a:ext cx="5253261" cy="3469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48064" y="4192"/>
            <a:ext cx="4022204" cy="2998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3986212"/>
            <a:ext cx="3786188" cy="287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BlokTextu 8"/>
          <p:cNvSpPr txBox="1"/>
          <p:nvPr/>
        </p:nvSpPr>
        <p:spPr>
          <a:xfrm>
            <a:off x="5316896" y="3573016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Čergov</a:t>
            </a:r>
            <a:endParaRPr lang="sk-SK" dirty="0"/>
          </a:p>
        </p:txBody>
      </p:sp>
      <p:sp>
        <p:nvSpPr>
          <p:cNvPr id="11" name="BlokTextu 10"/>
          <p:cNvSpPr txBox="1"/>
          <p:nvPr/>
        </p:nvSpPr>
        <p:spPr>
          <a:xfrm>
            <a:off x="6145932" y="188640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Nízke Beskydy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993057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altLang="sk-SK" b="1" dirty="0"/>
              <a:t>Geomorfologické jednotky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5522912"/>
            <a:ext cx="8229600" cy="1074439"/>
          </a:xfrm>
        </p:spPr>
        <p:txBody>
          <a:bodyPr>
            <a:noAutofit/>
          </a:bodyPr>
          <a:lstStyle/>
          <a:p>
            <a:r>
              <a:rPr lang="sk-SK" altLang="sk-SK" sz="2400" dirty="0"/>
              <a:t>Slovensko sa nachádza v Alpsko-Himalájskej </a:t>
            </a:r>
            <a:r>
              <a:rPr lang="sk-SK" altLang="sk-SK" sz="2400" dirty="0" smtClean="0"/>
              <a:t>sústave, </a:t>
            </a:r>
            <a:r>
              <a:rPr lang="sk-SK" altLang="sk-SK" sz="2400" dirty="0"/>
              <a:t>ktorá sa na našom území člení na 2 </a:t>
            </a:r>
            <a:r>
              <a:rPr lang="sk-SK" altLang="sk-SK" sz="2400" dirty="0" err="1"/>
              <a:t>podsústavy</a:t>
            </a:r>
            <a:r>
              <a:rPr lang="sk-SK" altLang="sk-SK" sz="2400" dirty="0"/>
              <a:t> – Karpaty a Panónsku panvu.</a:t>
            </a:r>
          </a:p>
          <a:p>
            <a:endParaRPr lang="sk-SK" sz="2400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35088"/>
            <a:ext cx="9144000" cy="418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47049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 descr="http://www.regionkysuce.sk/images/stories/kysuce-fotografie/region-kysuc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113" y="3952125"/>
            <a:ext cx="6899152" cy="2889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6940972" y="6488668"/>
            <a:ext cx="1069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Kysuce</a:t>
            </a:r>
            <a:endParaRPr lang="sk-SK" dirty="0"/>
          </a:p>
        </p:txBody>
      </p:sp>
      <p:sp>
        <p:nvSpPr>
          <p:cNvPr id="6" name="BlokTextu 5"/>
          <p:cNvSpPr txBox="1"/>
          <p:nvPr/>
        </p:nvSpPr>
        <p:spPr>
          <a:xfrm>
            <a:off x="5796136" y="2668270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 smtClean="0"/>
              <a:t>Korňanský</a:t>
            </a:r>
            <a:r>
              <a:rPr lang="sk-SK" dirty="0" smtClean="0"/>
              <a:t> ropný prameň</a:t>
            </a:r>
            <a:endParaRPr lang="sk-SK" dirty="0"/>
          </a:p>
        </p:txBody>
      </p:sp>
      <p:pic>
        <p:nvPicPr>
          <p:cNvPr id="3074" name="Picture 2" descr="D:\Fotky\Dášenka a Alenka a Zuzanka\2018\03 Marec\10.3.2018 Korňa\_MG_5723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6286" y="25"/>
            <a:ext cx="4047713" cy="2698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Fotky\Dášenka a Alenka a Zuzanka\2018\03 Marec\10.3.2018 Korňa\_MG_5725.JP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27825" y="3037602"/>
            <a:ext cx="3116175" cy="207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NAFTA GBELY 2017 SK – TULÁK PEŤO – album na Rajčeti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26" y="8677"/>
            <a:ext cx="4543387" cy="30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BlokTextu 9"/>
          <p:cNvSpPr txBox="1"/>
          <p:nvPr/>
        </p:nvSpPr>
        <p:spPr>
          <a:xfrm>
            <a:off x="1043608" y="3028795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Nafta Gbely – Záhorie 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75902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sk-SK" b="1" dirty="0" smtClean="0">
                <a:solidFill>
                  <a:schemeClr val="accent3">
                    <a:lumMod val="50000"/>
                  </a:schemeClr>
                </a:solidFill>
              </a:rPr>
              <a:t>BRADLOVÉ PÁSMO</a:t>
            </a:r>
            <a:endParaRPr lang="sk-SK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sk-SK" dirty="0" smtClean="0"/>
              <a:t>Úzke pásmo zvrásnených vápencov</a:t>
            </a:r>
          </a:p>
          <a:p>
            <a:r>
              <a:rPr lang="sk-SK" dirty="0" smtClean="0"/>
              <a:t>Vápence vystupujú ostro dohora</a:t>
            </a:r>
          </a:p>
          <a:p>
            <a:r>
              <a:rPr lang="sk-SK" dirty="0" smtClean="0"/>
              <a:t>Myjavská pahorkatina, </a:t>
            </a:r>
            <a:r>
              <a:rPr lang="sk-SK" dirty="0"/>
              <a:t>Považie, Biele Karpaty, </a:t>
            </a:r>
            <a:r>
              <a:rPr lang="sk-SK" dirty="0" smtClean="0"/>
              <a:t>Pieniny</a:t>
            </a:r>
          </a:p>
          <a:p>
            <a:endParaRPr lang="sk-SK" dirty="0"/>
          </a:p>
        </p:txBody>
      </p:sp>
      <p:pic>
        <p:nvPicPr>
          <p:cNvPr id="4" name="Picture 4" descr="http://www.barbakan.sk/userfiles/image/akcie/pienin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07904" y="3235090"/>
            <a:ext cx="5413608" cy="360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lokTextu 4"/>
          <p:cNvSpPr txBox="1"/>
          <p:nvPr/>
        </p:nvSpPr>
        <p:spPr>
          <a:xfrm>
            <a:off x="1547664" y="609329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Pieniny – Tri Koruny</a:t>
            </a:r>
          </a:p>
        </p:txBody>
      </p:sp>
    </p:spTree>
    <p:extLst>
      <p:ext uri="{BB962C8B-B14F-4D97-AF65-F5344CB8AC3E}">
        <p14:creationId xmlns:p14="http://schemas.microsoft.com/office/powerpoint/2010/main" val="147395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www.hlubocky.eu/wp-content/uploads/naklonene-vrstvy-vapence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652120" y="2632050"/>
            <a:ext cx="4242747" cy="796950"/>
          </a:xfrm>
        </p:spPr>
        <p:txBody>
          <a:bodyPr>
            <a:normAutofit/>
          </a:bodyPr>
          <a:lstStyle/>
          <a:p>
            <a:r>
              <a:rPr lang="sk-SK" sz="1800" dirty="0"/>
              <a:t> </a:t>
            </a:r>
            <a:r>
              <a:rPr lang="sk-SK" sz="1800" dirty="0" err="1"/>
              <a:t>Vršatecké</a:t>
            </a:r>
            <a:r>
              <a:rPr lang="sk-SK" sz="1800" dirty="0"/>
              <a:t> bradlo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765"/>
          <a:stretch/>
        </p:blipFill>
        <p:spPr bwMode="auto">
          <a:xfrm>
            <a:off x="4355976" y="298451"/>
            <a:ext cx="4855146" cy="245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97" y="404664"/>
            <a:ext cx="3995936" cy="30066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9935" y="3645468"/>
            <a:ext cx="4295974" cy="3212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Nadpis 1"/>
          <p:cNvSpPr txBox="1">
            <a:spLocks/>
          </p:cNvSpPr>
          <p:nvPr/>
        </p:nvSpPr>
        <p:spPr>
          <a:xfrm>
            <a:off x="-241825" y="14635"/>
            <a:ext cx="4242747" cy="39002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800" dirty="0" smtClean="0"/>
              <a:t> Lednické bradlo</a:t>
            </a:r>
            <a:endParaRPr lang="sk-SK" sz="1800" dirty="0"/>
          </a:p>
        </p:txBody>
      </p:sp>
      <p:sp>
        <p:nvSpPr>
          <p:cNvPr id="10" name="Nadpis 1"/>
          <p:cNvSpPr txBox="1">
            <a:spLocks/>
          </p:cNvSpPr>
          <p:nvPr/>
        </p:nvSpPr>
        <p:spPr>
          <a:xfrm>
            <a:off x="-39934" y="3385542"/>
            <a:ext cx="2628852" cy="7969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k-SK" sz="1800" dirty="0" smtClean="0">
                <a:solidFill>
                  <a:schemeClr val="bg1"/>
                </a:solidFill>
              </a:rPr>
              <a:t>Bradlo Červený Kameň</a:t>
            </a:r>
            <a:endParaRPr lang="sk-SK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1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-99392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b="1" dirty="0" smtClean="0">
                <a:solidFill>
                  <a:schemeClr val="accent6">
                    <a:lumMod val="50000"/>
                  </a:schemeClr>
                </a:solidFill>
              </a:rPr>
              <a:t>VEPORSKÉ PÁSMO</a:t>
            </a:r>
            <a:endParaRPr lang="sk-SK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Zástupný symbol obsahu 3"/>
          <p:cNvSpPr>
            <a:spLocks noGrp="1"/>
          </p:cNvSpPr>
          <p:nvPr>
            <p:ph idx="1"/>
          </p:nvPr>
        </p:nvSpPr>
        <p:spPr>
          <a:xfrm>
            <a:off x="457200" y="1196752"/>
            <a:ext cx="4042792" cy="4929411"/>
          </a:xfrm>
        </p:spPr>
        <p:txBody>
          <a:bodyPr>
            <a:normAutofit/>
          </a:bodyPr>
          <a:lstStyle/>
          <a:p>
            <a:r>
              <a:rPr lang="sk-SK" sz="2800" dirty="0" smtClean="0"/>
              <a:t>Prvohorné premenené horniny a žuly</a:t>
            </a:r>
          </a:p>
          <a:p>
            <a:pPr lvl="1"/>
            <a:r>
              <a:rPr lang="sk-SK" sz="2400" dirty="0" smtClean="0"/>
              <a:t>Nízke Tatry, </a:t>
            </a:r>
            <a:br>
              <a:rPr lang="sk-SK" sz="2400" dirty="0" smtClean="0"/>
            </a:br>
            <a:r>
              <a:rPr lang="sk-SK" sz="2400" dirty="0" smtClean="0"/>
              <a:t>Slovenské </a:t>
            </a:r>
            <a:r>
              <a:rPr lang="sk-SK" sz="2400" dirty="0" err="1" smtClean="0"/>
              <a:t>rudohorie</a:t>
            </a:r>
            <a:endParaRPr lang="sk-SK" sz="2400" dirty="0" smtClean="0"/>
          </a:p>
          <a:p>
            <a:pPr lvl="1"/>
            <a:endParaRPr lang="sk-SK" sz="2400" dirty="0"/>
          </a:p>
          <a:p>
            <a:pPr lvl="1"/>
            <a:endParaRPr lang="sk-SK" sz="2400" dirty="0" smtClean="0"/>
          </a:p>
          <a:p>
            <a:r>
              <a:rPr lang="sk-SK" sz="2800" dirty="0" smtClean="0"/>
              <a:t>Vápence, </a:t>
            </a:r>
            <a:br>
              <a:rPr lang="sk-SK" sz="2800" dirty="0" smtClean="0"/>
            </a:br>
            <a:r>
              <a:rPr lang="sk-SK" sz="2800" dirty="0" smtClean="0"/>
              <a:t>krasové útvary</a:t>
            </a:r>
          </a:p>
          <a:p>
            <a:pPr lvl="1"/>
            <a:r>
              <a:rPr lang="sk-SK" sz="2400" dirty="0" smtClean="0"/>
              <a:t>Muránska planina</a:t>
            </a:r>
          </a:p>
          <a:p>
            <a:endParaRPr lang="sk-SK" sz="2800" dirty="0"/>
          </a:p>
        </p:txBody>
      </p:sp>
      <p:pic>
        <p:nvPicPr>
          <p:cNvPr id="11270" name="Picture 6" descr="http://fotky.sme.sk/foto/240803/slovenske-rudohorie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5350" y="865666"/>
            <a:ext cx="4893849" cy="27793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2" name="Picture 8" descr="http://zalesak.eu/wp-content/uploads/Muránska-planina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65350" y="3608961"/>
            <a:ext cx="4878650" cy="3249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2122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D:\Fotky\2007\04 Tatry - okt07\IMG_5735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22860" y="842639"/>
            <a:ext cx="6145907" cy="309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18058"/>
          </a:xfrm>
        </p:spPr>
        <p:txBody>
          <a:bodyPr>
            <a:noAutofit/>
          </a:bodyPr>
          <a:lstStyle/>
          <a:p>
            <a:r>
              <a:rPr lang="sk-SK" sz="2000" b="1" dirty="0" smtClean="0"/>
              <a:t>Pohľad na </a:t>
            </a:r>
            <a:r>
              <a:rPr lang="sk-SK" sz="2000" b="1" dirty="0" err="1" smtClean="0"/>
              <a:t>Veporské</a:t>
            </a:r>
            <a:r>
              <a:rPr lang="sk-SK" sz="2000" b="1" dirty="0" smtClean="0"/>
              <a:t> pásmo z </a:t>
            </a:r>
            <a:r>
              <a:rPr lang="sk-SK" sz="2000" b="1" dirty="0" err="1" smtClean="0"/>
              <a:t>vrchola</a:t>
            </a:r>
            <a:r>
              <a:rPr lang="sk-SK" sz="2000" b="1" dirty="0" smtClean="0"/>
              <a:t> Vysokých Tatier</a:t>
            </a:r>
            <a:endParaRPr lang="sk-SK" sz="2000" b="1" dirty="0"/>
          </a:p>
        </p:txBody>
      </p:sp>
      <p:pic>
        <p:nvPicPr>
          <p:cNvPr id="14338" name="Picture 2" descr="D:\Fotky\2007\04 Tatry - okt07\IMG_5823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16944" y="3901440"/>
            <a:ext cx="6927056" cy="295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6123047" y="1988840"/>
            <a:ext cx="2625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Nízke Tatry – Kráľova hoľa</a:t>
            </a:r>
            <a:endParaRPr lang="sk-SK" dirty="0"/>
          </a:p>
        </p:txBody>
      </p:sp>
      <p:sp>
        <p:nvSpPr>
          <p:cNvPr id="5" name="BlokTextu 4"/>
          <p:cNvSpPr txBox="1"/>
          <p:nvPr/>
        </p:nvSpPr>
        <p:spPr>
          <a:xfrm>
            <a:off x="315824" y="5661248"/>
            <a:ext cx="18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k-SK" dirty="0" smtClean="0"/>
              <a:t>Hrebene </a:t>
            </a:r>
          </a:p>
          <a:p>
            <a:pPr algn="r"/>
            <a:r>
              <a:rPr lang="sk-SK" dirty="0" smtClean="0"/>
              <a:t>Nízkych Tatier </a:t>
            </a:r>
          </a:p>
          <a:p>
            <a:pPr algn="r"/>
            <a:r>
              <a:rPr lang="sk-SK" dirty="0" smtClean="0"/>
              <a:t>a Veľkej Fatry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47591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06090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sk-SK" b="1" dirty="0" smtClean="0">
                <a:solidFill>
                  <a:srgbClr val="7030A0"/>
                </a:solidFill>
              </a:rPr>
              <a:t>GEMERSKÉ PÁSMO</a:t>
            </a:r>
            <a:endParaRPr lang="sk-SK" b="1" dirty="0">
              <a:solidFill>
                <a:srgbClr val="7030A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4929411"/>
          </a:xfrm>
        </p:spPr>
        <p:txBody>
          <a:bodyPr>
            <a:normAutofit/>
          </a:bodyPr>
          <a:lstStyle/>
          <a:p>
            <a:r>
              <a:rPr lang="sk-SK" sz="2800" dirty="0" smtClean="0"/>
              <a:t>Prvohorné </a:t>
            </a:r>
            <a:r>
              <a:rPr lang="sk-SK" sz="2800" dirty="0" err="1" smtClean="0"/>
              <a:t>fylity</a:t>
            </a:r>
            <a:r>
              <a:rPr lang="sk-SK" sz="2800" dirty="0" smtClean="0"/>
              <a:t>, čadiče, </a:t>
            </a:r>
            <a:r>
              <a:rPr lang="sk-SK" sz="2800" dirty="0" err="1" smtClean="0"/>
              <a:t>ryolity</a:t>
            </a:r>
            <a:endParaRPr lang="sk-SK" sz="2800" dirty="0" smtClean="0"/>
          </a:p>
          <a:p>
            <a:pPr lvl="1"/>
            <a:r>
              <a:rPr lang="sk-SK" sz="2400" dirty="0" smtClean="0"/>
              <a:t>Slovenské </a:t>
            </a:r>
            <a:r>
              <a:rPr lang="sk-SK" sz="2400" dirty="0" err="1" smtClean="0"/>
              <a:t>rudohorie</a:t>
            </a:r>
            <a:endParaRPr lang="sk-SK" sz="2400" dirty="0" smtClean="0"/>
          </a:p>
          <a:p>
            <a:pPr lvl="1"/>
            <a:endParaRPr lang="sk-SK" sz="1100" dirty="0" smtClean="0"/>
          </a:p>
          <a:p>
            <a:r>
              <a:rPr lang="sk-SK" sz="2800" dirty="0" smtClean="0"/>
              <a:t>Druhohorné vápence</a:t>
            </a:r>
          </a:p>
          <a:p>
            <a:pPr lvl="1"/>
            <a:r>
              <a:rPr lang="sk-SK" sz="2400" dirty="0" smtClean="0"/>
              <a:t>Krasové planiny – Slovenský Raj, </a:t>
            </a:r>
            <a:br>
              <a:rPr lang="sk-SK" sz="2400" dirty="0" smtClean="0"/>
            </a:br>
            <a:r>
              <a:rPr lang="sk-SK" sz="2400" dirty="0" smtClean="0"/>
              <a:t>Slovenský Kras</a:t>
            </a:r>
            <a:endParaRPr lang="sk-SK" sz="2400" dirty="0"/>
          </a:p>
        </p:txBody>
      </p:sp>
      <p:pic>
        <p:nvPicPr>
          <p:cNvPr id="15362" name="Picture 2" descr="Plešivecká a silická planina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704413"/>
            <a:ext cx="4752528" cy="316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http://i.sme.sk/cdata/9/54/5495999/kaskady_t_kolla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2121" y="2197973"/>
            <a:ext cx="3491880" cy="466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1259632" y="6460182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>
                <a:solidFill>
                  <a:schemeClr val="bg1"/>
                </a:solidFill>
              </a:rPr>
              <a:t>Silická planina</a:t>
            </a:r>
          </a:p>
        </p:txBody>
      </p:sp>
    </p:spTree>
    <p:extLst>
      <p:ext uri="{BB962C8B-B14F-4D97-AF65-F5344CB8AC3E}">
        <p14:creationId xmlns:p14="http://schemas.microsoft.com/office/powerpoint/2010/main" val="214145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D:\Fotky\2009\25 Sitno\IMG_7223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832" y="2793437"/>
            <a:ext cx="6121127" cy="4064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sk-SK" b="1" dirty="0" smtClean="0">
                <a:solidFill>
                  <a:srgbClr val="00B050"/>
                </a:solidFill>
              </a:rPr>
              <a:t>SOPEČNÉ POHORIA</a:t>
            </a:r>
            <a:endParaRPr lang="sk-SK" b="1" dirty="0">
              <a:solidFill>
                <a:srgbClr val="00B050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sk-SK" dirty="0" smtClean="0"/>
              <a:t>Sopečné pohoria z treťohôr – kužeľovité kopce</a:t>
            </a:r>
          </a:p>
          <a:p>
            <a:r>
              <a:rPr lang="sk-SK" dirty="0" smtClean="0"/>
              <a:t>Vyvreté horniny: andezit, </a:t>
            </a:r>
            <a:r>
              <a:rPr lang="sk-SK" dirty="0" err="1" smtClean="0"/>
              <a:t>ryolit</a:t>
            </a:r>
            <a:r>
              <a:rPr lang="sk-SK" dirty="0" smtClean="0"/>
              <a:t>, čadič, tuf</a:t>
            </a:r>
          </a:p>
          <a:p>
            <a:r>
              <a:rPr lang="sk-SK" dirty="0" smtClean="0"/>
              <a:t>Kremnické </a:t>
            </a:r>
            <a:r>
              <a:rPr lang="sk-SK" dirty="0"/>
              <a:t>a Štiavnické vrchy, Vtáčnik, </a:t>
            </a:r>
            <a:r>
              <a:rPr lang="sk-SK" dirty="0" smtClean="0"/>
              <a:t>Poľana, Slanské vrchy, Vihorlat</a:t>
            </a:r>
            <a:endParaRPr lang="sk-SK" dirty="0"/>
          </a:p>
        </p:txBody>
      </p:sp>
      <p:sp>
        <p:nvSpPr>
          <p:cNvPr id="4" name="BlokTextu 3"/>
          <p:cNvSpPr txBox="1"/>
          <p:nvPr/>
        </p:nvSpPr>
        <p:spPr>
          <a:xfrm>
            <a:off x="512540" y="6381328"/>
            <a:ext cx="2520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Štiavnické vrchy zo Sitna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065357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915618"/>
            <a:ext cx="9036496" cy="5192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1154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7170" name="Picture 2" descr="https://img.geocaching.com/cache/large/3c232baf-0d9b-4456-bc3b-06987ed330c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958" y="1484784"/>
            <a:ext cx="8914661" cy="4554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588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8194" name="Picture 2" descr="https://img.geocaching.com/cache/large/e903168d-9956-4117-9306-83a7e8b0998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908720"/>
            <a:ext cx="9064673" cy="4617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100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http://www.nizketatry.sk/mapy/slovensko/slovensko.g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8520" y="11410"/>
            <a:ext cx="9505056" cy="5798085"/>
          </a:xfrm>
          <a:prstGeom prst="rect">
            <a:avLst/>
          </a:prstGeom>
          <a:noFill/>
        </p:spPr>
      </p:pic>
      <p:sp>
        <p:nvSpPr>
          <p:cNvPr id="2" name="Obdĺžnik 1"/>
          <p:cNvSpPr/>
          <p:nvPr/>
        </p:nvSpPr>
        <p:spPr>
          <a:xfrm>
            <a:off x="1763688" y="5949280"/>
            <a:ext cx="56886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dirty="0">
                <a:hlinkClick r:id="rId3"/>
              </a:rPr>
              <a:t>https://</a:t>
            </a:r>
            <a:r>
              <a:rPr lang="sk-SK" dirty="0" smtClean="0">
                <a:hlinkClick r:id="rId3"/>
              </a:rPr>
              <a:t>apl.geology.sk/mapportal/img/pdf/tm19a.pdf</a:t>
            </a:r>
            <a:r>
              <a:rPr lang="sk-SK" dirty="0" smtClean="0"/>
              <a:t> 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Sitno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Picture 2" descr="Vulkán Sitno - VULKANICKÉ VÍ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1340768"/>
            <a:ext cx="7802091" cy="5201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270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Poľana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122" name="Picture 2" descr="CHKO Poľan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592" y="1412775"/>
            <a:ext cx="6934200" cy="5200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115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600" dirty="0" smtClean="0"/>
              <a:t>Kalvária Banská Štiavnica</a:t>
            </a:r>
            <a:endParaRPr lang="sk-SK" sz="36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3074" name="Picture 2" descr="Kalvária v Banskej Štiavnici | Sakrálne pamiatky Banská Štiavnica |  KamNaVylet.s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60" y="1340768"/>
            <a:ext cx="9052608" cy="5136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6928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00" y="342900"/>
            <a:ext cx="83820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2595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Vezuv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6" name="Picture 2" descr="Image result for vesuvi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1500174"/>
            <a:ext cx="9139147" cy="5357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Image result for vihorla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063"/>
            <a:ext cx="9144000" cy="6844937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Vihorlat</a:t>
            </a:r>
            <a:endParaRPr lang="sk-SK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D:\Fotky\2010\12 U starej mamy\IMG_0159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66674" y="2116658"/>
            <a:ext cx="7158658" cy="4753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-190277"/>
            <a:ext cx="8229600" cy="11430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b="1" dirty="0" smtClean="0">
                <a:solidFill>
                  <a:schemeClr val="tx2"/>
                </a:solidFill>
              </a:rPr>
              <a:t>Kotliny</a:t>
            </a:r>
            <a:endParaRPr lang="sk-SK" b="1" dirty="0">
              <a:solidFill>
                <a:schemeClr val="tx2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135285"/>
            <a:ext cx="8229600" cy="4525963"/>
          </a:xfrm>
        </p:spPr>
        <p:txBody>
          <a:bodyPr/>
          <a:lstStyle/>
          <a:p>
            <a:r>
              <a:rPr lang="sk-SK" dirty="0" smtClean="0"/>
              <a:t>Vznikli v štvrtohorách, keď ustúpilo more</a:t>
            </a:r>
          </a:p>
          <a:p>
            <a:r>
              <a:rPr lang="sk-SK" dirty="0" smtClean="0"/>
              <a:t>Začali sa formovať rieky – vytvorili kotliny</a:t>
            </a:r>
          </a:p>
          <a:p>
            <a:r>
              <a:rPr lang="sk-SK" dirty="0" smtClean="0"/>
              <a:t>Podtatranská, Trenčianska, Žiarska, Turčianska kotlina</a:t>
            </a:r>
          </a:p>
          <a:p>
            <a:r>
              <a:rPr lang="sk-SK" dirty="0" smtClean="0"/>
              <a:t>Riečne štrky a piesky</a:t>
            </a:r>
          </a:p>
        </p:txBody>
      </p:sp>
    </p:spTree>
    <p:extLst>
      <p:ext uri="{BB962C8B-B14F-4D97-AF65-F5344CB8AC3E}">
        <p14:creationId xmlns:p14="http://schemas.microsoft.com/office/powerpoint/2010/main" val="10729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D:\Fotky\Katka\2006\01_Hrabovo\IMG_8348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147" y="773997"/>
            <a:ext cx="9107393" cy="607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BlokTextu 4"/>
          <p:cNvSpPr txBox="1"/>
          <p:nvPr/>
        </p:nvSpPr>
        <p:spPr>
          <a:xfrm>
            <a:off x="1115616" y="404664"/>
            <a:ext cx="43204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Podtatranská kotlina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403645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2400" dirty="0" smtClean="0"/>
              <a:t>Ťažba štrku na Váhu pri Trenčíne</a:t>
            </a:r>
            <a:endParaRPr lang="sk-SK" sz="2400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10242" name="Picture 2" descr="Ťažbu štrkopieskov pri diaľnici D1 chcú predĺžiť - SME | MY Trenčí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1058214"/>
            <a:ext cx="8045624" cy="5323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043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://hiking.sk/dev/gallery/photos/22177eefe59f29b830e18f5454b704b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699792" y="2582466"/>
            <a:ext cx="6480720" cy="4302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sk-SK" b="1" dirty="0">
                <a:solidFill>
                  <a:schemeClr val="tx2"/>
                </a:solidFill>
              </a:rPr>
              <a:t>Nížiny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5145435"/>
          </a:xfrm>
        </p:spPr>
        <p:txBody>
          <a:bodyPr/>
          <a:lstStyle/>
          <a:p>
            <a:r>
              <a:rPr lang="sk-SK" sz="2800" dirty="0"/>
              <a:t>Vznikli v </a:t>
            </a:r>
            <a:r>
              <a:rPr lang="sk-SK" sz="2800" dirty="0" smtClean="0"/>
              <a:t>štvrtohorách pôsobením riek a vetra</a:t>
            </a:r>
          </a:p>
          <a:p>
            <a:r>
              <a:rPr lang="sk-SK" sz="2800" dirty="0" smtClean="0"/>
              <a:t>Podunajská </a:t>
            </a:r>
            <a:r>
              <a:rPr lang="sk-SK" sz="2800" dirty="0"/>
              <a:t>a Východoslovenská nížina</a:t>
            </a:r>
          </a:p>
          <a:p>
            <a:pPr lvl="1"/>
            <a:r>
              <a:rPr lang="sk-SK" sz="2400" dirty="0" smtClean="0"/>
              <a:t>Nánosy riečnych štrkov a pieskov</a:t>
            </a:r>
            <a:endParaRPr lang="sk-SK" sz="2400" dirty="0"/>
          </a:p>
          <a:p>
            <a:r>
              <a:rPr lang="sk-SK" sz="2800" dirty="0"/>
              <a:t>Trnavská tabuľa </a:t>
            </a:r>
            <a:endParaRPr lang="sk-SK" sz="2800" dirty="0" smtClean="0"/>
          </a:p>
          <a:p>
            <a:pPr lvl="1"/>
            <a:r>
              <a:rPr lang="sk-SK" sz="2400" dirty="0" smtClean="0"/>
              <a:t>Naviate spraše</a:t>
            </a:r>
          </a:p>
          <a:p>
            <a:r>
              <a:rPr lang="sk-SK" sz="2800" dirty="0" smtClean="0"/>
              <a:t>Záhorská nížina</a:t>
            </a:r>
            <a:endParaRPr lang="sk-SK" sz="2800" dirty="0"/>
          </a:p>
          <a:p>
            <a:pPr lvl="1"/>
            <a:r>
              <a:rPr lang="sk-SK" sz="2400" dirty="0" smtClean="0"/>
              <a:t>Naviate piesky</a:t>
            </a:r>
            <a:endParaRPr lang="sk-SK" sz="2400" dirty="0"/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38562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://files.biologia18.webnode.sk/200002956-6eac16fa70/geologicka%20mapa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908720"/>
            <a:ext cx="8964488" cy="48114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 descr="D:\Fotky\Katka\2009\Práca\18 Veľký Lél 27.8.2009\IMG_7023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15000" y="23406"/>
            <a:ext cx="3410704" cy="2635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4077072"/>
            <a:ext cx="2736304" cy="634082"/>
          </a:xfrm>
        </p:spPr>
        <p:txBody>
          <a:bodyPr>
            <a:normAutofit/>
          </a:bodyPr>
          <a:lstStyle/>
          <a:p>
            <a:r>
              <a:rPr lang="sk-SK" sz="2800" dirty="0" smtClean="0"/>
              <a:t>Brehy Dunaja</a:t>
            </a:r>
            <a:endParaRPr lang="sk-SK" sz="2800" dirty="0"/>
          </a:p>
        </p:txBody>
      </p:sp>
      <p:pic>
        <p:nvPicPr>
          <p:cNvPr id="1027" name="Picture 3" descr="D:\Fotky\Katka\2009\Práca\18 Veľký Lél 27.8.2009\IMG_7038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13568" y="2924944"/>
            <a:ext cx="5912136" cy="3925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Fotky\Katka\2009\Práca\18 Veľký Lél 27.8.2009\IMG_7017.JP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72" y="23407"/>
            <a:ext cx="5609970" cy="372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D:\Fotky\Katka\2009\Práca\18 Veľký Lél 27.8.2009\IMG_7033.JPG"/>
          <p:cNvPicPr>
            <a:picLocks noChangeAspect="1" noChangeArrowheads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0492" y="5085184"/>
            <a:ext cx="2636521" cy="1451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4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5842992" cy="634082"/>
          </a:xfrm>
        </p:spPr>
        <p:txBody>
          <a:bodyPr>
            <a:normAutofit/>
          </a:bodyPr>
          <a:lstStyle/>
          <a:p>
            <a:r>
              <a:rPr lang="sk-SK" sz="2800" dirty="0" smtClean="0"/>
              <a:t>Trnavská tabuľa zo Zárub</a:t>
            </a:r>
            <a:endParaRPr lang="sk-SK" sz="2800" dirty="0"/>
          </a:p>
        </p:txBody>
      </p:sp>
      <p:pic>
        <p:nvPicPr>
          <p:cNvPr id="4" name="Picture 2" descr="D:\Fotky\2008\11 Záruby\IMG_8596.JPG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86183"/>
            <a:ext cx="9144000" cy="60718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s://upload.wikimedia.org/wikipedia/commons/thumb/8/87/LoessVicksburg.jpg/1280px-LoessVicksburg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611651" y="-27384"/>
            <a:ext cx="2532349" cy="3240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BlokTextu 5"/>
          <p:cNvSpPr txBox="1"/>
          <p:nvPr/>
        </p:nvSpPr>
        <p:spPr>
          <a:xfrm>
            <a:off x="6948264" y="2636912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/>
              <a:t>Spraš</a:t>
            </a:r>
            <a:endParaRPr lang="sk-SK" b="1" dirty="0"/>
          </a:p>
        </p:txBody>
      </p:sp>
    </p:spTree>
    <p:extLst>
      <p:ext uri="{BB962C8B-B14F-4D97-AF65-F5344CB8AC3E}">
        <p14:creationId xmlns:p14="http://schemas.microsoft.com/office/powerpoint/2010/main" val="1829337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Picture 4" descr="D:\Fotky\2007\04 Tatry - okt07\IMG_578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76345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9208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b="1" dirty="0">
                <a:solidFill>
                  <a:schemeClr val="bg1"/>
                </a:solidFill>
              </a:rPr>
              <a:t>Ľadovce</a:t>
            </a: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395536" y="908720"/>
            <a:ext cx="8229600" cy="4525963"/>
          </a:xfrm>
        </p:spPr>
        <p:txBody>
          <a:bodyPr>
            <a:normAutofit/>
          </a:bodyPr>
          <a:lstStyle/>
          <a:p>
            <a:r>
              <a:rPr lang="sk-SK" sz="2800" dirty="0" smtClean="0">
                <a:solidFill>
                  <a:srgbClr val="FFFF00"/>
                </a:solidFill>
              </a:rPr>
              <a:t>Formovanie tatranského reliéfu počas ľadových dôb</a:t>
            </a:r>
          </a:p>
          <a:p>
            <a:r>
              <a:rPr lang="sk-SK" sz="2800" dirty="0" smtClean="0">
                <a:solidFill>
                  <a:srgbClr val="FFFF00"/>
                </a:solidFill>
              </a:rPr>
              <a:t>Ľadovcové morény, jazerá - plesá</a:t>
            </a:r>
            <a:endParaRPr lang="sk-SK" sz="2800" dirty="0">
              <a:solidFill>
                <a:srgbClr val="FFFF00"/>
              </a:solidFill>
            </a:endParaRPr>
          </a:p>
        </p:txBody>
      </p:sp>
      <p:pic>
        <p:nvPicPr>
          <p:cNvPr id="18435" name="Picture 3" descr="D:\Fotky\2007\04 Tatry - okt07\IMG_5842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48"/>
          <a:stretch/>
        </p:blipFill>
        <p:spPr bwMode="auto">
          <a:xfrm>
            <a:off x="5076056" y="4725144"/>
            <a:ext cx="4122385" cy="21107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lokTextu 3"/>
          <p:cNvSpPr txBox="1"/>
          <p:nvPr/>
        </p:nvSpPr>
        <p:spPr>
          <a:xfrm>
            <a:off x="1547664" y="6309320"/>
            <a:ext cx="37444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/>
              <a:t>Žabie pleso v Mengusovskej doline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3083317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http://www.bajkomktajchom.sk/tl_files/images/poi/p62_02_Mammu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504588"/>
            <a:ext cx="4029075" cy="5372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/>
          <a:p>
            <a:r>
              <a:rPr lang="sk-SK" b="1" dirty="0" smtClean="0">
                <a:solidFill>
                  <a:schemeClr val="tx2"/>
                </a:solidFill>
              </a:rPr>
              <a:t>Osobitosti Slovenska</a:t>
            </a:r>
            <a:endParaRPr lang="sk-SK" b="1" dirty="0">
              <a:solidFill>
                <a:schemeClr val="tx2"/>
              </a:solidFill>
            </a:endParaRPr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211960" y="1600200"/>
            <a:ext cx="4474840" cy="4525963"/>
          </a:xfrm>
        </p:spPr>
        <p:txBody>
          <a:bodyPr>
            <a:normAutofit/>
          </a:bodyPr>
          <a:lstStyle/>
          <a:p>
            <a:r>
              <a:rPr lang="sk-SK" dirty="0" smtClean="0"/>
              <a:t>Vo </a:t>
            </a:r>
            <a:r>
              <a:rPr lang="sk-SK" dirty="0"/>
              <a:t>vápencových oblastiach </a:t>
            </a:r>
            <a:r>
              <a:rPr lang="sk-SK" dirty="0" smtClean="0"/>
              <a:t>– krasové útvary, jaskyne</a:t>
            </a:r>
          </a:p>
          <a:p>
            <a:r>
              <a:rPr lang="sk-SK" dirty="0" smtClean="0"/>
              <a:t>Minerálne pramene, travertín</a:t>
            </a:r>
            <a:endParaRPr lang="sk-SK" dirty="0"/>
          </a:p>
        </p:txBody>
      </p:sp>
      <p:pic>
        <p:nvPicPr>
          <p:cNvPr id="1027" name="Picture 3" descr="D:\Fotky\2007\09 Silvester 2007\IMG_6176.JP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6206" y="4149080"/>
            <a:ext cx="4077794" cy="2707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364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Skupina 8"/>
          <p:cNvGrpSpPr/>
          <p:nvPr/>
        </p:nvGrpSpPr>
        <p:grpSpPr>
          <a:xfrm>
            <a:off x="0" y="1104701"/>
            <a:ext cx="9144000" cy="4916587"/>
            <a:chOff x="0" y="970706"/>
            <a:chExt cx="9144000" cy="4916587"/>
          </a:xfrm>
        </p:grpSpPr>
        <p:pic>
          <p:nvPicPr>
            <p:cNvPr id="3" name="Obrázok 2" descr="A1.jpg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970706"/>
              <a:ext cx="9144000" cy="4916587"/>
            </a:xfrm>
            <a:prstGeom prst="rect">
              <a:avLst/>
            </a:prstGeom>
          </p:spPr>
        </p:pic>
        <p:sp>
          <p:nvSpPr>
            <p:cNvPr id="4" name="Zaoblený obdĺžnik 3"/>
            <p:cNvSpPr/>
            <p:nvPr/>
          </p:nvSpPr>
          <p:spPr>
            <a:xfrm>
              <a:off x="842214" y="4782522"/>
              <a:ext cx="1296144" cy="216024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5" name="Zaoblený obdĺžnik 4"/>
            <p:cNvSpPr/>
            <p:nvPr/>
          </p:nvSpPr>
          <p:spPr>
            <a:xfrm>
              <a:off x="1259632" y="5085184"/>
              <a:ext cx="1296144" cy="216024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6" name="Zaoblený obdĺžnik 5"/>
            <p:cNvSpPr/>
            <p:nvPr/>
          </p:nvSpPr>
          <p:spPr>
            <a:xfrm>
              <a:off x="733631" y="4869160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7" name="Zaoblený obdĺžnik 6"/>
            <p:cNvSpPr/>
            <p:nvPr/>
          </p:nvSpPr>
          <p:spPr>
            <a:xfrm>
              <a:off x="827584" y="4797152"/>
              <a:ext cx="216024" cy="72008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8" name="Zaoblený obdĺžnik 7"/>
            <p:cNvSpPr/>
            <p:nvPr/>
          </p:nvSpPr>
          <p:spPr>
            <a:xfrm>
              <a:off x="1187624" y="5085184"/>
              <a:ext cx="216024" cy="144016"/>
            </a:xfrm>
            <a:prstGeom prst="round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sp>
        <p:nvSpPr>
          <p:cNvPr id="14" name="BlokTextu 13"/>
          <p:cNvSpPr txBox="1"/>
          <p:nvPr/>
        </p:nvSpPr>
        <p:spPr>
          <a:xfrm>
            <a:off x="1547664" y="1556792"/>
            <a:ext cx="1187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>
                <a:solidFill>
                  <a:schemeClr val="bg1"/>
                </a:solidFill>
              </a:rPr>
              <a:t>bradlové pásmo</a:t>
            </a:r>
            <a:endParaRPr lang="sk-SK" b="1" dirty="0">
              <a:solidFill>
                <a:schemeClr val="bg1"/>
              </a:solidFill>
            </a:endParaRPr>
          </a:p>
        </p:txBody>
      </p:sp>
      <p:sp>
        <p:nvSpPr>
          <p:cNvPr id="12" name="BlokTextu 11"/>
          <p:cNvSpPr txBox="1"/>
          <p:nvPr/>
        </p:nvSpPr>
        <p:spPr>
          <a:xfrm>
            <a:off x="1979712" y="1772816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solidFill>
                  <a:srgbClr val="FF0000"/>
                </a:solidFill>
              </a:rPr>
              <a:t>?</a:t>
            </a:r>
            <a:endParaRPr lang="sk-SK" sz="2400" b="1" dirty="0">
              <a:solidFill>
                <a:srgbClr val="FF0000"/>
              </a:solidFill>
            </a:endParaRPr>
          </a:p>
        </p:txBody>
      </p:sp>
      <p:sp>
        <p:nvSpPr>
          <p:cNvPr id="13" name="BlokTextu 12"/>
          <p:cNvSpPr txBox="1"/>
          <p:nvPr/>
        </p:nvSpPr>
        <p:spPr>
          <a:xfrm>
            <a:off x="467544" y="2204864"/>
            <a:ext cx="1187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>
                <a:solidFill>
                  <a:schemeClr val="bg1"/>
                </a:solidFill>
              </a:rPr>
              <a:t>sopečné pohoria</a:t>
            </a:r>
            <a:endParaRPr lang="sk-SK" b="1" dirty="0">
              <a:solidFill>
                <a:schemeClr val="bg1"/>
              </a:solidFill>
            </a:endParaRPr>
          </a:p>
        </p:txBody>
      </p:sp>
      <p:sp>
        <p:nvSpPr>
          <p:cNvPr id="11" name="BlokTextu 10"/>
          <p:cNvSpPr txBox="1"/>
          <p:nvPr/>
        </p:nvSpPr>
        <p:spPr>
          <a:xfrm>
            <a:off x="1043608" y="2420888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solidFill>
                  <a:srgbClr val="FF0000"/>
                </a:solidFill>
              </a:rPr>
              <a:t>?</a:t>
            </a:r>
            <a:endParaRPr lang="sk-SK" sz="2400" b="1" dirty="0">
              <a:solidFill>
                <a:srgbClr val="FF0000"/>
              </a:solidFill>
            </a:endParaRPr>
          </a:p>
        </p:txBody>
      </p:sp>
      <p:sp>
        <p:nvSpPr>
          <p:cNvPr id="15" name="BlokTextu 14"/>
          <p:cNvSpPr txBox="1"/>
          <p:nvPr/>
        </p:nvSpPr>
        <p:spPr>
          <a:xfrm>
            <a:off x="3275856" y="980728"/>
            <a:ext cx="1187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>
                <a:solidFill>
                  <a:schemeClr val="bg1"/>
                </a:solidFill>
              </a:rPr>
              <a:t>jadrové pohoria</a:t>
            </a:r>
            <a:endParaRPr lang="sk-SK" b="1" dirty="0">
              <a:solidFill>
                <a:schemeClr val="bg1"/>
              </a:solidFill>
            </a:endParaRPr>
          </a:p>
        </p:txBody>
      </p:sp>
      <p:sp>
        <p:nvSpPr>
          <p:cNvPr id="16" name="BlokTextu 15"/>
          <p:cNvSpPr txBox="1"/>
          <p:nvPr/>
        </p:nvSpPr>
        <p:spPr>
          <a:xfrm>
            <a:off x="3779912" y="1052736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solidFill>
                  <a:srgbClr val="FF0000"/>
                </a:solidFill>
              </a:rPr>
              <a:t>?</a:t>
            </a:r>
            <a:endParaRPr lang="sk-SK" sz="2400" b="1" dirty="0">
              <a:solidFill>
                <a:srgbClr val="FF0000"/>
              </a:solidFill>
            </a:endParaRPr>
          </a:p>
        </p:txBody>
      </p:sp>
      <p:sp>
        <p:nvSpPr>
          <p:cNvPr id="17" name="BlokTextu 16"/>
          <p:cNvSpPr txBox="1"/>
          <p:nvPr/>
        </p:nvSpPr>
        <p:spPr>
          <a:xfrm>
            <a:off x="6516216" y="1196752"/>
            <a:ext cx="1187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>
                <a:solidFill>
                  <a:schemeClr val="bg1"/>
                </a:solidFill>
              </a:rPr>
              <a:t>f</a:t>
            </a:r>
            <a:r>
              <a:rPr lang="sk-SK" b="1" dirty="0" smtClean="0">
                <a:solidFill>
                  <a:schemeClr val="bg1"/>
                </a:solidFill>
              </a:rPr>
              <a:t>lyšové pásmo</a:t>
            </a:r>
            <a:endParaRPr lang="sk-SK" b="1" dirty="0">
              <a:solidFill>
                <a:schemeClr val="bg1"/>
              </a:solidFill>
            </a:endParaRPr>
          </a:p>
        </p:txBody>
      </p:sp>
      <p:sp>
        <p:nvSpPr>
          <p:cNvPr id="18" name="BlokTextu 17"/>
          <p:cNvSpPr txBox="1"/>
          <p:nvPr/>
        </p:nvSpPr>
        <p:spPr>
          <a:xfrm>
            <a:off x="6948264" y="1340768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solidFill>
                  <a:srgbClr val="FF0000"/>
                </a:solidFill>
              </a:rPr>
              <a:t>?</a:t>
            </a:r>
            <a:endParaRPr lang="sk-SK" sz="2400" b="1" dirty="0">
              <a:solidFill>
                <a:srgbClr val="FF0000"/>
              </a:solidFill>
            </a:endParaRPr>
          </a:p>
        </p:txBody>
      </p:sp>
      <p:sp>
        <p:nvSpPr>
          <p:cNvPr id="19" name="BlokTextu 18"/>
          <p:cNvSpPr txBox="1"/>
          <p:nvPr/>
        </p:nvSpPr>
        <p:spPr>
          <a:xfrm>
            <a:off x="5724128" y="4005064"/>
            <a:ext cx="1187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noProof="1" smtClean="0">
                <a:solidFill>
                  <a:schemeClr val="bg1"/>
                </a:solidFill>
              </a:rPr>
              <a:t>gemersképásmo</a:t>
            </a:r>
            <a:endParaRPr lang="sk-SK" b="1" noProof="1">
              <a:solidFill>
                <a:schemeClr val="bg1"/>
              </a:solidFill>
            </a:endParaRPr>
          </a:p>
        </p:txBody>
      </p:sp>
      <p:sp>
        <p:nvSpPr>
          <p:cNvPr id="20" name="BlokTextu 19"/>
          <p:cNvSpPr txBox="1"/>
          <p:nvPr/>
        </p:nvSpPr>
        <p:spPr>
          <a:xfrm>
            <a:off x="5796136" y="4149080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solidFill>
                  <a:srgbClr val="FF0000"/>
                </a:solidFill>
              </a:rPr>
              <a:t>?</a:t>
            </a:r>
            <a:endParaRPr lang="sk-SK" sz="2400" b="1" dirty="0">
              <a:solidFill>
                <a:srgbClr val="FF0000"/>
              </a:solidFill>
            </a:endParaRPr>
          </a:p>
        </p:txBody>
      </p:sp>
      <p:sp>
        <p:nvSpPr>
          <p:cNvPr id="21" name="BlokTextu 20"/>
          <p:cNvSpPr txBox="1"/>
          <p:nvPr/>
        </p:nvSpPr>
        <p:spPr>
          <a:xfrm>
            <a:off x="4211960" y="4941168"/>
            <a:ext cx="11876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noProof="1" smtClean="0">
                <a:solidFill>
                  <a:schemeClr val="bg1"/>
                </a:solidFill>
              </a:rPr>
              <a:t>veporské pásmo</a:t>
            </a:r>
            <a:endParaRPr lang="sk-SK" b="1" noProof="1">
              <a:solidFill>
                <a:schemeClr val="bg1"/>
              </a:solidFill>
            </a:endParaRPr>
          </a:p>
        </p:txBody>
      </p:sp>
      <p:sp>
        <p:nvSpPr>
          <p:cNvPr id="22" name="BlokTextu 21"/>
          <p:cNvSpPr txBox="1"/>
          <p:nvPr/>
        </p:nvSpPr>
        <p:spPr>
          <a:xfrm>
            <a:off x="4499992" y="5013176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solidFill>
                  <a:srgbClr val="FF0000"/>
                </a:solidFill>
              </a:rPr>
              <a:t>?</a:t>
            </a:r>
            <a:endParaRPr lang="sk-SK" sz="2400" b="1" dirty="0">
              <a:solidFill>
                <a:srgbClr val="FF0000"/>
              </a:solidFill>
            </a:endParaRPr>
          </a:p>
        </p:txBody>
      </p:sp>
      <p:sp>
        <p:nvSpPr>
          <p:cNvPr id="23" name="BlokTextu 22"/>
          <p:cNvSpPr txBox="1"/>
          <p:nvPr/>
        </p:nvSpPr>
        <p:spPr>
          <a:xfrm>
            <a:off x="323528" y="5661248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noProof="1" smtClean="0">
                <a:solidFill>
                  <a:schemeClr val="bg1"/>
                </a:solidFill>
              </a:rPr>
              <a:t>jednotka tvorená mladšími treťohornými sedimentami</a:t>
            </a:r>
            <a:endParaRPr lang="sk-SK" b="1" noProof="1">
              <a:solidFill>
                <a:schemeClr val="bg1"/>
              </a:solidFill>
            </a:endParaRPr>
          </a:p>
        </p:txBody>
      </p:sp>
      <p:sp>
        <p:nvSpPr>
          <p:cNvPr id="24" name="BlokTextu 23"/>
          <p:cNvSpPr txBox="1"/>
          <p:nvPr/>
        </p:nvSpPr>
        <p:spPr>
          <a:xfrm>
            <a:off x="971600" y="5733256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solidFill>
                  <a:srgbClr val="FF0000"/>
                </a:solidFill>
              </a:rPr>
              <a:t>?</a:t>
            </a:r>
            <a:endParaRPr lang="sk-SK" sz="2400" b="1" dirty="0">
              <a:solidFill>
                <a:srgbClr val="FF0000"/>
              </a:solidFill>
            </a:endParaRPr>
          </a:p>
        </p:txBody>
      </p:sp>
      <p:sp>
        <p:nvSpPr>
          <p:cNvPr id="25" name="BlokTextu 24"/>
          <p:cNvSpPr txBox="1"/>
          <p:nvPr/>
        </p:nvSpPr>
        <p:spPr>
          <a:xfrm>
            <a:off x="6804248" y="4581128"/>
            <a:ext cx="2520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noProof="1" smtClean="0">
                <a:solidFill>
                  <a:schemeClr val="bg1"/>
                </a:solidFill>
              </a:rPr>
              <a:t>jednotka tvorená staršími treťohornými sedimentami</a:t>
            </a:r>
            <a:endParaRPr lang="sk-SK" b="1" noProof="1">
              <a:solidFill>
                <a:schemeClr val="bg1"/>
              </a:solidFill>
            </a:endParaRPr>
          </a:p>
        </p:txBody>
      </p:sp>
      <p:sp>
        <p:nvSpPr>
          <p:cNvPr id="26" name="BlokTextu 25"/>
          <p:cNvSpPr txBox="1"/>
          <p:nvPr/>
        </p:nvSpPr>
        <p:spPr>
          <a:xfrm>
            <a:off x="7092280" y="4725144"/>
            <a:ext cx="3600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>
                <a:solidFill>
                  <a:srgbClr val="FF0000"/>
                </a:solidFill>
              </a:rPr>
              <a:t>?</a:t>
            </a:r>
            <a:endParaRPr lang="sk-SK" sz="2400" b="1" dirty="0">
              <a:solidFill>
                <a:srgbClr val="FF0000"/>
              </a:solidFill>
            </a:endParaRPr>
          </a:p>
        </p:txBody>
      </p:sp>
      <p:cxnSp>
        <p:nvCxnSpPr>
          <p:cNvPr id="28" name="Rovná spojnica 27"/>
          <p:cNvCxnSpPr/>
          <p:nvPr/>
        </p:nvCxnSpPr>
        <p:spPr>
          <a:xfrm flipH="1">
            <a:off x="1259632" y="5013176"/>
            <a:ext cx="1008112" cy="7200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BlokTextu 30"/>
          <p:cNvSpPr txBox="1"/>
          <p:nvPr/>
        </p:nvSpPr>
        <p:spPr>
          <a:xfrm>
            <a:off x="1907704" y="188640"/>
            <a:ext cx="4824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400" b="1" dirty="0" smtClean="0"/>
              <a:t>GEOLOGICKÉ JEDNOTKY SLOVENSKA</a:t>
            </a:r>
            <a:endParaRPr lang="sk-SK" sz="2400" b="1" dirty="0"/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4" grpId="0"/>
      <p:bldP spid="12" grpId="0"/>
      <p:bldP spid="13" grpId="0"/>
      <p:bldP spid="11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2" descr="SÃºvisiaci obrÃ¡zok">
            <a:extLst>
              <a:ext uri="{FF2B5EF4-FFF2-40B4-BE49-F238E27FC236}">
                <a16:creationId xmlns="" xmlns:a16="http://schemas.microsoft.com/office/drawing/2014/main" xmlns:lc="http://schemas.openxmlformats.org/drawingml/2006/lockedCanvas" id="{C3008C58-0A6E-4033-A6B5-9A4182568A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504" y="1704265"/>
            <a:ext cx="8938964" cy="43890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00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Picture 2" descr="SÃºvisiaci obrÃ¡zo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974" y="1484784"/>
            <a:ext cx="8987823" cy="4690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6404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Geologické jednotky </a:t>
            </a:r>
            <a:endParaRPr lang="sk-SK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  <a:defRPr/>
            </a:pPr>
            <a:r>
              <a:rPr lang="sk-SK" b="1" dirty="0"/>
              <a:t>1. čelná karpatská </a:t>
            </a:r>
            <a:r>
              <a:rPr lang="sk-SK" b="1" dirty="0" err="1"/>
              <a:t>predhlbeň</a:t>
            </a:r>
            <a:r>
              <a:rPr lang="sk-SK" b="1" dirty="0"/>
              <a:t> – </a:t>
            </a:r>
            <a:r>
              <a:rPr lang="sk-SK" dirty="0"/>
              <a:t>u nás sa nevyskytuje, lemuje oblúk karpatských pohorí z vonkajšej strany</a:t>
            </a:r>
          </a:p>
          <a:p>
            <a:pPr marL="0" indent="0">
              <a:buNone/>
              <a:defRPr/>
            </a:pPr>
            <a:r>
              <a:rPr lang="sk-SK" b="1" dirty="0"/>
              <a:t>2. flyšové pásmo </a:t>
            </a:r>
            <a:r>
              <a:rPr lang="sk-SK" dirty="0"/>
              <a:t>– </a:t>
            </a:r>
            <a:r>
              <a:rPr lang="sk-SK" dirty="0" smtClean="0"/>
              <a:t>pieskovce, </a:t>
            </a:r>
            <a:r>
              <a:rPr lang="sk-SK" dirty="0" err="1" smtClean="0"/>
              <a:t>ílovce</a:t>
            </a:r>
            <a:r>
              <a:rPr lang="sk-SK" dirty="0" smtClean="0"/>
              <a:t>, bridlice </a:t>
            </a:r>
            <a:endParaRPr lang="sk-SK" dirty="0"/>
          </a:p>
          <a:p>
            <a:pPr marL="0" indent="0">
              <a:buNone/>
              <a:defRPr/>
            </a:pPr>
            <a:r>
              <a:rPr lang="sk-SK" b="1" dirty="0"/>
              <a:t>3. bradlové pásmo </a:t>
            </a:r>
            <a:r>
              <a:rPr lang="sk-SK" dirty="0"/>
              <a:t>– odolné vápence tvoria bradlové vrchy</a:t>
            </a:r>
          </a:p>
          <a:p>
            <a:pPr marL="0" indent="0">
              <a:buNone/>
              <a:defRPr/>
            </a:pPr>
            <a:r>
              <a:rPr lang="sk-SK" b="1" dirty="0"/>
              <a:t>4. jadrové pohoria a Slovenské </a:t>
            </a:r>
            <a:r>
              <a:rPr lang="sk-SK" b="1" dirty="0" err="1"/>
              <a:t>rudohorie</a:t>
            </a:r>
            <a:r>
              <a:rPr lang="sk-SK" b="1" dirty="0"/>
              <a:t> </a:t>
            </a:r>
            <a:r>
              <a:rPr lang="sk-SK" b="1" dirty="0" smtClean="0"/>
              <a:t>– </a:t>
            </a:r>
            <a:r>
              <a:rPr lang="sk-SK" dirty="0" smtClean="0"/>
              <a:t>ruly</a:t>
            </a:r>
            <a:r>
              <a:rPr lang="sk-SK" dirty="0"/>
              <a:t>, </a:t>
            </a:r>
            <a:r>
              <a:rPr lang="sk-SK" dirty="0" err="1"/>
              <a:t>svory</a:t>
            </a:r>
            <a:r>
              <a:rPr lang="sk-SK" dirty="0"/>
              <a:t>, </a:t>
            </a:r>
            <a:r>
              <a:rPr lang="sk-SK" dirty="0" smtClean="0"/>
              <a:t>žuly, neskôr vápence</a:t>
            </a:r>
            <a:endParaRPr lang="sk-SK" dirty="0"/>
          </a:p>
          <a:p>
            <a:pPr marL="0" indent="0">
              <a:buNone/>
              <a:defRPr/>
            </a:pPr>
            <a:r>
              <a:rPr lang="sk-SK" b="1" dirty="0"/>
              <a:t>5. sopečné pohoria – </a:t>
            </a:r>
            <a:r>
              <a:rPr lang="sk-SK" dirty="0"/>
              <a:t>rudy, drahé kovy, andezit, bazalt</a:t>
            </a:r>
          </a:p>
          <a:p>
            <a:pPr marL="0" indent="0">
              <a:buNone/>
              <a:defRPr/>
            </a:pPr>
            <a:r>
              <a:rPr lang="sk-SK" b="1" dirty="0"/>
              <a:t>6. </a:t>
            </a:r>
            <a:r>
              <a:rPr lang="sk-SK" b="1" dirty="0" err="1"/>
              <a:t>neogénne</a:t>
            </a:r>
            <a:r>
              <a:rPr lang="sk-SK" b="1" dirty="0"/>
              <a:t> kotliny – </a:t>
            </a:r>
            <a:r>
              <a:rPr lang="sk-SK" dirty="0"/>
              <a:t>hnedé uhlie,</a:t>
            </a:r>
          </a:p>
          <a:p>
            <a:pPr marL="0" indent="0">
              <a:buNone/>
              <a:defRPr/>
            </a:pPr>
            <a:r>
              <a:rPr lang="sk-SK" dirty="0"/>
              <a:t>	 kamenná </a:t>
            </a:r>
            <a:r>
              <a:rPr lang="sk-SK" dirty="0" smtClean="0"/>
              <a:t>soľ, </a:t>
            </a:r>
            <a:r>
              <a:rPr lang="sk-SK" dirty="0"/>
              <a:t>štrky, </a:t>
            </a:r>
            <a:r>
              <a:rPr lang="sk-SK" dirty="0" smtClean="0"/>
              <a:t>piesky</a:t>
            </a:r>
          </a:p>
          <a:p>
            <a:pPr marL="0" indent="0">
              <a:buNone/>
              <a:defRPr/>
            </a:pPr>
            <a:r>
              <a:rPr lang="sk-SK" b="1" dirty="0" smtClean="0"/>
              <a:t>7. Panónska panva – </a:t>
            </a:r>
            <a:r>
              <a:rPr lang="sk-SK" dirty="0" smtClean="0"/>
              <a:t>íl, spraš – naviata hornina, na nej vznikla černozem</a:t>
            </a:r>
            <a:endParaRPr lang="sk-SK" dirty="0"/>
          </a:p>
          <a:p>
            <a:pPr marL="0" indent="0">
              <a:buNone/>
            </a:pP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011341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0140" y="980728"/>
            <a:ext cx="7452320" cy="3038018"/>
          </a:xfrm>
          <a:prstGeom prst="rect">
            <a:avLst/>
          </a:prstGeom>
        </p:spPr>
      </p:pic>
      <p:sp>
        <p:nvSpPr>
          <p:cNvPr id="3" name="BlokTextu 2"/>
          <p:cNvSpPr txBox="1"/>
          <p:nvPr/>
        </p:nvSpPr>
        <p:spPr>
          <a:xfrm>
            <a:off x="611560" y="4452532"/>
            <a:ext cx="3528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b="1" dirty="0" smtClean="0">
                <a:solidFill>
                  <a:srgbClr val="FF0000"/>
                </a:solidFill>
              </a:rPr>
              <a:t>Jadrové pohorie – Vysoké a Nízke Tatry</a:t>
            </a:r>
            <a:endParaRPr lang="sk-SK" sz="1600" b="1" dirty="0">
              <a:solidFill>
                <a:srgbClr val="FF0000"/>
              </a:solidFill>
            </a:endParaRPr>
          </a:p>
        </p:txBody>
      </p:sp>
      <p:sp>
        <p:nvSpPr>
          <p:cNvPr id="4" name="BlokTextu 3"/>
          <p:cNvSpPr txBox="1"/>
          <p:nvPr/>
        </p:nvSpPr>
        <p:spPr>
          <a:xfrm>
            <a:off x="3995936" y="4783008"/>
            <a:ext cx="2664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b="1" dirty="0" smtClean="0">
                <a:solidFill>
                  <a:schemeClr val="tx2"/>
                </a:solidFill>
              </a:rPr>
              <a:t>Príkrov – Veľká a Malá Fatra</a:t>
            </a:r>
            <a:endParaRPr lang="sk-SK" sz="1600" b="1" dirty="0">
              <a:solidFill>
                <a:schemeClr val="tx2"/>
              </a:solidFill>
            </a:endParaRPr>
          </a:p>
        </p:txBody>
      </p:sp>
      <p:sp>
        <p:nvSpPr>
          <p:cNvPr id="5" name="BlokTextu 4"/>
          <p:cNvSpPr txBox="1"/>
          <p:nvPr/>
        </p:nvSpPr>
        <p:spPr>
          <a:xfrm>
            <a:off x="5220072" y="5229200"/>
            <a:ext cx="31683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600" b="1" dirty="0" smtClean="0">
                <a:solidFill>
                  <a:srgbClr val="FFC000"/>
                </a:solidFill>
              </a:rPr>
              <a:t>Usadeniny – Podtatranská kotlina </a:t>
            </a:r>
            <a:endParaRPr lang="sk-SK" sz="1600" b="1" dirty="0">
              <a:solidFill>
                <a:srgbClr val="FFC000"/>
              </a:solidFill>
            </a:endParaRPr>
          </a:p>
        </p:txBody>
      </p:sp>
      <p:cxnSp>
        <p:nvCxnSpPr>
          <p:cNvPr id="8" name="Rovná spojovacia šípka 7"/>
          <p:cNvCxnSpPr/>
          <p:nvPr/>
        </p:nvCxnSpPr>
        <p:spPr>
          <a:xfrm flipH="1" flipV="1">
            <a:off x="6948264" y="3861049"/>
            <a:ext cx="288032" cy="1368151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Rovná spojovacia šípka 9"/>
          <p:cNvCxnSpPr/>
          <p:nvPr/>
        </p:nvCxnSpPr>
        <p:spPr>
          <a:xfrm flipV="1">
            <a:off x="6156176" y="4018746"/>
            <a:ext cx="0" cy="764262"/>
          </a:xfrm>
          <a:prstGeom prst="straightConnector1">
            <a:avLst/>
          </a:prstGeom>
          <a:ln w="28575">
            <a:solidFill>
              <a:schemeClr val="tx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Rovná spojovacia šípka 11"/>
          <p:cNvCxnSpPr/>
          <p:nvPr/>
        </p:nvCxnSpPr>
        <p:spPr>
          <a:xfrm flipV="1">
            <a:off x="3131840" y="4006802"/>
            <a:ext cx="72008" cy="445730"/>
          </a:xfrm>
          <a:prstGeom prst="straightConnector1">
            <a:avLst/>
          </a:prstGeom>
          <a:ln w="28575">
            <a:solidFill>
              <a:schemeClr val="accent2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3200" dirty="0" smtClean="0"/>
              <a:t>Prierez Západným Karpatmi</a:t>
            </a:r>
            <a:endParaRPr lang="sk-SK" sz="3200" dirty="0"/>
          </a:p>
        </p:txBody>
      </p:sp>
      <p:pic>
        <p:nvPicPr>
          <p:cNvPr id="2051" name="Picture 3" descr="C:\Users\Katuška\Desktop\DPŠ\DPS Didaktika\prax jar 2016\geologia\Rez karpatm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062" y="1268760"/>
            <a:ext cx="9098125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619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832</TotalTime>
  <Words>509</Words>
  <Application>Microsoft Office PowerPoint</Application>
  <PresentationFormat>Prezentácia na obrazovke (4:3)</PresentationFormat>
  <Paragraphs>131</Paragraphs>
  <Slides>44</Slides>
  <Notes>0</Notes>
  <HiddenSlides>0</HiddenSlides>
  <MMClips>0</MMClips>
  <ScaleCrop>false</ScaleCrop>
  <HeadingPairs>
    <vt:vector size="4" baseType="variant">
      <vt:variant>
        <vt:lpstr>Motív</vt:lpstr>
      </vt:variant>
      <vt:variant>
        <vt:i4>1</vt:i4>
      </vt:variant>
      <vt:variant>
        <vt:lpstr>Nadpisy snímok</vt:lpstr>
      </vt:variant>
      <vt:variant>
        <vt:i4>44</vt:i4>
      </vt:variant>
    </vt:vector>
  </HeadingPairs>
  <TitlesOfParts>
    <vt:vector size="45" baseType="lpstr">
      <vt:lpstr>Motív Office</vt:lpstr>
      <vt:lpstr>Prezentácia programu PowerPoint</vt:lpstr>
      <vt:lpstr>Geomorfologické jednotky</vt:lpstr>
      <vt:lpstr>Prezentácia programu PowerPoint</vt:lpstr>
      <vt:lpstr>Prezentácia programu PowerPoint</vt:lpstr>
      <vt:lpstr>Prezentácia programu PowerPoint</vt:lpstr>
      <vt:lpstr>Prezentácia programu PowerPoint</vt:lpstr>
      <vt:lpstr>Geologické jednotky </vt:lpstr>
      <vt:lpstr>Prezentácia programu PowerPoint</vt:lpstr>
      <vt:lpstr>Prierez Západným Karpatmi</vt:lpstr>
      <vt:lpstr>JADROVÉ POHORIA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FLYŠOVÉ PÁSMO</vt:lpstr>
      <vt:lpstr>Babia hora</vt:lpstr>
      <vt:lpstr>Prezentácia programu PowerPoint</vt:lpstr>
      <vt:lpstr>Prezentácia programu PowerPoint</vt:lpstr>
      <vt:lpstr>BRADLOVÉ PÁSMO</vt:lpstr>
      <vt:lpstr> Vršatecké bradlo</vt:lpstr>
      <vt:lpstr>VEPORSKÉ PÁSMO</vt:lpstr>
      <vt:lpstr>Pohľad na Veporské pásmo z vrchola Vysokých Tatier</vt:lpstr>
      <vt:lpstr>GEMERSKÉ PÁSMO</vt:lpstr>
      <vt:lpstr>SOPEČNÉ POHORIA</vt:lpstr>
      <vt:lpstr>Prezentácia programu PowerPoint</vt:lpstr>
      <vt:lpstr>Prezentácia programu PowerPoint</vt:lpstr>
      <vt:lpstr>Prezentácia programu PowerPoint</vt:lpstr>
      <vt:lpstr>Sitno</vt:lpstr>
      <vt:lpstr>Poľana</vt:lpstr>
      <vt:lpstr>Kalvária Banská Štiavnica</vt:lpstr>
      <vt:lpstr>Prezentácia programu PowerPoint</vt:lpstr>
      <vt:lpstr>Vezuv</vt:lpstr>
      <vt:lpstr>Vihorlat</vt:lpstr>
      <vt:lpstr>Kotliny</vt:lpstr>
      <vt:lpstr>Prezentácia programu PowerPoint</vt:lpstr>
      <vt:lpstr>Ťažba štrku na Váhu pri Trenčíne</vt:lpstr>
      <vt:lpstr>Nížiny</vt:lpstr>
      <vt:lpstr>Brehy Dunaja</vt:lpstr>
      <vt:lpstr>Trnavská tabuľa zo Zárub</vt:lpstr>
      <vt:lpstr>Ľadovce</vt:lpstr>
      <vt:lpstr>Osobitosti Slovenska</vt:lpstr>
      <vt:lpstr>Prezentácia programu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Snímka 1</dc:title>
  <dc:creator>Duchoslavová</dc:creator>
  <cp:lastModifiedBy>Katka Radvanska</cp:lastModifiedBy>
  <cp:revision>81</cp:revision>
  <dcterms:created xsi:type="dcterms:W3CDTF">2015-04-16T15:05:13Z</dcterms:created>
  <dcterms:modified xsi:type="dcterms:W3CDTF">2021-03-29T07:44:58Z</dcterms:modified>
</cp:coreProperties>
</file>