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60" r:id="rId4"/>
    <p:sldId id="258" r:id="rId5"/>
    <p:sldId id="261" r:id="rId6"/>
    <p:sldId id="262" r:id="rId7"/>
    <p:sldId id="263" r:id="rId8"/>
    <p:sldId id="264" r:id="rId9"/>
    <p:sldId id="265" r:id="rId10"/>
    <p:sldId id="268" r:id="rId11"/>
    <p:sldId id="267" r:id="rId12"/>
    <p:sldId id="269" r:id="rId13"/>
    <p:sldId id="277" r:id="rId14"/>
    <p:sldId id="278" r:id="rId15"/>
    <p:sldId id="279" r:id="rId16"/>
    <p:sldId id="280" r:id="rId17"/>
    <p:sldId id="281" r:id="rId18"/>
    <p:sldId id="282" r:id="rId19"/>
    <p:sldId id="270" r:id="rId20"/>
    <p:sldId id="266" r:id="rId21"/>
    <p:sldId id="273" r:id="rId22"/>
    <p:sldId id="283" r:id="rId23"/>
    <p:sldId id="276" r:id="rId24"/>
    <p:sldId id="284" r:id="rId25"/>
    <p:sldId id="259" r:id="rId26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800000"/>
    <a:srgbClr val="422C16"/>
    <a:srgbClr val="0C788E"/>
    <a:srgbClr val="025198"/>
    <a:srgbClr val="1C1C1C"/>
    <a:srgbClr val="3366FF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811" autoAdjust="0"/>
    <p:restoredTop sz="94652" autoAdjust="0"/>
  </p:normalViewPr>
  <p:slideViewPr>
    <p:cSldViewPr>
      <p:cViewPr varScale="1">
        <p:scale>
          <a:sx n="109" d="100"/>
          <a:sy n="109" d="100"/>
        </p:scale>
        <p:origin x="1320" y="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47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A6CF76-9A16-4F89-9477-B8739E9FAF55}" type="datetimeFigureOut">
              <a:rPr lang="sk-SK" smtClean="0"/>
              <a:pPr/>
              <a:t>20.01.2021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A4D357-D273-4E14-A0A1-8F5013F1BCFB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9500739-863C-473F-9A73-D238B7DE75F2}" type="datetime8">
              <a:rPr lang="sk-SK" smtClean="0"/>
              <a:pPr/>
              <a:t>20.01.2021 20:58</a:t>
            </a:fld>
            <a:endParaRPr lang="es-E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C4F5B8-E15E-4942-B7B1-62C0E8DC5A1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7EB8A9-A2AB-47F4-8027-3BE9A095FB28}" type="datetime8">
              <a:rPr lang="sk-SK" smtClean="0"/>
              <a:pPr/>
              <a:t>20.01.2021 20:58</a:t>
            </a:fld>
            <a:endParaRPr lang="es-E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4ED254-1C32-4BA3-8329-F1583DEC3143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20254A-DCE4-47FF-ACA6-7FE152CD25E2}" type="datetime8">
              <a:rPr lang="sk-SK" smtClean="0"/>
              <a:pPr/>
              <a:t>20.01.2021 20:58</a:t>
            </a:fld>
            <a:endParaRPr lang="es-E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D3DAB0-4597-4695-BFB4-2B6A0E20064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CA7071-C162-44FE-AA31-34D28FB73C87}" type="datetime8">
              <a:rPr lang="sk-SK" smtClean="0"/>
              <a:pPr/>
              <a:t>20.01.2021 20:58</a:t>
            </a:fld>
            <a:endParaRPr lang="es-E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D1FE3F-5C8C-4F74-BD7C-4A70DEEBEAF7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5ED7E7-01E1-4699-8C83-DB399201E453}" type="datetime8">
              <a:rPr lang="sk-SK" smtClean="0"/>
              <a:pPr/>
              <a:t>20.01.2021 20:58</a:t>
            </a:fld>
            <a:endParaRPr lang="es-E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158D75-D83C-428C-B148-68A67AA9812C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ADD729-7A52-45C2-AFF9-63750588402B}" type="datetime8">
              <a:rPr lang="sk-SK" smtClean="0"/>
              <a:pPr/>
              <a:t>20.01.2021 20:58</a:t>
            </a:fld>
            <a:endParaRPr lang="es-ES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65CD9C-27DE-4129-8E3D-6A2D0BA2E04D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82C311-162C-443F-AE52-6F08C1257040}" type="datetime8">
              <a:rPr lang="sk-SK" smtClean="0"/>
              <a:pPr/>
              <a:t>20.01.2021 20:58</a:t>
            </a:fld>
            <a:endParaRPr lang="es-ES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5AD12B-C62B-432E-8884-A43F827FB04F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F052E6-177A-44F9-B33C-80D6875AC97E}" type="datetime8">
              <a:rPr lang="sk-SK" smtClean="0"/>
              <a:pPr/>
              <a:t>20.01.2021 20:58</a:t>
            </a:fld>
            <a:endParaRPr lang="es-ES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A10099-5F7E-408C-8F89-6CBEEF9E0C15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DC37277-C4CA-41AD-9AF1-A495D8244760}" type="datetime8">
              <a:rPr lang="sk-SK" smtClean="0"/>
              <a:pPr/>
              <a:t>20.01.2021 20:58</a:t>
            </a:fld>
            <a:endParaRPr lang="es-ES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BCDA61-D412-4680-AD31-D23FC32CDEE9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3C4C389-1843-4ECA-9073-E02AC6F81901}" type="datetime8">
              <a:rPr lang="sk-SK" smtClean="0"/>
              <a:pPr/>
              <a:t>20.01.2021 20:58</a:t>
            </a:fld>
            <a:endParaRPr lang="es-ES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6F5802-001F-47EE-BFEF-0AA57458B11D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88648C-DF5C-4097-8CF4-7CB41FF1BD47}" type="datetime8">
              <a:rPr lang="sk-SK" smtClean="0"/>
              <a:pPr/>
              <a:t>20.01.2021 20:58</a:t>
            </a:fld>
            <a:endParaRPr lang="es-ES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A76BE0-57D6-4013-B528-1BB0B40ADD8F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331C2323-FB0A-421E-9959-664144F1A417}" type="datetime8">
              <a:rPr lang="sk-SK" smtClean="0"/>
              <a:pPr/>
              <a:t>20.01.2021 20:58</a:t>
            </a:fld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2302A17-E3CD-49D3-8E63-D822302FF82D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8" name="Rectangle 120"/>
          <p:cNvSpPr>
            <a:spLocks noGrp="1" noChangeArrowheads="1"/>
          </p:cNvSpPr>
          <p:nvPr>
            <p:ph type="subTitle" idx="4294967295"/>
          </p:nvPr>
        </p:nvSpPr>
        <p:spPr>
          <a:xfrm>
            <a:off x="2357422" y="6162675"/>
            <a:ext cx="4784725" cy="695325"/>
          </a:xfrm>
        </p:spPr>
        <p:txBody>
          <a:bodyPr/>
          <a:lstStyle/>
          <a:p>
            <a:pPr>
              <a:buNone/>
            </a:pPr>
            <a:endParaRPr lang="es-ES" sz="2400" dirty="0">
              <a:solidFill>
                <a:srgbClr val="800000"/>
              </a:solidFill>
            </a:endParaRPr>
          </a:p>
        </p:txBody>
      </p:sp>
      <p:sp>
        <p:nvSpPr>
          <p:cNvPr id="6" name="Obdĺžnik 5"/>
          <p:cNvSpPr/>
          <p:nvPr/>
        </p:nvSpPr>
        <p:spPr>
          <a:xfrm>
            <a:off x="357158" y="571480"/>
            <a:ext cx="852188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Schoolbook" pitchFamily="18" charset="0"/>
              </a:rPr>
              <a:t>HASENIE POŽIARU</a:t>
            </a:r>
            <a:endParaRPr lang="sk-SK" sz="6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entury Schoolbook" pitchFamily="18" charset="0"/>
            </a:endParaRPr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21" name="Picture 5" descr="Súvisiaci obrázok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57950" y="-142900"/>
            <a:ext cx="3033724" cy="3033724"/>
          </a:xfrm>
          <a:prstGeom prst="rect">
            <a:avLst/>
          </a:prstGeom>
          <a:noFill/>
        </p:spPr>
      </p:pic>
      <p:sp>
        <p:nvSpPr>
          <p:cNvPr id="7" name="Bublina v tvare zaobleného obdĺžnika 6"/>
          <p:cNvSpPr/>
          <p:nvPr/>
        </p:nvSpPr>
        <p:spPr>
          <a:xfrm>
            <a:off x="1357290" y="214290"/>
            <a:ext cx="5715040" cy="2000264"/>
          </a:xfrm>
          <a:prstGeom prst="wedgeRoundRectCallout">
            <a:avLst>
              <a:gd name="adj1" fmla="val 55481"/>
              <a:gd name="adj2" fmla="val -3950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k-SK" sz="2800" b="1" i="1" dirty="0" smtClean="0">
              <a:solidFill>
                <a:sysClr val="windowText" lastClr="000000"/>
              </a:solidFill>
              <a:latin typeface="Century Schoolbook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800" b="1" i="1" dirty="0" smtClean="0">
                <a:solidFill>
                  <a:sysClr val="windowText" lastClr="000000"/>
                </a:solidFill>
                <a:latin typeface="Century Schoolbook" pitchFamily="18" charset="0"/>
                <a:cs typeface="Times New Roman" pitchFamily="18" charset="0"/>
              </a:rPr>
              <a:t>HASIČI  </a:t>
            </a:r>
            <a:r>
              <a:rPr lang="sk-SK" sz="2800" b="1" dirty="0" smtClean="0">
                <a:solidFill>
                  <a:sysClr val="windowText" lastClr="000000"/>
                </a:solidFill>
                <a:latin typeface="Century Schoolbook" pitchFamily="18" charset="0"/>
                <a:cs typeface="Times New Roman" pitchFamily="18" charset="0"/>
              </a:rPr>
              <a:t>SPOLUPRACUJÚ  </a:t>
            </a:r>
            <a:endParaRPr lang="sk-SK" sz="2800" b="1" dirty="0">
              <a:solidFill>
                <a:sysClr val="windowText" lastClr="000000"/>
              </a:solidFill>
              <a:latin typeface="Century Schoolbook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800" b="1" dirty="0">
                <a:solidFill>
                  <a:sysClr val="windowText" lastClr="000000"/>
                </a:solidFill>
                <a:latin typeface="Century Schoolbook" pitchFamily="18" charset="0"/>
                <a:cs typeface="Times New Roman" pitchFamily="18" charset="0"/>
              </a:rPr>
              <a:t>S  </a:t>
            </a:r>
            <a:r>
              <a:rPr lang="sk-SK" sz="2800" b="1" i="1" dirty="0">
                <a:solidFill>
                  <a:sysClr val="windowText" lastClr="000000"/>
                </a:solidFill>
                <a:latin typeface="Century Schoolbook" pitchFamily="18" charset="0"/>
                <a:cs typeface="Times New Roman" pitchFamily="18" charset="0"/>
              </a:rPr>
              <a:t>POLICAJTMI</a:t>
            </a:r>
            <a:r>
              <a:rPr lang="sk-SK" sz="2800" b="1" dirty="0">
                <a:solidFill>
                  <a:sysClr val="windowText" lastClr="000000"/>
                </a:solidFill>
                <a:latin typeface="Century Schoolbook" pitchFamily="18" charset="0"/>
                <a:cs typeface="Times New Roman" pitchFamily="18" charset="0"/>
              </a:rPr>
              <a:t>,  </a:t>
            </a:r>
            <a:r>
              <a:rPr lang="sk-SK" sz="2800" b="1" i="1" dirty="0">
                <a:solidFill>
                  <a:sysClr val="windowText" lastClr="000000"/>
                </a:solidFill>
                <a:latin typeface="Century Schoolbook" pitchFamily="18" charset="0"/>
                <a:cs typeface="Times New Roman" pitchFamily="18" charset="0"/>
              </a:rPr>
              <a:t>ZÁCHRANÁRMI</a:t>
            </a:r>
            <a:r>
              <a:rPr lang="sk-SK" sz="2800" b="1" dirty="0">
                <a:solidFill>
                  <a:sysClr val="windowText" lastClr="000000"/>
                </a:solidFill>
                <a:latin typeface="Century Schoolbook" pitchFamily="18" charset="0"/>
                <a:cs typeface="Times New Roman" pitchFamily="18" charset="0"/>
              </a:rPr>
              <a:t> </a:t>
            </a:r>
            <a:r>
              <a:rPr lang="sk-SK" sz="2800" b="1" dirty="0" smtClean="0">
                <a:solidFill>
                  <a:sysClr val="windowText" lastClr="000000"/>
                </a:solidFill>
                <a:latin typeface="Century Schoolbook" pitchFamily="18" charset="0"/>
                <a:cs typeface="Times New Roman" pitchFamily="18" charset="0"/>
              </a:rPr>
              <a:t>, </a:t>
            </a:r>
            <a:r>
              <a:rPr lang="sk-SK" sz="2800" b="1" i="1" dirty="0" smtClean="0">
                <a:solidFill>
                  <a:sysClr val="windowText" lastClr="000000"/>
                </a:solidFill>
                <a:latin typeface="Century Schoolbook" pitchFamily="18" charset="0"/>
                <a:cs typeface="Times New Roman" pitchFamily="18" charset="0"/>
              </a:rPr>
              <a:t>VOJAKMI  </a:t>
            </a:r>
            <a:r>
              <a:rPr lang="sk-SK" sz="2800" b="1" dirty="0">
                <a:solidFill>
                  <a:sysClr val="windowText" lastClr="000000"/>
                </a:solidFill>
                <a:latin typeface="Century Schoolbook" pitchFamily="18" charset="0"/>
                <a:cs typeface="Times New Roman" pitchFamily="18" charset="0"/>
              </a:rPr>
              <a:t>A</a:t>
            </a:r>
            <a:r>
              <a:rPr lang="sk-SK" sz="2800" b="1" i="1" dirty="0">
                <a:solidFill>
                  <a:sysClr val="windowText" lastClr="000000"/>
                </a:solidFill>
                <a:latin typeface="Century Schoolbook" pitchFamily="18" charset="0"/>
                <a:cs typeface="Times New Roman" pitchFamily="18" charset="0"/>
              </a:rPr>
              <a:t>  DOBROVOĽNÍKMI</a:t>
            </a:r>
            <a:r>
              <a:rPr lang="sk-SK" sz="2800" b="1" dirty="0">
                <a:solidFill>
                  <a:sysClr val="windowText" lastClr="000000"/>
                </a:solidFill>
                <a:latin typeface="Century Schoolbook" pitchFamily="18" charset="0"/>
                <a:cs typeface="Times New Roman" pitchFamily="18" charset="0"/>
              </a:rPr>
              <a:t>.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k-SK" sz="2800" b="1" dirty="0">
              <a:solidFill>
                <a:sysClr val="windowText" lastClr="000000"/>
              </a:solidFill>
              <a:latin typeface="Century Schoolbook" pitchFamily="18" charset="0"/>
              <a:cs typeface="Times New Roman" pitchFamily="18" charset="0"/>
            </a:endParaRPr>
          </a:p>
        </p:txBody>
      </p:sp>
      <p:grpSp>
        <p:nvGrpSpPr>
          <p:cNvPr id="2" name="Skupina 9"/>
          <p:cNvGrpSpPr/>
          <p:nvPr/>
        </p:nvGrpSpPr>
        <p:grpSpPr>
          <a:xfrm>
            <a:off x="357158" y="214290"/>
            <a:ext cx="914400" cy="914400"/>
            <a:chOff x="428596" y="928670"/>
            <a:chExt cx="914400" cy="914400"/>
          </a:xfrm>
        </p:grpSpPr>
        <p:sp>
          <p:nvSpPr>
            <p:cNvPr id="9" name="Zaoblený obdĺžnik 8"/>
            <p:cNvSpPr/>
            <p:nvPr/>
          </p:nvSpPr>
          <p:spPr>
            <a:xfrm>
              <a:off x="428596" y="928670"/>
              <a:ext cx="914400" cy="914400"/>
            </a:xfrm>
            <a:prstGeom prst="round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pic>
          <p:nvPicPr>
            <p:cNvPr id="8" name="Obrázok 9" descr="150_str20_zapisnik.PNG"/>
            <p:cNvPicPr>
              <a:picLocks noChangeAspect="1"/>
            </p:cNvPicPr>
            <p:nvPr/>
          </p:nvPicPr>
          <p:blipFill>
            <a:blip r:embed="rId3">
              <a:lum/>
            </a:blip>
            <a:srcRect l="12489" t="8949" r="5170" b="14987"/>
            <a:stretch>
              <a:fillRect/>
            </a:stretch>
          </p:blipFill>
          <p:spPr bwMode="auto">
            <a:xfrm>
              <a:off x="428596" y="1071546"/>
              <a:ext cx="863600" cy="588963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7223" name="AutoShape 7" descr="Výsledok vyhľadávania obrázkov pre dopyt house fi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37225" name="AutoShape 9" descr="Výsledok vyhľadávania obrázkov pre dopyt house fi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52578" name="AutoShape 2" descr="Výsledok vyhľadávania obrázkov pre dopyt hasiči pri dopravnej nehode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11" name="Obrázok 10" descr="shutterstock_138181664.jpg"/>
          <p:cNvPicPr>
            <a:picLocks noChangeAspect="1"/>
          </p:cNvPicPr>
          <p:nvPr/>
        </p:nvPicPr>
        <p:blipFill>
          <a:blip r:embed="rId4" cstate="print"/>
          <a:srcRect l="2318" r="47899" b="1365"/>
          <a:stretch>
            <a:fillRect/>
          </a:stretch>
        </p:blipFill>
        <p:spPr>
          <a:xfrm>
            <a:off x="1285852" y="2284191"/>
            <a:ext cx="3461685" cy="45738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Obrázok 11"/>
          <p:cNvPicPr>
            <a:picLocks noChangeAspect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 flipH="1">
            <a:off x="4786314" y="2268136"/>
            <a:ext cx="3442398" cy="4589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Zástupný symbol dátumu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B9A37-BAF3-4E36-95AC-5F693A9389DA}" type="datetime8">
              <a:rPr lang="sk-SK" smtClean="0"/>
              <a:pPr/>
              <a:t>20.01.2021 20:58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9"/>
          <p:cNvGrpSpPr/>
          <p:nvPr/>
        </p:nvGrpSpPr>
        <p:grpSpPr>
          <a:xfrm>
            <a:off x="0" y="0"/>
            <a:ext cx="914400" cy="914400"/>
            <a:chOff x="428596" y="928670"/>
            <a:chExt cx="914400" cy="914400"/>
          </a:xfrm>
        </p:grpSpPr>
        <p:sp>
          <p:nvSpPr>
            <p:cNvPr id="4" name="Zaoblený obdĺžnik 3"/>
            <p:cNvSpPr/>
            <p:nvPr/>
          </p:nvSpPr>
          <p:spPr>
            <a:xfrm>
              <a:off x="428596" y="928670"/>
              <a:ext cx="914400" cy="914400"/>
            </a:xfrm>
            <a:prstGeom prst="round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pic>
          <p:nvPicPr>
            <p:cNvPr id="5" name="Obrázok 9" descr="150_str20_zapisnik.PNG"/>
            <p:cNvPicPr>
              <a:picLocks noChangeAspect="1"/>
            </p:cNvPicPr>
            <p:nvPr/>
          </p:nvPicPr>
          <p:blipFill>
            <a:blip r:embed="rId2">
              <a:lum/>
            </a:blip>
            <a:srcRect l="12489" t="8949" r="5170" b="14987"/>
            <a:stretch>
              <a:fillRect/>
            </a:stretch>
          </p:blipFill>
          <p:spPr bwMode="auto">
            <a:xfrm>
              <a:off x="428596" y="1071546"/>
              <a:ext cx="863600" cy="588963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" name="Picture 5" descr="Súvisiaci obrázok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57950" y="-142900"/>
            <a:ext cx="3033724" cy="3033724"/>
          </a:xfrm>
          <a:prstGeom prst="rect">
            <a:avLst/>
          </a:prstGeom>
          <a:noFill/>
        </p:spPr>
      </p:pic>
      <p:sp>
        <p:nvSpPr>
          <p:cNvPr id="7" name="Bublina v tvare zaobleného obdĺžnika 6"/>
          <p:cNvSpPr/>
          <p:nvPr/>
        </p:nvSpPr>
        <p:spPr>
          <a:xfrm>
            <a:off x="1357290" y="214290"/>
            <a:ext cx="5715040" cy="1500198"/>
          </a:xfrm>
          <a:prstGeom prst="wedgeRoundRectCallout">
            <a:avLst>
              <a:gd name="adj1" fmla="val 52087"/>
              <a:gd name="adj2" fmla="val 668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k-SK" sz="3600" b="1" i="1" dirty="0" smtClean="0">
              <a:solidFill>
                <a:sysClr val="windowText" lastClr="000000"/>
              </a:solidFill>
              <a:latin typeface="Century Schoolbook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3600" b="1" i="1" dirty="0" smtClean="0">
                <a:solidFill>
                  <a:sysClr val="windowText" lastClr="000000"/>
                </a:solidFill>
                <a:latin typeface="Century Schoolbook" pitchFamily="18" charset="0"/>
                <a:cs typeface="Times New Roman" pitchFamily="18" charset="0"/>
              </a:rPr>
              <a:t>TELEFÓNNE ČÍSLO NA HASIČOV  </a:t>
            </a:r>
            <a:r>
              <a:rPr lang="sk-SK" sz="3600" b="1" dirty="0" smtClean="0">
                <a:solidFill>
                  <a:sysClr val="windowText" lastClr="000000"/>
                </a:solidFill>
                <a:latin typeface="Century Schoolbook" pitchFamily="18" charset="0"/>
                <a:cs typeface="Times New Roman" pitchFamily="18" charset="0"/>
              </a:rPr>
              <a:t>JE </a:t>
            </a:r>
            <a:r>
              <a:rPr lang="sk-SK" sz="3600" b="1" dirty="0" smtClean="0">
                <a:solidFill>
                  <a:srgbClr val="C00000"/>
                </a:solidFill>
                <a:latin typeface="Century Schoolbook" pitchFamily="18" charset="0"/>
                <a:cs typeface="Times New Roman" pitchFamily="18" charset="0"/>
              </a:rPr>
              <a:t>150</a:t>
            </a:r>
            <a:r>
              <a:rPr lang="sk-SK" sz="3600" b="1" dirty="0" smtClean="0">
                <a:solidFill>
                  <a:sysClr val="windowText" lastClr="000000"/>
                </a:solidFill>
                <a:latin typeface="Century Schoolbook" pitchFamily="18" charset="0"/>
                <a:cs typeface="Times New Roman" pitchFamily="18" charset="0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k-SK" sz="3600" b="1" dirty="0">
              <a:solidFill>
                <a:sysClr val="windowText" lastClr="000000"/>
              </a:solidFill>
              <a:latin typeface="Century Schoolbook" pitchFamily="18" charset="0"/>
              <a:cs typeface="Times New Roman" pitchFamily="18" charset="0"/>
            </a:endParaRPr>
          </a:p>
        </p:txBody>
      </p:sp>
      <p:pic>
        <p:nvPicPr>
          <p:cNvPr id="8" name="Obrázok 10" descr="150_str20_zapisnik.PNG"/>
          <p:cNvPicPr>
            <a:picLocks noChangeAspect="1"/>
          </p:cNvPicPr>
          <p:nvPr/>
        </p:nvPicPr>
        <p:blipFill>
          <a:blip r:embed="rId4"/>
          <a:srcRect l="12489" t="8949" r="5170" b="14987"/>
          <a:stretch>
            <a:fillRect/>
          </a:stretch>
        </p:blipFill>
        <p:spPr bwMode="auto">
          <a:xfrm>
            <a:off x="1571604" y="2071678"/>
            <a:ext cx="5386387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Zástupný symbol dátumu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32073-8221-436E-9018-35B71931BD57}" type="datetime8">
              <a:rPr lang="sk-SK" smtClean="0"/>
              <a:pPr/>
              <a:t>20.01.2021 20:58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9"/>
          <p:cNvGrpSpPr/>
          <p:nvPr/>
        </p:nvGrpSpPr>
        <p:grpSpPr>
          <a:xfrm>
            <a:off x="0" y="0"/>
            <a:ext cx="914400" cy="914400"/>
            <a:chOff x="428596" y="928670"/>
            <a:chExt cx="914400" cy="914400"/>
          </a:xfrm>
        </p:grpSpPr>
        <p:sp>
          <p:nvSpPr>
            <p:cNvPr id="4" name="Zaoblený obdĺžnik 3"/>
            <p:cNvSpPr/>
            <p:nvPr/>
          </p:nvSpPr>
          <p:spPr>
            <a:xfrm>
              <a:off x="428596" y="928670"/>
              <a:ext cx="914400" cy="914400"/>
            </a:xfrm>
            <a:prstGeom prst="round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pic>
          <p:nvPicPr>
            <p:cNvPr id="5" name="Obrázok 9" descr="150_str20_zapisnik.PNG"/>
            <p:cNvPicPr>
              <a:picLocks noChangeAspect="1"/>
            </p:cNvPicPr>
            <p:nvPr/>
          </p:nvPicPr>
          <p:blipFill>
            <a:blip r:embed="rId2">
              <a:lum/>
            </a:blip>
            <a:srcRect l="12489" t="8949" r="5170" b="14987"/>
            <a:stretch>
              <a:fillRect/>
            </a:stretch>
          </p:blipFill>
          <p:spPr bwMode="auto">
            <a:xfrm>
              <a:off x="428596" y="1071546"/>
              <a:ext cx="863600" cy="588963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" name="Picture 5" descr="Súvisiaci obrázok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57950" y="-142900"/>
            <a:ext cx="3033724" cy="3033724"/>
          </a:xfrm>
          <a:prstGeom prst="rect">
            <a:avLst/>
          </a:prstGeom>
          <a:noFill/>
        </p:spPr>
      </p:pic>
      <p:sp>
        <p:nvSpPr>
          <p:cNvPr id="7" name="Bublina v tvare zaobleného obdĺžnika 6"/>
          <p:cNvSpPr/>
          <p:nvPr/>
        </p:nvSpPr>
        <p:spPr>
          <a:xfrm>
            <a:off x="1357290" y="214290"/>
            <a:ext cx="5715040" cy="3143272"/>
          </a:xfrm>
          <a:prstGeom prst="wedgeRoundRectCallout">
            <a:avLst>
              <a:gd name="adj1" fmla="val 52087"/>
              <a:gd name="adj2" fmla="val 668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k-SK" sz="2800" b="1" i="1" dirty="0" smtClean="0">
              <a:solidFill>
                <a:sysClr val="windowText" lastClr="000000"/>
              </a:solidFill>
              <a:latin typeface="Century Schoolbook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800" b="1" dirty="0">
                <a:solidFill>
                  <a:sysClr val="windowText" lastClr="000000"/>
                </a:solidFill>
                <a:latin typeface="Century Schoolbook" pitchFamily="18" charset="0"/>
                <a:cs typeface="Times New Roman" pitchFamily="18" charset="0"/>
              </a:rPr>
              <a:t>JEDNOTNÉ  EURÓPSKE  ČÍSLO  </a:t>
            </a:r>
            <a:r>
              <a:rPr lang="sk-SK" sz="2800" b="1" i="1" dirty="0">
                <a:solidFill>
                  <a:sysClr val="windowText" lastClr="000000"/>
                </a:solidFill>
                <a:latin typeface="Century Schoolbook" pitchFamily="18" charset="0"/>
                <a:cs typeface="Times New Roman" pitchFamily="18" charset="0"/>
              </a:rPr>
              <a:t>TIESŇOVEJ  LINKY  </a:t>
            </a:r>
            <a:r>
              <a:rPr lang="sk-SK" sz="2800" b="1" dirty="0">
                <a:solidFill>
                  <a:sysClr val="windowText" lastClr="000000"/>
                </a:solidFill>
                <a:latin typeface="Century Schoolbook" pitchFamily="18" charset="0"/>
                <a:cs typeface="Times New Roman" pitchFamily="18" charset="0"/>
              </a:rPr>
              <a:t>JE  </a:t>
            </a:r>
            <a:r>
              <a:rPr lang="sk-SK" sz="2800" b="1" i="1" dirty="0">
                <a:solidFill>
                  <a:srgbClr val="C00000"/>
                </a:solidFill>
                <a:latin typeface="Century Schoolbook" pitchFamily="18" charset="0"/>
                <a:cs typeface="Times New Roman" pitchFamily="18" charset="0"/>
              </a:rPr>
              <a:t>112</a:t>
            </a:r>
            <a:r>
              <a:rPr lang="sk-SK" sz="2800" b="1" dirty="0">
                <a:solidFill>
                  <a:sysClr val="windowText" lastClr="000000"/>
                </a:solidFill>
                <a:latin typeface="Century Schoolbook" pitchFamily="18" charset="0"/>
                <a:cs typeface="Times New Roman" pitchFamily="18" charset="0"/>
              </a:rPr>
              <a:t>.   </a:t>
            </a:r>
            <a:r>
              <a:rPr lang="sk-SK" sz="2800" b="1" dirty="0" smtClean="0">
                <a:solidFill>
                  <a:sysClr val="windowText" lastClr="000000"/>
                </a:solidFill>
                <a:latin typeface="Century Schoolbook" pitchFamily="18" charset="0"/>
                <a:cs typeface="Times New Roman" pitchFamily="18" charset="0"/>
              </a:rPr>
              <a:t>SLÚŽI  </a:t>
            </a:r>
            <a:r>
              <a:rPr lang="sk-SK" sz="2800" b="1" dirty="0">
                <a:solidFill>
                  <a:sysClr val="windowText" lastClr="000000"/>
                </a:solidFill>
                <a:latin typeface="Century Schoolbook" pitchFamily="18" charset="0"/>
                <a:cs typeface="Times New Roman" pitchFamily="18" charset="0"/>
              </a:rPr>
              <a:t>NA  PRIVOLANIE  </a:t>
            </a:r>
            <a:r>
              <a:rPr lang="sk-SK" sz="2800" b="1" i="1" dirty="0">
                <a:solidFill>
                  <a:sysClr val="windowText" lastClr="000000"/>
                </a:solidFill>
                <a:latin typeface="Century Schoolbook" pitchFamily="18" charset="0"/>
                <a:cs typeface="Times New Roman" pitchFamily="18" charset="0"/>
              </a:rPr>
              <a:t>ZLOŽIEK  INTEGROVANÉHO  ZÁCHRANNÉHO  SYSTÉMU</a:t>
            </a:r>
            <a:r>
              <a:rPr lang="sk-SK" sz="2800" b="1" dirty="0">
                <a:solidFill>
                  <a:sysClr val="windowText" lastClr="000000"/>
                </a:solidFill>
                <a:latin typeface="Century Schoolbook" pitchFamily="18" charset="0"/>
                <a:cs typeface="Times New Roman" pitchFamily="18" charset="0"/>
              </a:rPr>
              <a:t>  –  IZS.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k-SK" sz="2800" b="1" dirty="0">
              <a:solidFill>
                <a:sysClr val="windowText" lastClr="000000"/>
              </a:solidFill>
              <a:latin typeface="Century Schoolbook" pitchFamily="18" charset="0"/>
              <a:cs typeface="Times New Roman" pitchFamily="18" charset="0"/>
            </a:endParaRPr>
          </a:p>
        </p:txBody>
      </p:sp>
      <p:sp>
        <p:nvSpPr>
          <p:cNvPr id="158722" name="AutoShape 2" descr="Súvisiaci obrázok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58724" name="AutoShape 4" descr="Súvisiaci obráz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158725" name="Picture 5" descr="C:\Users\Public\Documents\sun\tatr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50" y="3071810"/>
            <a:ext cx="5953125" cy="34385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Zástupný symbol dátumu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26F33-F860-408A-A649-0BA4095B66A5}" type="datetime8">
              <a:rPr lang="sk-SK" smtClean="0"/>
              <a:pPr/>
              <a:t>20.01.2021 20:58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8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8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87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8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6" descr="PRVOUKA_2R_PU kap2 -- print_Strana_09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4636" t="8395" r="11291" b="56279"/>
          <a:stretch>
            <a:fillRect/>
          </a:stretch>
        </p:blipFill>
        <p:spPr bwMode="auto">
          <a:xfrm>
            <a:off x="2000231" y="0"/>
            <a:ext cx="6212541" cy="685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3" name="Skupina 9"/>
          <p:cNvGrpSpPr/>
          <p:nvPr/>
        </p:nvGrpSpPr>
        <p:grpSpPr>
          <a:xfrm>
            <a:off x="0" y="0"/>
            <a:ext cx="914400" cy="914400"/>
            <a:chOff x="428596" y="928670"/>
            <a:chExt cx="914400" cy="914400"/>
          </a:xfrm>
        </p:grpSpPr>
        <p:sp>
          <p:nvSpPr>
            <p:cNvPr id="4" name="Zaoblený obdĺžnik 3"/>
            <p:cNvSpPr/>
            <p:nvPr/>
          </p:nvSpPr>
          <p:spPr>
            <a:xfrm>
              <a:off x="428596" y="928670"/>
              <a:ext cx="914400" cy="914400"/>
            </a:xfrm>
            <a:prstGeom prst="round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pic>
          <p:nvPicPr>
            <p:cNvPr id="5" name="Obrázok 9" descr="150_str20_zapisnik.PNG"/>
            <p:cNvPicPr>
              <a:picLocks noChangeAspect="1"/>
            </p:cNvPicPr>
            <p:nvPr/>
          </p:nvPicPr>
          <p:blipFill>
            <a:blip r:embed="rId3">
              <a:lum/>
            </a:blip>
            <a:srcRect l="12489" t="8949" r="5170" b="14987"/>
            <a:stretch>
              <a:fillRect/>
            </a:stretch>
          </p:blipFill>
          <p:spPr bwMode="auto">
            <a:xfrm>
              <a:off x="428596" y="1071546"/>
              <a:ext cx="863600" cy="588963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" name="Zástupný symbol dátumu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439CF-C6BA-4860-B140-EAD49B8BC2D8}" type="datetime8">
              <a:rPr lang="sk-SK" smtClean="0"/>
              <a:pPr/>
              <a:t>20.01.2021 20:58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Skupina 9"/>
          <p:cNvGrpSpPr/>
          <p:nvPr/>
        </p:nvGrpSpPr>
        <p:grpSpPr>
          <a:xfrm>
            <a:off x="0" y="0"/>
            <a:ext cx="914400" cy="914400"/>
            <a:chOff x="428596" y="928670"/>
            <a:chExt cx="914400" cy="914400"/>
          </a:xfrm>
        </p:grpSpPr>
        <p:sp>
          <p:nvSpPr>
            <p:cNvPr id="4" name="Zaoblený obdĺžnik 3"/>
            <p:cNvSpPr/>
            <p:nvPr/>
          </p:nvSpPr>
          <p:spPr>
            <a:xfrm>
              <a:off x="428596" y="928670"/>
              <a:ext cx="914400" cy="914400"/>
            </a:xfrm>
            <a:prstGeom prst="round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pic>
          <p:nvPicPr>
            <p:cNvPr id="5" name="Obrázok 9" descr="150_str20_zapisnik.PNG"/>
            <p:cNvPicPr>
              <a:picLocks noChangeAspect="1"/>
            </p:cNvPicPr>
            <p:nvPr/>
          </p:nvPicPr>
          <p:blipFill>
            <a:blip r:embed="rId2">
              <a:lum/>
            </a:blip>
            <a:srcRect l="12489" t="8949" r="5170" b="14987"/>
            <a:stretch>
              <a:fillRect/>
            </a:stretch>
          </p:blipFill>
          <p:spPr bwMode="auto">
            <a:xfrm>
              <a:off x="428596" y="1071546"/>
              <a:ext cx="863600" cy="588963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" name="Bublina v tvare zaobleného obdĺžnika 5"/>
          <p:cNvSpPr/>
          <p:nvPr/>
        </p:nvSpPr>
        <p:spPr>
          <a:xfrm>
            <a:off x="285720" y="1214422"/>
            <a:ext cx="6357982" cy="2571768"/>
          </a:xfrm>
          <a:prstGeom prst="wedgeRoundRectCallout">
            <a:avLst>
              <a:gd name="adj1" fmla="val 62635"/>
              <a:gd name="adj2" fmla="val -49431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3200" b="1" dirty="0">
                <a:solidFill>
                  <a:schemeClr val="accent4">
                    <a:lumMod val="7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POMENUJ  PREDMETY,  KTORÉ  POTREBUJE  </a:t>
            </a:r>
            <a:r>
              <a:rPr lang="sk-SK" sz="3200" b="1" i="1" dirty="0">
                <a:solidFill>
                  <a:schemeClr val="accent4">
                    <a:lumMod val="7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HASIČ</a:t>
            </a:r>
            <a:r>
              <a:rPr lang="sk-SK" sz="3200" b="1" dirty="0">
                <a:solidFill>
                  <a:schemeClr val="accent4">
                    <a:lumMod val="7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  </a:t>
            </a:r>
            <a:r>
              <a:rPr lang="sk-SK" sz="3200" b="1" dirty="0" smtClean="0">
                <a:solidFill>
                  <a:schemeClr val="accent4">
                    <a:lumMod val="7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PRI  </a:t>
            </a:r>
            <a:r>
              <a:rPr lang="sk-SK" sz="3200" b="1" dirty="0">
                <a:solidFill>
                  <a:schemeClr val="accent4">
                    <a:lumMod val="7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VYKONÁVANÍ  SVOJEJ  PRÁCE.  </a:t>
            </a:r>
            <a:r>
              <a:rPr lang="sk-SK" sz="3200" b="1" dirty="0" smtClean="0">
                <a:solidFill>
                  <a:schemeClr val="accent4">
                    <a:lumMod val="7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KLIKAJ NA OBRÁZKY.</a:t>
            </a:r>
            <a:endParaRPr lang="sk-SK" sz="3200" b="1" dirty="0">
              <a:solidFill>
                <a:schemeClr val="accent4">
                  <a:lumMod val="75000"/>
                </a:schemeClr>
              </a:solidFill>
              <a:latin typeface="Century Schoolbook" pitchFamily="18" charset="0"/>
              <a:cs typeface="Times New Roman" pitchFamily="18" charset="0"/>
            </a:endParaRPr>
          </a:p>
        </p:txBody>
      </p:sp>
      <p:pic>
        <p:nvPicPr>
          <p:cNvPr id="7" name="Picture 5" descr="Súvisiaci obrázok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57950" y="-142900"/>
            <a:ext cx="3033724" cy="3033724"/>
          </a:xfrm>
          <a:prstGeom prst="rect">
            <a:avLst/>
          </a:prstGeom>
          <a:noFill/>
        </p:spPr>
      </p:pic>
      <p:sp>
        <p:nvSpPr>
          <p:cNvPr id="8" name="Zástupný symbol dátumu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ABFC9-F657-4D86-B0CA-7354B0F1BE31}" type="datetime8">
              <a:rPr lang="sk-SK" smtClean="0"/>
              <a:pPr/>
              <a:t>20.01.2021 20:58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20" name="Picture 4" descr="Súvisiaci obrázok"/>
          <p:cNvPicPr>
            <a:picLocks noChangeAspect="1" noChangeArrowheads="1"/>
          </p:cNvPicPr>
          <p:nvPr/>
        </p:nvPicPr>
        <p:blipFill>
          <a:blip r:embed="rId2"/>
          <a:srcRect l="5859" t="19043" r="10644" b="22363"/>
          <a:stretch>
            <a:fillRect/>
          </a:stretch>
        </p:blipFill>
        <p:spPr bwMode="auto">
          <a:xfrm>
            <a:off x="428596" y="785794"/>
            <a:ext cx="3429024" cy="2406333"/>
          </a:xfrm>
          <a:prstGeom prst="rect">
            <a:avLst/>
          </a:prstGeom>
          <a:noFill/>
        </p:spPr>
      </p:pic>
      <p:pic>
        <p:nvPicPr>
          <p:cNvPr id="5" name="Obrázok 10" descr="hasiaci pristroj_str21_ul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71802" y="1428736"/>
            <a:ext cx="3042464" cy="403702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</p:pic>
      <p:pic>
        <p:nvPicPr>
          <p:cNvPr id="162824" name="Picture 8" descr="Súvisiaci obrázok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018" t="11749" r="16815" b="12000"/>
          <a:stretch>
            <a:fillRect/>
          </a:stretch>
        </p:blipFill>
        <p:spPr bwMode="auto">
          <a:xfrm>
            <a:off x="5072066" y="285728"/>
            <a:ext cx="3787415" cy="3000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BlokTextu 8"/>
          <p:cNvSpPr txBox="1"/>
          <p:nvPr/>
        </p:nvSpPr>
        <p:spPr>
          <a:xfrm>
            <a:off x="357158" y="357166"/>
            <a:ext cx="2260555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sk-SK" sz="3200" dirty="0" smtClean="0">
                <a:solidFill>
                  <a:sysClr val="windowText" lastClr="000000"/>
                </a:solidFill>
                <a:latin typeface="Century Schoolbook" pitchFamily="18" charset="0"/>
              </a:rPr>
              <a:t>BATERKA</a:t>
            </a:r>
            <a:endParaRPr lang="sk-SK" sz="3200" dirty="0">
              <a:solidFill>
                <a:sysClr val="windowText" lastClr="000000"/>
              </a:solidFill>
              <a:latin typeface="Century Schoolbook" pitchFamily="18" charset="0"/>
            </a:endParaRPr>
          </a:p>
        </p:txBody>
      </p:sp>
      <p:sp>
        <p:nvSpPr>
          <p:cNvPr id="10" name="BlokTextu 9"/>
          <p:cNvSpPr txBox="1"/>
          <p:nvPr/>
        </p:nvSpPr>
        <p:spPr>
          <a:xfrm>
            <a:off x="4857752" y="5357826"/>
            <a:ext cx="2428891" cy="107721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k-SK" sz="3200" dirty="0" smtClean="0">
                <a:solidFill>
                  <a:sysClr val="windowText" lastClr="000000"/>
                </a:solidFill>
                <a:latin typeface="Century Schoolbook" pitchFamily="18" charset="0"/>
              </a:rPr>
              <a:t>HASIACI PRÍSTROJ</a:t>
            </a:r>
            <a:endParaRPr lang="sk-SK" sz="3200" dirty="0">
              <a:solidFill>
                <a:sysClr val="windowText" lastClr="000000"/>
              </a:solidFill>
              <a:latin typeface="Century Schoolbook" pitchFamily="18" charset="0"/>
            </a:endParaRPr>
          </a:p>
        </p:txBody>
      </p:sp>
      <p:sp>
        <p:nvSpPr>
          <p:cNvPr id="11" name="BlokTextu 10"/>
          <p:cNvSpPr txBox="1"/>
          <p:nvPr/>
        </p:nvSpPr>
        <p:spPr>
          <a:xfrm>
            <a:off x="6500826" y="3143248"/>
            <a:ext cx="2428891" cy="107721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k-SK" sz="3200" dirty="0" smtClean="0">
                <a:solidFill>
                  <a:sysClr val="windowText" lastClr="000000"/>
                </a:solidFill>
                <a:latin typeface="Century Schoolbook" pitchFamily="18" charset="0"/>
              </a:rPr>
              <a:t>HASIČSKÁ HELMA</a:t>
            </a:r>
            <a:endParaRPr lang="sk-SK" sz="3200" dirty="0">
              <a:solidFill>
                <a:sysClr val="windowText" lastClr="000000"/>
              </a:solidFill>
              <a:latin typeface="Century Schoolbook" pitchFamily="18" charset="0"/>
            </a:endParaRPr>
          </a:p>
        </p:txBody>
      </p:sp>
      <p:sp>
        <p:nvSpPr>
          <p:cNvPr id="162826" name="AutoShape 10" descr="Výsledok vyhľadávania obrázkov pre dopyt transparent firefighter AX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162828" name="Picture 12" descr="Výsledok vyhľadávania obrázkov pre dopyt transparent firefighter AX png"/>
          <p:cNvPicPr>
            <a:picLocks noChangeAspect="1" noChangeArrowheads="1"/>
          </p:cNvPicPr>
          <p:nvPr/>
        </p:nvPicPr>
        <p:blipFill>
          <a:blip r:embed="rId5"/>
          <a:srcRect l="11556" t="10016" r="5238" b="8319"/>
          <a:stretch>
            <a:fillRect/>
          </a:stretch>
        </p:blipFill>
        <p:spPr bwMode="auto">
          <a:xfrm>
            <a:off x="357158" y="3143248"/>
            <a:ext cx="3590770" cy="2643206"/>
          </a:xfrm>
          <a:prstGeom prst="rect">
            <a:avLst/>
          </a:prstGeom>
          <a:noFill/>
        </p:spPr>
      </p:pic>
      <p:sp>
        <p:nvSpPr>
          <p:cNvPr id="14" name="BlokTextu 13"/>
          <p:cNvSpPr txBox="1"/>
          <p:nvPr/>
        </p:nvSpPr>
        <p:spPr>
          <a:xfrm>
            <a:off x="214282" y="5000636"/>
            <a:ext cx="2428891" cy="107721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k-SK" sz="3200" dirty="0" smtClean="0">
                <a:solidFill>
                  <a:sysClr val="windowText" lastClr="000000"/>
                </a:solidFill>
                <a:latin typeface="Century Schoolbook" pitchFamily="18" charset="0"/>
              </a:rPr>
              <a:t>HASIČSKÁ SEKERA</a:t>
            </a:r>
            <a:endParaRPr lang="sk-SK" sz="3200" dirty="0">
              <a:solidFill>
                <a:sysClr val="windowText" lastClr="000000"/>
              </a:solidFill>
              <a:latin typeface="Century Schoolbook" pitchFamily="18" charset="0"/>
            </a:endParaRPr>
          </a:p>
        </p:txBody>
      </p:sp>
      <p:sp>
        <p:nvSpPr>
          <p:cNvPr id="15" name="Zástupný symbol dátumu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8399A-DFF8-421F-8993-1AD983E14CE7}" type="datetime8">
              <a:rPr lang="sk-SK" smtClean="0"/>
              <a:pPr/>
              <a:t>20.01.2021 20:58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28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282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28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282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28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2828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lokTextu 8"/>
          <p:cNvSpPr txBox="1"/>
          <p:nvPr/>
        </p:nvSpPr>
        <p:spPr>
          <a:xfrm>
            <a:off x="357158" y="357166"/>
            <a:ext cx="2412840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sk-SK" sz="3200" dirty="0" smtClean="0">
                <a:solidFill>
                  <a:sysClr val="windowText" lastClr="000000"/>
                </a:solidFill>
                <a:latin typeface="Century Schoolbook" pitchFamily="18" charset="0"/>
              </a:rPr>
              <a:t>MEGAFÓN</a:t>
            </a:r>
            <a:endParaRPr lang="sk-SK" sz="3200" dirty="0">
              <a:solidFill>
                <a:sysClr val="windowText" lastClr="000000"/>
              </a:solidFill>
              <a:latin typeface="Century Schoolbook" pitchFamily="18" charset="0"/>
            </a:endParaRPr>
          </a:p>
        </p:txBody>
      </p:sp>
      <p:sp>
        <p:nvSpPr>
          <p:cNvPr id="11" name="BlokTextu 10"/>
          <p:cNvSpPr txBox="1"/>
          <p:nvPr/>
        </p:nvSpPr>
        <p:spPr>
          <a:xfrm>
            <a:off x="6500826" y="2786058"/>
            <a:ext cx="2428891" cy="107721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k-SK" sz="3200" dirty="0" smtClean="0">
                <a:solidFill>
                  <a:sysClr val="windowText" lastClr="000000"/>
                </a:solidFill>
                <a:latin typeface="Century Schoolbook" pitchFamily="18" charset="0"/>
              </a:rPr>
              <a:t>HASIČSKÁ HADICA</a:t>
            </a:r>
            <a:endParaRPr lang="sk-SK" sz="3200" dirty="0">
              <a:solidFill>
                <a:sysClr val="windowText" lastClr="000000"/>
              </a:solidFill>
              <a:latin typeface="Century Schoolbook" pitchFamily="18" charset="0"/>
            </a:endParaRPr>
          </a:p>
        </p:txBody>
      </p:sp>
      <p:sp>
        <p:nvSpPr>
          <p:cNvPr id="162826" name="AutoShape 10" descr="Výsledok vyhľadávania obrázkov pre dopyt transparent firefighter AX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4" name="BlokTextu 13"/>
          <p:cNvSpPr txBox="1"/>
          <p:nvPr/>
        </p:nvSpPr>
        <p:spPr>
          <a:xfrm>
            <a:off x="428596" y="4572008"/>
            <a:ext cx="2428891" cy="107721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k-SK" sz="3200" dirty="0" smtClean="0">
                <a:solidFill>
                  <a:sysClr val="windowText" lastClr="000000"/>
                </a:solidFill>
                <a:latin typeface="Century Schoolbook" pitchFamily="18" charset="0"/>
              </a:rPr>
              <a:t>HASIČSKÝ REBRÍK</a:t>
            </a:r>
            <a:endParaRPr lang="sk-SK" sz="3200" dirty="0">
              <a:solidFill>
                <a:sysClr val="windowText" lastClr="000000"/>
              </a:solidFill>
              <a:latin typeface="Century Schoolbook" pitchFamily="18" charset="0"/>
            </a:endParaRPr>
          </a:p>
        </p:txBody>
      </p:sp>
      <p:pic>
        <p:nvPicPr>
          <p:cNvPr id="172034" name="Picture 2" descr="Výsledok vyhľadávania obrázkov pre dopyt transparent megaphone 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0"/>
            <a:ext cx="2286016" cy="2229618"/>
          </a:xfrm>
          <a:prstGeom prst="rect">
            <a:avLst/>
          </a:prstGeom>
          <a:noFill/>
        </p:spPr>
      </p:pic>
      <p:pic>
        <p:nvPicPr>
          <p:cNvPr id="172036" name="Picture 4" descr="Výsledok vyhľadávania obrázkov pre dopyt transparent fire hose 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16" t="6716" r="938" b="10447"/>
          <a:stretch>
            <a:fillRect/>
          </a:stretch>
        </p:blipFill>
        <p:spPr bwMode="auto">
          <a:xfrm>
            <a:off x="6000760" y="142852"/>
            <a:ext cx="2857520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Obrázok 9" descr="hasicsky rebrik_str21_ul1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311" t="11078"/>
          <a:stretch>
            <a:fillRect/>
          </a:stretch>
        </p:blipFill>
        <p:spPr bwMode="auto">
          <a:xfrm>
            <a:off x="1071539" y="1010881"/>
            <a:ext cx="8072462" cy="5847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Zástupný symbol dátumu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F152B-E6FA-4411-9FEE-F90F5AF4832A}" type="datetime8">
              <a:rPr lang="sk-SK" smtClean="0"/>
              <a:pPr/>
              <a:t>20.01.2021 20:58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2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03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2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03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lokTextu 8"/>
          <p:cNvSpPr txBox="1"/>
          <p:nvPr/>
        </p:nvSpPr>
        <p:spPr>
          <a:xfrm>
            <a:off x="357158" y="357166"/>
            <a:ext cx="2973891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sk-SK" sz="3200" dirty="0" smtClean="0">
                <a:solidFill>
                  <a:sysClr val="windowText" lastClr="000000"/>
                </a:solidFill>
                <a:latin typeface="Century Schoolbook" pitchFamily="18" charset="0"/>
              </a:rPr>
              <a:t>VYSIELAČKA</a:t>
            </a:r>
            <a:endParaRPr lang="sk-SK" sz="3200" dirty="0">
              <a:solidFill>
                <a:sysClr val="windowText" lastClr="000000"/>
              </a:solidFill>
              <a:latin typeface="Century Schoolbook" pitchFamily="18" charset="0"/>
            </a:endParaRPr>
          </a:p>
        </p:txBody>
      </p:sp>
      <p:sp>
        <p:nvSpPr>
          <p:cNvPr id="10" name="BlokTextu 9"/>
          <p:cNvSpPr txBox="1"/>
          <p:nvPr/>
        </p:nvSpPr>
        <p:spPr>
          <a:xfrm>
            <a:off x="2500298" y="4929198"/>
            <a:ext cx="2428891" cy="107721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k-SK" sz="3200" dirty="0" smtClean="0">
                <a:solidFill>
                  <a:sysClr val="windowText" lastClr="000000"/>
                </a:solidFill>
                <a:latin typeface="Century Schoolbook" pitchFamily="18" charset="0"/>
              </a:rPr>
              <a:t>HASIČSKÝ OBLEK</a:t>
            </a:r>
            <a:endParaRPr lang="sk-SK" sz="3200" dirty="0">
              <a:solidFill>
                <a:sysClr val="windowText" lastClr="000000"/>
              </a:solidFill>
              <a:latin typeface="Century Schoolbook" pitchFamily="18" charset="0"/>
            </a:endParaRPr>
          </a:p>
        </p:txBody>
      </p:sp>
      <p:sp>
        <p:nvSpPr>
          <p:cNvPr id="11" name="BlokTextu 10"/>
          <p:cNvSpPr txBox="1"/>
          <p:nvPr/>
        </p:nvSpPr>
        <p:spPr>
          <a:xfrm>
            <a:off x="5929322" y="214290"/>
            <a:ext cx="2428891" cy="107721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k-SK" sz="3200" dirty="0" smtClean="0">
                <a:solidFill>
                  <a:sysClr val="windowText" lastClr="000000"/>
                </a:solidFill>
                <a:latin typeface="Century Schoolbook" pitchFamily="18" charset="0"/>
              </a:rPr>
              <a:t>HASIČSKÉ AUTO</a:t>
            </a:r>
            <a:endParaRPr lang="sk-SK" sz="3200" dirty="0">
              <a:solidFill>
                <a:sysClr val="windowText" lastClr="000000"/>
              </a:solidFill>
              <a:latin typeface="Century Schoolbook" pitchFamily="18" charset="0"/>
            </a:endParaRPr>
          </a:p>
        </p:txBody>
      </p:sp>
      <p:sp>
        <p:nvSpPr>
          <p:cNvPr id="162826" name="AutoShape 10" descr="Výsledok vyhľadávania obrázkov pre dopyt transparent firefighter AX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8" name="Obrázok 14" descr="hasicsky odev_str21_ul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071546"/>
            <a:ext cx="3311525" cy="535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3058" name="Picture 2" descr="Výsledok vyhľadávania obrázkov pre dopyt transparent  transmitter 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916" t="5421" r="25903" b="4216"/>
          <a:stretch>
            <a:fillRect/>
          </a:stretch>
        </p:blipFill>
        <p:spPr bwMode="auto">
          <a:xfrm>
            <a:off x="3000364" y="214290"/>
            <a:ext cx="1785950" cy="3571900"/>
          </a:xfrm>
          <a:prstGeom prst="rect">
            <a:avLst/>
          </a:prstGeom>
          <a:noFill/>
        </p:spPr>
      </p:pic>
      <p:pic>
        <p:nvPicPr>
          <p:cNvPr id="173060" name="Picture 4" descr="Výsledok vyhľadávania obrázkov pre dopyt transparent  hasičské auto 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2" y="2071678"/>
            <a:ext cx="5249027" cy="2928958"/>
          </a:xfrm>
          <a:prstGeom prst="rect">
            <a:avLst/>
          </a:prstGeom>
          <a:noFill/>
        </p:spPr>
      </p:pic>
      <p:sp>
        <p:nvSpPr>
          <p:cNvPr id="12" name="Zástupný symbol dátumu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F04A5-72E5-488F-8339-AE1E6CB620DB}" type="datetime8">
              <a:rPr lang="sk-SK" smtClean="0"/>
              <a:pPr/>
              <a:t>20.01.2021 20:58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30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305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30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3060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9"/>
          <p:cNvGrpSpPr/>
          <p:nvPr/>
        </p:nvGrpSpPr>
        <p:grpSpPr>
          <a:xfrm>
            <a:off x="0" y="0"/>
            <a:ext cx="914400" cy="914400"/>
            <a:chOff x="428596" y="928670"/>
            <a:chExt cx="914400" cy="914400"/>
          </a:xfrm>
        </p:grpSpPr>
        <p:sp>
          <p:nvSpPr>
            <p:cNvPr id="4" name="Zaoblený obdĺžnik 3"/>
            <p:cNvSpPr/>
            <p:nvPr/>
          </p:nvSpPr>
          <p:spPr>
            <a:xfrm>
              <a:off x="428596" y="928670"/>
              <a:ext cx="914400" cy="914400"/>
            </a:xfrm>
            <a:prstGeom prst="round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pic>
          <p:nvPicPr>
            <p:cNvPr id="5" name="Obrázok 9" descr="150_str20_zapisnik.PNG"/>
            <p:cNvPicPr>
              <a:picLocks noChangeAspect="1"/>
            </p:cNvPicPr>
            <p:nvPr/>
          </p:nvPicPr>
          <p:blipFill>
            <a:blip r:embed="rId2">
              <a:lum/>
            </a:blip>
            <a:srcRect l="12489" t="8949" r="5170" b="14987"/>
            <a:stretch>
              <a:fillRect/>
            </a:stretch>
          </p:blipFill>
          <p:spPr bwMode="auto">
            <a:xfrm>
              <a:off x="428596" y="1071546"/>
              <a:ext cx="863600" cy="588963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" name="Bublina v tvare zaobleného obdĺžnika 5"/>
          <p:cNvSpPr/>
          <p:nvPr/>
        </p:nvSpPr>
        <p:spPr>
          <a:xfrm>
            <a:off x="285720" y="1214422"/>
            <a:ext cx="6858048" cy="5429288"/>
          </a:xfrm>
          <a:prstGeom prst="wedgeRoundRectCallout">
            <a:avLst>
              <a:gd name="adj1" fmla="val 56776"/>
              <a:gd name="adj2" fmla="val -49431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sk-SK" sz="3200" i="1" dirty="0" smtClean="0">
                <a:latin typeface="Century Schoolbook" pitchFamily="18" charset="0"/>
              </a:rPr>
              <a:t>HASIČI AJ ZACHRAŇUJÚ ĽUDÍ, ZVIERATÁ PRI ŽIVELNÝCH POHROMÁCH, VYSLOBODZUJÚ ZAKLIESNENÝCH ĽUDÍ PRI DOPRAVNÝCH NEHODÁCH, ASISTUJÚ PRI ÚNIKU NEBEZPEČNÝCH LÁTOK, ZABEZPEČUJÚ PREDLEKÁRSKU PRVÚ POMOC. 	</a:t>
            </a:r>
            <a:endParaRPr lang="sk-SK" sz="3200" i="1" dirty="0">
              <a:latin typeface="Century Schoolbook" pitchFamily="18" charset="0"/>
            </a:endParaRPr>
          </a:p>
        </p:txBody>
      </p:sp>
      <p:pic>
        <p:nvPicPr>
          <p:cNvPr id="7" name="Picture 5" descr="Súvisiaci obrázok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57950" y="-142900"/>
            <a:ext cx="3033724" cy="3033724"/>
          </a:xfrm>
          <a:prstGeom prst="rect">
            <a:avLst/>
          </a:prstGeom>
          <a:noFill/>
        </p:spPr>
      </p:pic>
      <p:sp>
        <p:nvSpPr>
          <p:cNvPr id="8" name="Zástupný symbol dátumu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029B9-43AB-4117-8FA6-4FD9B86342AA}" type="datetime8">
              <a:rPr lang="sk-SK" smtClean="0"/>
              <a:pPr/>
              <a:t>20.01.2021 20:58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9"/>
          <p:cNvGrpSpPr/>
          <p:nvPr/>
        </p:nvGrpSpPr>
        <p:grpSpPr>
          <a:xfrm>
            <a:off x="0" y="0"/>
            <a:ext cx="914400" cy="914400"/>
            <a:chOff x="428596" y="928670"/>
            <a:chExt cx="914400" cy="914400"/>
          </a:xfrm>
        </p:grpSpPr>
        <p:sp>
          <p:nvSpPr>
            <p:cNvPr id="4" name="Zaoblený obdĺžnik 3"/>
            <p:cNvSpPr/>
            <p:nvPr/>
          </p:nvSpPr>
          <p:spPr>
            <a:xfrm>
              <a:off x="428596" y="928670"/>
              <a:ext cx="914400" cy="914400"/>
            </a:xfrm>
            <a:prstGeom prst="round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pic>
          <p:nvPicPr>
            <p:cNvPr id="5" name="Obrázok 9" descr="150_str20_zapisnik.PNG"/>
            <p:cNvPicPr>
              <a:picLocks noChangeAspect="1"/>
            </p:cNvPicPr>
            <p:nvPr/>
          </p:nvPicPr>
          <p:blipFill>
            <a:blip r:embed="rId2">
              <a:lum/>
            </a:blip>
            <a:srcRect l="12489" t="8949" r="5170" b="14987"/>
            <a:stretch>
              <a:fillRect/>
            </a:stretch>
          </p:blipFill>
          <p:spPr bwMode="auto">
            <a:xfrm>
              <a:off x="428596" y="1071546"/>
              <a:ext cx="863600" cy="588963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" name="Picture 5" descr="Súvisiaci obrázok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57950" y="-142900"/>
            <a:ext cx="3033724" cy="3033724"/>
          </a:xfrm>
          <a:prstGeom prst="rect">
            <a:avLst/>
          </a:prstGeom>
          <a:noFill/>
        </p:spPr>
      </p:pic>
      <p:sp>
        <p:nvSpPr>
          <p:cNvPr id="7" name="Bublina v tvare zaobleného obdĺžnika 6"/>
          <p:cNvSpPr/>
          <p:nvPr/>
        </p:nvSpPr>
        <p:spPr>
          <a:xfrm>
            <a:off x="642910" y="1142984"/>
            <a:ext cx="5715040" cy="3143272"/>
          </a:xfrm>
          <a:prstGeom prst="wedgeRoundRectCallout">
            <a:avLst>
              <a:gd name="adj1" fmla="val 68329"/>
              <a:gd name="adj2" fmla="val -50020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k-SK" sz="2800" b="1" i="1" dirty="0" smtClean="0">
              <a:solidFill>
                <a:sysClr val="windowText" lastClr="000000"/>
              </a:solidFill>
              <a:latin typeface="Century Schoolbook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8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NACVIČ  SI  SPOLOČNE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8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SO  SPOLUŽIAKMI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8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NÚDZOVÉ  VOLANIE  </a:t>
            </a:r>
            <a:r>
              <a:rPr lang="sk-SK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NA  </a:t>
            </a:r>
            <a:r>
              <a:rPr lang="sk-SK" sz="28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HASIČOV</a:t>
            </a:r>
            <a:r>
              <a:rPr lang="sk-SK" sz="28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sk-SK" sz="2800" b="1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ODPOVEDAJ  NA  OTÁZKY  OPERÁTORKY.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 sz="28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k-SK" sz="2800" b="1" dirty="0">
              <a:solidFill>
                <a:sysClr val="windowText" lastClr="000000"/>
              </a:solidFill>
              <a:latin typeface="Century Schoolbook" pitchFamily="18" charset="0"/>
              <a:cs typeface="Times New Roman" pitchFamily="18" charset="0"/>
            </a:endParaRPr>
          </a:p>
        </p:txBody>
      </p:sp>
      <p:sp>
        <p:nvSpPr>
          <p:cNvPr id="158722" name="AutoShape 2" descr="Súvisiaci obrázok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58724" name="AutoShape 4" descr="Súvisiaci obráz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8A7DF-452A-492B-8E72-54E7D11224A6}" type="datetime8">
              <a:rPr lang="sk-SK" smtClean="0"/>
              <a:pPr/>
              <a:t>20.01.2021 20:58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lokTextu 5"/>
          <p:cNvSpPr txBox="1"/>
          <p:nvPr/>
        </p:nvSpPr>
        <p:spPr>
          <a:xfrm>
            <a:off x="285720" y="357166"/>
            <a:ext cx="86439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800" dirty="0" smtClean="0">
                <a:solidFill>
                  <a:schemeClr val="bg1"/>
                </a:solidFill>
                <a:latin typeface="Century Schoolbook" pitchFamily="18" charset="0"/>
              </a:rPr>
              <a:t>Objavil </a:t>
            </a:r>
            <a:r>
              <a:rPr lang="sk-SK" sz="4800" dirty="0">
                <a:solidFill>
                  <a:schemeClr val="bg1"/>
                </a:solidFill>
                <a:latin typeface="Century Schoolbook" pitchFamily="18" charset="0"/>
              </a:rPr>
              <a:t>sa červený kohút na streche. </a:t>
            </a:r>
            <a:endParaRPr lang="sk-SK" sz="4800" dirty="0" smtClean="0">
              <a:solidFill>
                <a:schemeClr val="bg1"/>
              </a:solidFill>
              <a:latin typeface="Century Schoolbook" pitchFamily="18" charset="0"/>
            </a:endParaRPr>
          </a:p>
        </p:txBody>
      </p:sp>
      <p:sp>
        <p:nvSpPr>
          <p:cNvPr id="7" name="BlokTextu 6"/>
          <p:cNvSpPr txBox="1"/>
          <p:nvPr/>
        </p:nvSpPr>
        <p:spPr>
          <a:xfrm>
            <a:off x="357158" y="2285992"/>
            <a:ext cx="50417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600" dirty="0" smtClean="0">
                <a:solidFill>
                  <a:schemeClr val="bg1"/>
                </a:solidFill>
                <a:latin typeface="Century Schoolbook" pitchFamily="18" charset="0"/>
              </a:rPr>
              <a:t>Čo znamená táto veta?</a:t>
            </a:r>
          </a:p>
        </p:txBody>
      </p:sp>
      <p:sp>
        <p:nvSpPr>
          <p:cNvPr id="8" name="BlokTextu 7"/>
          <p:cNvSpPr txBox="1"/>
          <p:nvPr/>
        </p:nvSpPr>
        <p:spPr>
          <a:xfrm>
            <a:off x="357158" y="3643314"/>
            <a:ext cx="46362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400" dirty="0" smtClean="0">
                <a:solidFill>
                  <a:schemeClr val="bg1"/>
                </a:solidFill>
                <a:latin typeface="Century Schoolbook" pitchFamily="18" charset="0"/>
              </a:rPr>
              <a:t>POŽIAR, OHEŇ.</a:t>
            </a:r>
          </a:p>
        </p:txBody>
      </p:sp>
      <p:sp>
        <p:nvSpPr>
          <p:cNvPr id="9" name="Obdĺžnik 8"/>
          <p:cNvSpPr/>
          <p:nvPr/>
        </p:nvSpPr>
        <p:spPr>
          <a:xfrm>
            <a:off x="8529729" y="0"/>
            <a:ext cx="614271" cy="11079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k-SK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Schoolbook" pitchFamily="18" charset="0"/>
              </a:rPr>
              <a:t>?</a:t>
            </a:r>
            <a:endParaRPr lang="sk-SK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Schoolbook" pitchFamily="18" charset="0"/>
            </a:endParaRPr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92CAD-4A2D-4E82-8B12-28F84D4148DB}" type="datetime8">
              <a:rPr lang="sk-SK" smtClean="0"/>
              <a:pPr/>
              <a:t>20.01.2021 20:58</a:t>
            </a:fld>
            <a:endParaRPr lang="es-ES"/>
          </a:p>
        </p:txBody>
      </p:sp>
      <p:pic>
        <p:nvPicPr>
          <p:cNvPr id="40962" name="Picture 2" descr="Súvisiaci obrázo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3786190"/>
            <a:ext cx="3993812" cy="25820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2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Skupina 9"/>
          <p:cNvGrpSpPr/>
          <p:nvPr/>
        </p:nvGrpSpPr>
        <p:grpSpPr>
          <a:xfrm>
            <a:off x="0" y="0"/>
            <a:ext cx="914400" cy="914400"/>
            <a:chOff x="428596" y="928670"/>
            <a:chExt cx="914400" cy="914400"/>
          </a:xfrm>
        </p:grpSpPr>
        <p:sp>
          <p:nvSpPr>
            <p:cNvPr id="4" name="Zaoblený obdĺžnik 3"/>
            <p:cNvSpPr/>
            <p:nvPr/>
          </p:nvSpPr>
          <p:spPr>
            <a:xfrm>
              <a:off x="428596" y="928670"/>
              <a:ext cx="914400" cy="914400"/>
            </a:xfrm>
            <a:prstGeom prst="round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pic>
          <p:nvPicPr>
            <p:cNvPr id="5" name="Obrázok 9" descr="150_str20_zapisnik.PNG"/>
            <p:cNvPicPr>
              <a:picLocks noChangeAspect="1"/>
            </p:cNvPicPr>
            <p:nvPr/>
          </p:nvPicPr>
          <p:blipFill>
            <a:blip r:embed="rId2">
              <a:lum/>
            </a:blip>
            <a:srcRect l="12489" t="8949" r="5170" b="14987"/>
            <a:stretch>
              <a:fillRect/>
            </a:stretch>
          </p:blipFill>
          <p:spPr bwMode="auto">
            <a:xfrm>
              <a:off x="428596" y="1071546"/>
              <a:ext cx="863600" cy="588963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55652" name="Picture 4" descr="Súvisiaci obrázok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 l="19047" t="3518" r="17459" b="4991"/>
          <a:stretch>
            <a:fillRect/>
          </a:stretch>
        </p:blipFill>
        <p:spPr bwMode="auto">
          <a:xfrm>
            <a:off x="6286480" y="0"/>
            <a:ext cx="2857520" cy="3714776"/>
          </a:xfrm>
          <a:prstGeom prst="rect">
            <a:avLst/>
          </a:prstGeom>
          <a:noFill/>
        </p:spPr>
      </p:pic>
      <p:sp>
        <p:nvSpPr>
          <p:cNvPr id="8" name="Bublina v tvare zaobleného obdĺžnika 7"/>
          <p:cNvSpPr/>
          <p:nvPr/>
        </p:nvSpPr>
        <p:spPr>
          <a:xfrm>
            <a:off x="428596" y="1071546"/>
            <a:ext cx="5761037" cy="1295400"/>
          </a:xfrm>
          <a:prstGeom prst="wedgeRoundRectCallout">
            <a:avLst>
              <a:gd name="adj1" fmla="val 71642"/>
              <a:gd name="adj2" fmla="val 8069"/>
              <a:gd name="adj3" fmla="val 16667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sk-SK" sz="2800" b="1" dirty="0">
                <a:solidFill>
                  <a:sysClr val="windowText" lastClr="000000"/>
                </a:solidFill>
                <a:latin typeface="Century Schoolbook" pitchFamily="18" charset="0"/>
                <a:cs typeface="Times New Roman" pitchFamily="18" charset="0"/>
              </a:rPr>
              <a:t>AKÉ  JE  VAŠE  MENO?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800" i="1" dirty="0">
                <a:solidFill>
                  <a:sysClr val="windowText" lastClr="000000"/>
                </a:solidFill>
                <a:latin typeface="Century Schoolbook" pitchFamily="18" charset="0"/>
                <a:cs typeface="Times New Roman" pitchFamily="18" charset="0"/>
              </a:rPr>
              <a:t>(CELÉ  MENO  A  PRIEZVISKO  VOLAJÚCEHO)</a:t>
            </a:r>
          </a:p>
        </p:txBody>
      </p:sp>
      <p:sp>
        <p:nvSpPr>
          <p:cNvPr id="9" name="Zástupný symbol dátumu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7F6A8-949D-4232-8169-A8560BA8B6EA}" type="datetime8">
              <a:rPr lang="sk-SK" smtClean="0"/>
              <a:pPr/>
              <a:t>20.01.2021 20:58</a:t>
            </a:fld>
            <a:endParaRPr lang="es-ES"/>
          </a:p>
        </p:txBody>
      </p:sp>
      <p:sp>
        <p:nvSpPr>
          <p:cNvPr id="10" name="Bublina v tvare zaobleného obdĺžnika 9"/>
          <p:cNvSpPr/>
          <p:nvPr/>
        </p:nvSpPr>
        <p:spPr>
          <a:xfrm>
            <a:off x="357158" y="2571744"/>
            <a:ext cx="5761037" cy="1295400"/>
          </a:xfrm>
          <a:prstGeom prst="wedgeRoundRectCallout">
            <a:avLst>
              <a:gd name="adj1" fmla="val 56732"/>
              <a:gd name="adj2" fmla="val -68936"/>
              <a:gd name="adj3" fmla="val 16667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800" b="1" dirty="0" smtClean="0">
                <a:solidFill>
                  <a:sysClr val="windowText" lastClr="000000"/>
                </a:solidFill>
                <a:latin typeface="Century Schoolbook" pitchFamily="18" charset="0"/>
                <a:cs typeface="Times New Roman" pitchFamily="18" charset="0"/>
              </a:rPr>
              <a:t>2.	ČO SA PRESNE STALO?</a:t>
            </a:r>
            <a:endParaRPr lang="sk-SK" sz="2800" b="1" dirty="0">
              <a:solidFill>
                <a:sysClr val="windowText" lastClr="000000"/>
              </a:solidFill>
              <a:latin typeface="Century Schoolbook" pitchFamily="18" charset="0"/>
              <a:cs typeface="Times New Roman" pitchFamily="18" charset="0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800" i="1" dirty="0" smtClean="0">
                <a:solidFill>
                  <a:sysClr val="windowText" lastClr="000000"/>
                </a:solidFill>
                <a:latin typeface="Century Schoolbook" pitchFamily="18" charset="0"/>
                <a:cs typeface="Times New Roman" pitchFamily="18" charset="0"/>
              </a:rPr>
              <a:t>(PRESNÝ OPIS UDALOSTI)</a:t>
            </a:r>
            <a:endParaRPr lang="sk-SK" sz="2800" i="1" dirty="0">
              <a:solidFill>
                <a:sysClr val="windowText" lastClr="000000"/>
              </a:solidFill>
              <a:latin typeface="Century Schoolbook" pitchFamily="18" charset="0"/>
              <a:cs typeface="Times New Roman" pitchFamily="18" charset="0"/>
            </a:endParaRPr>
          </a:p>
        </p:txBody>
      </p:sp>
      <p:sp>
        <p:nvSpPr>
          <p:cNvPr id="11" name="Bublina v tvare zaobleného obdĺžnika 10"/>
          <p:cNvSpPr/>
          <p:nvPr/>
        </p:nvSpPr>
        <p:spPr>
          <a:xfrm>
            <a:off x="285720" y="4000504"/>
            <a:ext cx="6000792" cy="1928826"/>
          </a:xfrm>
          <a:prstGeom prst="wedgeRoundRectCallout">
            <a:avLst>
              <a:gd name="adj1" fmla="val 57097"/>
              <a:gd name="adj2" fmla="val -69506"/>
              <a:gd name="adj3" fmla="val 16667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800" b="1" dirty="0" smtClean="0">
                <a:solidFill>
                  <a:sysClr val="windowText" lastClr="000000"/>
                </a:solidFill>
                <a:latin typeface="Century Schoolbook" pitchFamily="18" charset="0"/>
                <a:cs typeface="Times New Roman" pitchFamily="18" charset="0"/>
              </a:rPr>
              <a:t>3.	KDE SA STALA UDALOSŤ?</a:t>
            </a:r>
            <a:endParaRPr lang="sk-SK" sz="2800" b="1" dirty="0">
              <a:solidFill>
                <a:sysClr val="windowText" lastClr="000000"/>
              </a:solidFill>
              <a:latin typeface="Century Schoolbook" pitchFamily="18" charset="0"/>
              <a:cs typeface="Times New Roman" pitchFamily="18" charset="0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800" i="1" dirty="0" smtClean="0">
                <a:solidFill>
                  <a:sysClr val="windowText" lastClr="000000"/>
                </a:solidFill>
                <a:latin typeface="Century Schoolbook" pitchFamily="18" charset="0"/>
                <a:cs typeface="Times New Roman" pitchFamily="18" charset="0"/>
              </a:rPr>
              <a:t>(PRESNÉ MIESTO UDALOSTI, PRESNÁ ADRESA, POSCHODIE)</a:t>
            </a:r>
            <a:endParaRPr lang="sk-SK" sz="2800" i="1" dirty="0">
              <a:solidFill>
                <a:sysClr val="windowText" lastClr="000000"/>
              </a:solidFill>
              <a:latin typeface="Century Schoolbook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9"/>
          <p:cNvGrpSpPr/>
          <p:nvPr/>
        </p:nvGrpSpPr>
        <p:grpSpPr>
          <a:xfrm>
            <a:off x="0" y="0"/>
            <a:ext cx="914400" cy="914400"/>
            <a:chOff x="428596" y="928670"/>
            <a:chExt cx="914400" cy="914400"/>
          </a:xfrm>
        </p:grpSpPr>
        <p:sp>
          <p:nvSpPr>
            <p:cNvPr id="4" name="Zaoblený obdĺžnik 3"/>
            <p:cNvSpPr/>
            <p:nvPr/>
          </p:nvSpPr>
          <p:spPr>
            <a:xfrm>
              <a:off x="428596" y="928670"/>
              <a:ext cx="914400" cy="914400"/>
            </a:xfrm>
            <a:prstGeom prst="round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pic>
          <p:nvPicPr>
            <p:cNvPr id="5" name="Obrázok 9" descr="150_str20_zapisnik.PNG"/>
            <p:cNvPicPr>
              <a:picLocks noChangeAspect="1"/>
            </p:cNvPicPr>
            <p:nvPr/>
          </p:nvPicPr>
          <p:blipFill>
            <a:blip r:embed="rId2">
              <a:lum/>
            </a:blip>
            <a:srcRect l="12489" t="8949" r="5170" b="14987"/>
            <a:stretch>
              <a:fillRect/>
            </a:stretch>
          </p:blipFill>
          <p:spPr bwMode="auto">
            <a:xfrm>
              <a:off x="428596" y="1071546"/>
              <a:ext cx="863600" cy="588963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55652" name="Picture 4" descr="Súvisiaci obrázok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 l="19047" t="3518" r="17459" b="4991"/>
          <a:stretch>
            <a:fillRect/>
          </a:stretch>
        </p:blipFill>
        <p:spPr bwMode="auto">
          <a:xfrm>
            <a:off x="6286480" y="0"/>
            <a:ext cx="2857520" cy="3714776"/>
          </a:xfrm>
          <a:prstGeom prst="rect">
            <a:avLst/>
          </a:prstGeom>
          <a:noFill/>
        </p:spPr>
      </p:pic>
      <p:sp>
        <p:nvSpPr>
          <p:cNvPr id="8" name="Bublina v tvare zaobleného obdĺžnika 7"/>
          <p:cNvSpPr/>
          <p:nvPr/>
        </p:nvSpPr>
        <p:spPr>
          <a:xfrm>
            <a:off x="428596" y="1071546"/>
            <a:ext cx="6000792" cy="1357322"/>
          </a:xfrm>
          <a:prstGeom prst="wedgeRoundRectCallout">
            <a:avLst>
              <a:gd name="adj1" fmla="val 66794"/>
              <a:gd name="adj2" fmla="val -12761"/>
              <a:gd name="adj3" fmla="val 16667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800" b="1" dirty="0" smtClean="0">
                <a:solidFill>
                  <a:sysClr val="windowText" lastClr="000000"/>
                </a:solidFill>
                <a:latin typeface="Century Schoolbook" pitchFamily="18" charset="0"/>
                <a:cs typeface="Times New Roman" pitchFamily="18" charset="0"/>
              </a:rPr>
              <a:t>4.	AKÉ PORANENIE SA STALO?</a:t>
            </a:r>
            <a:endParaRPr lang="sk-SK" sz="2800" b="1" dirty="0">
              <a:solidFill>
                <a:sysClr val="windowText" lastClr="000000"/>
              </a:solidFill>
              <a:latin typeface="Century Schoolbook" pitchFamily="18" charset="0"/>
              <a:cs typeface="Times New Roman" pitchFamily="18" charset="0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800" i="1" dirty="0" smtClean="0">
                <a:solidFill>
                  <a:sysClr val="windowText" lastClr="000000"/>
                </a:solidFill>
                <a:latin typeface="Century Schoolbook" pitchFamily="18" charset="0"/>
                <a:cs typeface="Times New Roman" pitchFamily="18" charset="0"/>
              </a:rPr>
              <a:t>(PRESNÝ OPIS PORANENIA)</a:t>
            </a:r>
            <a:endParaRPr lang="sk-SK" sz="2800" i="1" dirty="0">
              <a:solidFill>
                <a:sysClr val="windowText" lastClr="000000"/>
              </a:solidFill>
              <a:latin typeface="Century Schoolbook" pitchFamily="18" charset="0"/>
              <a:cs typeface="Times New Roman" pitchFamily="18" charset="0"/>
            </a:endParaRPr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ABCD6-6D13-481B-B751-1FC4F5B5DE94}" type="datetime8">
              <a:rPr lang="sk-SK" smtClean="0"/>
              <a:pPr/>
              <a:t>20.01.2021 20:58</a:t>
            </a:fld>
            <a:endParaRPr lang="es-ES"/>
          </a:p>
        </p:txBody>
      </p:sp>
      <p:sp>
        <p:nvSpPr>
          <p:cNvPr id="9" name="Bublina v tvare zaobleného obdĺžnika 8"/>
          <p:cNvSpPr/>
          <p:nvPr/>
        </p:nvSpPr>
        <p:spPr>
          <a:xfrm>
            <a:off x="285720" y="2786058"/>
            <a:ext cx="6000792" cy="1357322"/>
          </a:xfrm>
          <a:prstGeom prst="wedgeRoundRectCallout">
            <a:avLst>
              <a:gd name="adj1" fmla="val 57328"/>
              <a:gd name="adj2" fmla="val -63009"/>
              <a:gd name="adj3" fmla="val 16667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800" b="1" dirty="0" smtClean="0">
                <a:solidFill>
                  <a:sysClr val="windowText" lastClr="000000"/>
                </a:solidFill>
                <a:latin typeface="Century Schoolbook" pitchFamily="18" charset="0"/>
                <a:cs typeface="Times New Roman" pitchFamily="18" charset="0"/>
              </a:rPr>
              <a:t>5.	AKÝ JE POČET ZRANENÝCH?</a:t>
            </a:r>
            <a:endParaRPr lang="sk-SK" sz="2800" b="1" dirty="0">
              <a:solidFill>
                <a:sysClr val="windowText" lastClr="000000"/>
              </a:solidFill>
              <a:latin typeface="Century Schoolbook" pitchFamily="18" charset="0"/>
              <a:cs typeface="Times New Roman" pitchFamily="18" charset="0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800" i="1" dirty="0" smtClean="0">
                <a:solidFill>
                  <a:sysClr val="windowText" lastClr="000000"/>
                </a:solidFill>
                <a:latin typeface="Century Schoolbook" pitchFamily="18" charset="0"/>
                <a:cs typeface="Times New Roman" pitchFamily="18" charset="0"/>
              </a:rPr>
              <a:t>(PRESNÝ POČET ZRANENÝCH)</a:t>
            </a:r>
            <a:endParaRPr lang="sk-SK" sz="2800" i="1" dirty="0">
              <a:solidFill>
                <a:sysClr val="windowText" lastClr="000000"/>
              </a:solidFill>
              <a:latin typeface="Century Schoolbook" pitchFamily="18" charset="0"/>
              <a:cs typeface="Times New Roman" pitchFamily="18" charset="0"/>
            </a:endParaRPr>
          </a:p>
        </p:txBody>
      </p:sp>
      <p:sp>
        <p:nvSpPr>
          <p:cNvPr id="10" name="Bublina v tvare zaobleného obdĺžnika 9"/>
          <p:cNvSpPr/>
          <p:nvPr/>
        </p:nvSpPr>
        <p:spPr>
          <a:xfrm>
            <a:off x="285720" y="4500570"/>
            <a:ext cx="6000792" cy="1071570"/>
          </a:xfrm>
          <a:prstGeom prst="wedgeRoundRectCallout">
            <a:avLst>
              <a:gd name="adj1" fmla="val 60329"/>
              <a:gd name="adj2" fmla="val -99387"/>
              <a:gd name="adj3" fmla="val 16667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800" b="1" dirty="0" smtClean="0">
                <a:solidFill>
                  <a:sysClr val="windowText" lastClr="000000"/>
                </a:solidFill>
                <a:latin typeface="Century Schoolbook" pitchFamily="18" charset="0"/>
                <a:cs typeface="Times New Roman" pitchFamily="18" charset="0"/>
              </a:rPr>
              <a:t>6.	VIETE POSKYTNÚŤ PRVÚ POMOC?</a:t>
            </a:r>
            <a:endParaRPr lang="sk-SK" sz="2800" b="1" dirty="0">
              <a:solidFill>
                <a:sysClr val="windowText" lastClr="000000"/>
              </a:solidFill>
              <a:latin typeface="Century Schoolbook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9"/>
          <p:cNvGrpSpPr/>
          <p:nvPr/>
        </p:nvGrpSpPr>
        <p:grpSpPr>
          <a:xfrm>
            <a:off x="0" y="0"/>
            <a:ext cx="914400" cy="914400"/>
            <a:chOff x="428596" y="928670"/>
            <a:chExt cx="914400" cy="914400"/>
          </a:xfrm>
        </p:grpSpPr>
        <p:sp>
          <p:nvSpPr>
            <p:cNvPr id="4" name="Zaoblený obdĺžnik 3"/>
            <p:cNvSpPr/>
            <p:nvPr/>
          </p:nvSpPr>
          <p:spPr>
            <a:xfrm>
              <a:off x="428596" y="928670"/>
              <a:ext cx="914400" cy="914400"/>
            </a:xfrm>
            <a:prstGeom prst="round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pic>
          <p:nvPicPr>
            <p:cNvPr id="5" name="Obrázok 9" descr="150_str20_zapisnik.PNG"/>
            <p:cNvPicPr>
              <a:picLocks noChangeAspect="1"/>
            </p:cNvPicPr>
            <p:nvPr/>
          </p:nvPicPr>
          <p:blipFill>
            <a:blip r:embed="rId2">
              <a:lum/>
            </a:blip>
            <a:srcRect l="12489" t="8949" r="5170" b="14987"/>
            <a:stretch>
              <a:fillRect/>
            </a:stretch>
          </p:blipFill>
          <p:spPr bwMode="auto">
            <a:xfrm>
              <a:off x="428596" y="1071546"/>
              <a:ext cx="863600" cy="588963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" name="Picture 5" descr="Súvisiaci obrázok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57950" y="-142900"/>
            <a:ext cx="3033724" cy="3033724"/>
          </a:xfrm>
          <a:prstGeom prst="rect">
            <a:avLst/>
          </a:prstGeom>
          <a:noFill/>
        </p:spPr>
      </p:pic>
      <p:sp>
        <p:nvSpPr>
          <p:cNvPr id="7" name="Bublina v tvare zaobleného obdĺžnika 6"/>
          <p:cNvSpPr/>
          <p:nvPr/>
        </p:nvSpPr>
        <p:spPr>
          <a:xfrm>
            <a:off x="285720" y="785794"/>
            <a:ext cx="7143800" cy="5857916"/>
          </a:xfrm>
          <a:prstGeom prst="wedgeRoundRectCallout">
            <a:avLst>
              <a:gd name="adj1" fmla="val 54134"/>
              <a:gd name="adj2" fmla="val -49702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k-SK" sz="3200" b="1" i="1" dirty="0" smtClean="0">
              <a:solidFill>
                <a:sysClr val="windowText" lastClr="000000"/>
              </a:solidFill>
              <a:latin typeface="Century Schoolbook" pitchFamily="18" charset="0"/>
              <a:cs typeface="Times New Roman" pitchFamily="18" charset="0"/>
            </a:endParaRPr>
          </a:p>
          <a:p>
            <a:endParaRPr lang="sk-SK" sz="3200" dirty="0" smtClean="0">
              <a:latin typeface="Century Schoolbook" pitchFamily="18" charset="0"/>
            </a:endParaRPr>
          </a:p>
          <a:p>
            <a:endParaRPr lang="sk-SK" sz="3200" dirty="0">
              <a:latin typeface="Century Schoolbook" pitchFamily="18" charset="0"/>
            </a:endParaRPr>
          </a:p>
          <a:p>
            <a:r>
              <a:rPr lang="sk-SK" sz="3200" dirty="0" smtClean="0">
                <a:latin typeface="Century Schoolbook" pitchFamily="18" charset="0"/>
              </a:rPr>
              <a:t>MÔŽEME VOLAŤ AJ NA TIESŇOVÚ LINKU </a:t>
            </a:r>
            <a:r>
              <a:rPr lang="sk-SK" sz="3200" dirty="0" smtClean="0">
                <a:solidFill>
                  <a:srgbClr val="C00000"/>
                </a:solidFill>
                <a:latin typeface="Century Schoolbook" pitchFamily="18" charset="0"/>
              </a:rPr>
              <a:t>112</a:t>
            </a:r>
            <a:r>
              <a:rPr lang="sk-SK" sz="3200" dirty="0" smtClean="0">
                <a:latin typeface="Century Schoolbook" pitchFamily="18" charset="0"/>
              </a:rPr>
              <a:t>.          NA TOTO ČÍSLO SA DOVOLÁME V RÁMCI KAŽDEJ KRAJINY </a:t>
            </a:r>
            <a:r>
              <a:rPr lang="sk-SK" sz="3200" dirty="0" smtClean="0">
                <a:solidFill>
                  <a:srgbClr val="C00000"/>
                </a:solidFill>
                <a:latin typeface="Century Schoolbook" pitchFamily="18" charset="0"/>
              </a:rPr>
              <a:t>EURÓPSKEJ ÚNIE</a:t>
            </a:r>
            <a:r>
              <a:rPr lang="sk-SK" sz="3200" dirty="0" smtClean="0">
                <a:latin typeface="Century Schoolbook" pitchFamily="18" charset="0"/>
              </a:rPr>
              <a:t>. JE MOŽNÉ NAŇ VOLAŤ </a:t>
            </a:r>
            <a:r>
              <a:rPr lang="sk-SK" sz="3200" dirty="0" smtClean="0">
                <a:solidFill>
                  <a:srgbClr val="C00000"/>
                </a:solidFill>
                <a:latin typeface="Century Schoolbook" pitchFamily="18" charset="0"/>
              </a:rPr>
              <a:t>24 HODÍN </a:t>
            </a:r>
            <a:r>
              <a:rPr lang="sk-SK" sz="3200" dirty="0" smtClean="0">
                <a:latin typeface="Century Schoolbook" pitchFamily="18" charset="0"/>
              </a:rPr>
              <a:t>DENNE, A TO BEZPLATNE A  Z AKÉHOKOĽVEK TELEFÓNU   (</a:t>
            </a:r>
            <a:r>
              <a:rPr lang="sk-SK" sz="3200" i="1" dirty="0" smtClean="0">
                <a:latin typeface="Century Schoolbook" pitchFamily="18" charset="0"/>
              </a:rPr>
              <a:t>Z PEVNEJ LINKY, Z MOBILU, Z VEREJNÉHO TELEFÓNU). 	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 sz="3200" b="1" dirty="0" smtClean="0">
              <a:solidFill>
                <a:schemeClr val="accent4">
                  <a:lumMod val="75000"/>
                </a:schemeClr>
              </a:solidFill>
              <a:latin typeface="Century Schoolbook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k-SK" sz="3200" b="1" dirty="0">
              <a:solidFill>
                <a:sysClr val="windowText" lastClr="000000"/>
              </a:solidFill>
              <a:latin typeface="Century Schoolbook" pitchFamily="18" charset="0"/>
              <a:cs typeface="Times New Roman" pitchFamily="18" charset="0"/>
            </a:endParaRPr>
          </a:p>
        </p:txBody>
      </p:sp>
      <p:sp>
        <p:nvSpPr>
          <p:cNvPr id="158722" name="AutoShape 2" descr="Súvisiaci obrázok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58724" name="AutoShape 4" descr="Súvisiaci obráz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9" name="Zástupný symbol dátumu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51EC4-F2C3-4914-BC07-46D35450958E}" type="datetime8">
              <a:rPr lang="sk-SK" smtClean="0"/>
              <a:pPr/>
              <a:t>20.01.2021 20:58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Obrázok 18" descr="hasici v akcii_str21_zapisnik.jpg"/>
          <p:cNvPicPr>
            <a:picLocks noChangeAspect="1"/>
          </p:cNvPicPr>
          <p:nvPr/>
        </p:nvPicPr>
        <p:blipFill>
          <a:blip r:embed="rId2" cstate="print"/>
          <a:srcRect l="9950" r="1453"/>
          <a:stretch>
            <a:fillRect/>
          </a:stretch>
        </p:blipFill>
        <p:spPr bwMode="auto">
          <a:xfrm>
            <a:off x="642910" y="142852"/>
            <a:ext cx="8072462" cy="60991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11" name="Skupina 10"/>
          <p:cNvGrpSpPr/>
          <p:nvPr/>
        </p:nvGrpSpPr>
        <p:grpSpPr>
          <a:xfrm>
            <a:off x="179388" y="136525"/>
            <a:ext cx="2482850" cy="2163763"/>
            <a:chOff x="179388" y="136525"/>
            <a:chExt cx="2482850" cy="2163763"/>
          </a:xfrm>
        </p:grpSpPr>
        <p:sp>
          <p:nvSpPr>
            <p:cNvPr id="14" name="Obdĺžnik 13"/>
            <p:cNvSpPr/>
            <p:nvPr/>
          </p:nvSpPr>
          <p:spPr>
            <a:xfrm>
              <a:off x="179388" y="227013"/>
              <a:ext cx="2482850" cy="19891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sk-SK"/>
            </a:p>
          </p:txBody>
        </p:sp>
        <p:sp>
          <p:nvSpPr>
            <p:cNvPr id="22532" name="BlokTextu 5"/>
            <p:cNvSpPr txBox="1">
              <a:spLocks noChangeArrowheads="1"/>
            </p:cNvSpPr>
            <p:nvPr/>
          </p:nvSpPr>
          <p:spPr bwMode="auto">
            <a:xfrm>
              <a:off x="1025525" y="136525"/>
              <a:ext cx="1598613" cy="1108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sk-SK" sz="6600" b="1"/>
                <a:t>150</a:t>
              </a:r>
            </a:p>
          </p:txBody>
        </p:sp>
        <p:pic>
          <p:nvPicPr>
            <p:cNvPr id="22533" name="Picture 4" descr="C:\Users\user\AppData\Local\Microsoft\Windows\Temporary Internet Files\Content.IE5\SU6TEG63\cara-jawab-panggilan-telefon-agen-insuran[1]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54000" y="300038"/>
              <a:ext cx="792163" cy="792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34" name="BlokTextu 11"/>
            <p:cNvSpPr txBox="1">
              <a:spLocks noChangeArrowheads="1"/>
            </p:cNvSpPr>
            <p:nvPr/>
          </p:nvSpPr>
          <p:spPr bwMode="auto">
            <a:xfrm>
              <a:off x="1054100" y="1192213"/>
              <a:ext cx="1598613" cy="1108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sk-SK" sz="6600" b="1" dirty="0"/>
                <a:t>112</a:t>
              </a:r>
            </a:p>
          </p:txBody>
        </p:sp>
        <p:pic>
          <p:nvPicPr>
            <p:cNvPr id="22535" name="Picture 4" descr="C:\Users\user\AppData\Local\Microsoft\Windows\Temporary Internet Files\Content.IE5\SU6TEG63\cara-jawab-panggilan-telefon-agen-insuran[1]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2575" y="1355725"/>
              <a:ext cx="792163" cy="792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Zástupný symbol dátumu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0CA1B-6C78-4F53-8130-F2CDB4C8AF1C}" type="datetime8">
              <a:rPr lang="sk-SK" smtClean="0"/>
              <a:pPr/>
              <a:t>20.01.2021 20:58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>
          <a:xfrm>
            <a:off x="0" y="6381750"/>
            <a:ext cx="2133600" cy="476250"/>
          </a:xfrm>
        </p:spPr>
        <p:txBody>
          <a:bodyPr/>
          <a:lstStyle/>
          <a:p>
            <a:fld id="{6DC37277-C4CA-41AD-9AF1-A495D8244760}" type="datetime8">
              <a:rPr lang="sk-SK" smtClean="0"/>
              <a:pPr/>
              <a:t>20.01.2021 20:58</a:t>
            </a:fld>
            <a:endParaRPr lang="es-ES" dirty="0"/>
          </a:p>
        </p:txBody>
      </p:sp>
      <p:pic>
        <p:nvPicPr>
          <p:cNvPr id="56322" name="Picture 2" descr="Výsledok vyhľadávania obrázkov pre dopyt citát o požiar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0"/>
            <a:ext cx="6858024" cy="6858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71612"/>
            <a:ext cx="9144000" cy="4525963"/>
          </a:xfrm>
        </p:spPr>
        <p:txBody>
          <a:bodyPr/>
          <a:lstStyle/>
          <a:p>
            <a:r>
              <a:rPr lang="sk-SK" sz="1200" b="1" dirty="0">
                <a:solidFill>
                  <a:schemeClr val="accent1"/>
                </a:solidFill>
              </a:rPr>
              <a:t>Prvá pomoc pri popáleninách 1.stupňa:</a:t>
            </a:r>
          </a:p>
          <a:p>
            <a:r>
              <a:rPr lang="sk-SK" sz="1200" dirty="0"/>
              <a:t>miesto ochladzujte pod tečúcou vodou 10-15 minút</a:t>
            </a:r>
          </a:p>
          <a:p>
            <a:r>
              <a:rPr lang="sk-SK" sz="1200" b="1" dirty="0"/>
              <a:t>NECHLADÍME</a:t>
            </a:r>
            <a:r>
              <a:rPr lang="sk-SK" sz="1200" dirty="0"/>
              <a:t> ľadom</a:t>
            </a:r>
          </a:p>
          <a:p>
            <a:r>
              <a:rPr lang="sk-SK" sz="1200" dirty="0"/>
              <a:t>popáleninu prekryte sterilným obväzom, alebo čistou tkaninou</a:t>
            </a:r>
          </a:p>
          <a:p>
            <a:r>
              <a:rPr lang="sk-SK" sz="1200" dirty="0"/>
              <a:t>miesto </a:t>
            </a:r>
            <a:r>
              <a:rPr lang="sk-SK" sz="1200" b="1" dirty="0"/>
              <a:t>NENATIERAJTE</a:t>
            </a:r>
            <a:r>
              <a:rPr lang="sk-SK" sz="1200" dirty="0"/>
              <a:t> žiadnymi masťami, olejmi, krémami, ani vaječnými bielkami</a:t>
            </a:r>
          </a:p>
          <a:p>
            <a:r>
              <a:rPr lang="sk-SK" sz="1200" b="1" dirty="0">
                <a:solidFill>
                  <a:schemeClr val="accent1"/>
                </a:solidFill>
              </a:rPr>
              <a:t>Prvá pomoc pri popáleninách 2.stupňa:</a:t>
            </a:r>
          </a:p>
          <a:p>
            <a:r>
              <a:rPr lang="sk-SK" sz="1200" dirty="0"/>
              <a:t>Postupujeme podobne ako pri 1.stupni:</a:t>
            </a:r>
          </a:p>
          <a:p>
            <a:r>
              <a:rPr lang="sk-SK" sz="1200" dirty="0"/>
              <a:t>miesto ochladzujte - </a:t>
            </a:r>
            <a:r>
              <a:rPr lang="sk-SK" sz="1200" b="1" dirty="0"/>
              <a:t>NIE</a:t>
            </a:r>
            <a:r>
              <a:rPr lang="sk-SK" sz="1200" dirty="0"/>
              <a:t> ľadom!</a:t>
            </a:r>
          </a:p>
          <a:p>
            <a:r>
              <a:rPr lang="sk-SK" sz="1200" dirty="0"/>
              <a:t>popáleninu prekryte</a:t>
            </a:r>
          </a:p>
          <a:p>
            <a:r>
              <a:rPr lang="sk-SK" sz="1200" dirty="0"/>
              <a:t>miesto ničím </a:t>
            </a:r>
            <a:r>
              <a:rPr lang="sk-SK" sz="1200" b="1" dirty="0"/>
              <a:t>NENATIERAJTE</a:t>
            </a:r>
            <a:endParaRPr lang="sk-SK" sz="1200" dirty="0"/>
          </a:p>
          <a:p>
            <a:r>
              <a:rPr lang="sk-SK" sz="1200" dirty="0"/>
              <a:t>obhorený odev nestrhávajte, odstráňte iba tú časť odevu, ktorá nie je priškvarená</a:t>
            </a:r>
          </a:p>
          <a:p>
            <a:r>
              <a:rPr lang="sk-SK" sz="1200" dirty="0"/>
              <a:t>proti bolesti môžeme použiť bežné analgetiká (</a:t>
            </a:r>
            <a:r>
              <a:rPr lang="sk-SK" sz="1200" dirty="0" err="1"/>
              <a:t>ibalgin</a:t>
            </a:r>
            <a:r>
              <a:rPr lang="sk-SK" sz="1200" dirty="0"/>
              <a:t>, </a:t>
            </a:r>
            <a:r>
              <a:rPr lang="sk-SK" sz="1200" dirty="0" err="1"/>
              <a:t>paralen</a:t>
            </a:r>
            <a:r>
              <a:rPr lang="sk-SK" sz="1200" dirty="0"/>
              <a:t>)</a:t>
            </a:r>
          </a:p>
          <a:p>
            <a:r>
              <a:rPr lang="sk-SK" sz="1200" dirty="0"/>
              <a:t>VYHĽADAJTE LEKÁRSKU POMOC!</a:t>
            </a:r>
          </a:p>
          <a:p>
            <a:r>
              <a:rPr lang="sk-SK" sz="1200" b="1" dirty="0">
                <a:solidFill>
                  <a:schemeClr val="accent1"/>
                </a:solidFill>
              </a:rPr>
              <a:t>Prvá pomoc pri popáleninách 3.stupňa:</a:t>
            </a:r>
          </a:p>
          <a:p>
            <a:r>
              <a:rPr lang="sk-SK" sz="1200" dirty="0"/>
              <a:t>nechladíme, lebo hrozí rýchly rozvoj popáleninového šoku</a:t>
            </a:r>
          </a:p>
          <a:p>
            <a:r>
              <a:rPr lang="sk-SK" sz="1200" dirty="0"/>
              <a:t>popáleniny sterilne prekryte</a:t>
            </a:r>
          </a:p>
          <a:p>
            <a:r>
              <a:rPr lang="sk-SK" sz="1200" dirty="0"/>
              <a:t>dieťa zabaľte do deky, aby ste zabránili stratám tepla</a:t>
            </a:r>
          </a:p>
          <a:p>
            <a:r>
              <a:rPr lang="sk-SK" sz="1200" dirty="0"/>
              <a:t>nepodávajte tekutiny na pitie, aj keď si to dieťa želá</a:t>
            </a:r>
          </a:p>
          <a:p>
            <a:r>
              <a:rPr lang="sk-SK" sz="1200" b="1" dirty="0"/>
              <a:t>Volajte rýchlu lekársku pomoc!!!</a:t>
            </a:r>
          </a:p>
          <a:p>
            <a:endParaRPr lang="sk-SK" sz="1200" dirty="0" smtClean="0">
              <a:latin typeface="Century Schoolbook" pitchFamily="18" charset="0"/>
            </a:endParaRPr>
          </a:p>
        </p:txBody>
      </p:sp>
      <p:sp>
        <p:nvSpPr>
          <p:cNvPr id="6" name="Zástupný symbol dátumu 5"/>
          <p:cNvSpPr>
            <a:spLocks noGrp="1"/>
          </p:cNvSpPr>
          <p:nvPr>
            <p:ph type="dt" sz="half" idx="10"/>
          </p:nvPr>
        </p:nvSpPr>
        <p:spPr>
          <a:xfrm>
            <a:off x="0" y="6619875"/>
            <a:ext cx="2133600" cy="476250"/>
          </a:xfrm>
        </p:spPr>
        <p:txBody>
          <a:bodyPr/>
          <a:lstStyle/>
          <a:p>
            <a:fld id="{2926DA57-5843-4E53-8BD1-F1B215704EE5}" type="datetime8">
              <a:rPr lang="sk-SK" smtClean="0"/>
              <a:pPr/>
              <a:t>20.01.2021 21:04</a:t>
            </a:fld>
            <a:endParaRPr lang="es-ES" dirty="0"/>
          </a:p>
        </p:txBody>
      </p:sp>
      <p:sp>
        <p:nvSpPr>
          <p:cNvPr id="5" name="Obdĺžnik 4"/>
          <p:cNvSpPr/>
          <p:nvPr/>
        </p:nvSpPr>
        <p:spPr>
          <a:xfrm>
            <a:off x="142844" y="785794"/>
            <a:ext cx="7429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 smtClean="0"/>
              <a:t>	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Prvá pomoc pri popáleninách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lokTextu 5"/>
          <p:cNvSpPr txBox="1"/>
          <p:nvPr/>
        </p:nvSpPr>
        <p:spPr>
          <a:xfrm>
            <a:off x="214282" y="214290"/>
            <a:ext cx="9102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600" dirty="0" smtClean="0">
                <a:solidFill>
                  <a:schemeClr val="bg1"/>
                </a:solidFill>
                <a:latin typeface="Century Schoolbook" pitchFamily="18" charset="0"/>
              </a:rPr>
              <a:t>Ako spolu súvisia slová a slovné spojenia?</a:t>
            </a:r>
          </a:p>
        </p:txBody>
      </p:sp>
      <p:sp>
        <p:nvSpPr>
          <p:cNvPr id="7" name="BlokTextu 6"/>
          <p:cNvSpPr txBox="1"/>
          <p:nvPr/>
        </p:nvSpPr>
        <p:spPr>
          <a:xfrm>
            <a:off x="428596" y="1500174"/>
            <a:ext cx="3801041" cy="64633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sk-SK" sz="3600" dirty="0" smtClean="0">
                <a:solidFill>
                  <a:sysClr val="windowText" lastClr="000000"/>
                </a:solidFill>
                <a:latin typeface="Century Schoolbook" pitchFamily="18" charset="0"/>
              </a:rPr>
              <a:t>ĽUDSKÝ ŽIVOT</a:t>
            </a:r>
          </a:p>
        </p:txBody>
      </p:sp>
      <p:sp>
        <p:nvSpPr>
          <p:cNvPr id="8" name="BlokTextu 7"/>
          <p:cNvSpPr txBox="1"/>
          <p:nvPr/>
        </p:nvSpPr>
        <p:spPr>
          <a:xfrm>
            <a:off x="1857356" y="5214950"/>
            <a:ext cx="1569660" cy="64633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sk-SK" sz="3600" dirty="0" smtClean="0">
                <a:solidFill>
                  <a:sysClr val="windowText" lastClr="000000"/>
                </a:solidFill>
                <a:latin typeface="Century Schoolbook" pitchFamily="18" charset="0"/>
              </a:rPr>
              <a:t>VODA</a:t>
            </a:r>
          </a:p>
        </p:txBody>
      </p:sp>
      <p:sp>
        <p:nvSpPr>
          <p:cNvPr id="9" name="BlokTextu 8"/>
          <p:cNvSpPr txBox="1"/>
          <p:nvPr/>
        </p:nvSpPr>
        <p:spPr>
          <a:xfrm>
            <a:off x="4786314" y="2000240"/>
            <a:ext cx="954107" cy="64633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sk-SK" sz="3600" dirty="0" smtClean="0">
                <a:solidFill>
                  <a:sysClr val="windowText" lastClr="000000"/>
                </a:solidFill>
                <a:latin typeface="Century Schoolbook" pitchFamily="18" charset="0"/>
              </a:rPr>
              <a:t>150</a:t>
            </a:r>
          </a:p>
        </p:txBody>
      </p:sp>
      <p:sp>
        <p:nvSpPr>
          <p:cNvPr id="10" name="BlokTextu 9"/>
          <p:cNvSpPr txBox="1"/>
          <p:nvPr/>
        </p:nvSpPr>
        <p:spPr>
          <a:xfrm>
            <a:off x="6643702" y="3786190"/>
            <a:ext cx="1901483" cy="64633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sk-SK" sz="3600" dirty="0" smtClean="0">
                <a:solidFill>
                  <a:sysClr val="windowText" lastClr="000000"/>
                </a:solidFill>
                <a:latin typeface="Century Schoolbook" pitchFamily="18" charset="0"/>
              </a:rPr>
              <a:t>HASIČI</a:t>
            </a:r>
          </a:p>
        </p:txBody>
      </p:sp>
      <p:sp>
        <p:nvSpPr>
          <p:cNvPr id="11" name="BlokTextu 10"/>
          <p:cNvSpPr txBox="1"/>
          <p:nvPr/>
        </p:nvSpPr>
        <p:spPr>
          <a:xfrm>
            <a:off x="357158" y="2928934"/>
            <a:ext cx="4738798" cy="64633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sk-SK" sz="3600" dirty="0" smtClean="0">
                <a:solidFill>
                  <a:sysClr val="windowText" lastClr="000000"/>
                </a:solidFill>
                <a:latin typeface="Century Schoolbook" pitchFamily="18" charset="0"/>
              </a:rPr>
              <a:t>HASIACI PRÍSTROJ</a:t>
            </a:r>
          </a:p>
        </p:txBody>
      </p:sp>
      <p:sp>
        <p:nvSpPr>
          <p:cNvPr id="12" name="BlokTextu 11"/>
          <p:cNvSpPr txBox="1"/>
          <p:nvPr/>
        </p:nvSpPr>
        <p:spPr>
          <a:xfrm>
            <a:off x="285720" y="4143380"/>
            <a:ext cx="5195653" cy="64633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sk-SK" sz="3600" dirty="0" smtClean="0">
                <a:solidFill>
                  <a:sysClr val="windowText" lastClr="000000"/>
                </a:solidFill>
                <a:latin typeface="Century Schoolbook" pitchFamily="18" charset="0"/>
              </a:rPr>
              <a:t>DOPRAVNÁ NEHODA</a:t>
            </a:r>
          </a:p>
        </p:txBody>
      </p:sp>
      <p:sp>
        <p:nvSpPr>
          <p:cNvPr id="13" name="BlokTextu 12"/>
          <p:cNvSpPr txBox="1"/>
          <p:nvPr/>
        </p:nvSpPr>
        <p:spPr>
          <a:xfrm>
            <a:off x="5143504" y="1142984"/>
            <a:ext cx="1638590" cy="64633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sk-SK" sz="3600" dirty="0" smtClean="0">
                <a:solidFill>
                  <a:sysClr val="windowText" lastClr="000000"/>
                </a:solidFill>
                <a:latin typeface="Century Schoolbook" pitchFamily="18" charset="0"/>
              </a:rPr>
              <a:t>OHEŇ</a:t>
            </a:r>
          </a:p>
        </p:txBody>
      </p:sp>
      <p:sp>
        <p:nvSpPr>
          <p:cNvPr id="14" name="BlokTextu 13"/>
          <p:cNvSpPr txBox="1"/>
          <p:nvPr/>
        </p:nvSpPr>
        <p:spPr>
          <a:xfrm>
            <a:off x="5929322" y="5000636"/>
            <a:ext cx="2569934" cy="64633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sk-SK" sz="3600" dirty="0" smtClean="0">
                <a:solidFill>
                  <a:sysClr val="windowText" lastClr="000000"/>
                </a:solidFill>
                <a:latin typeface="Century Schoolbook" pitchFamily="18" charset="0"/>
              </a:rPr>
              <a:t>MAJETOK</a:t>
            </a:r>
          </a:p>
        </p:txBody>
      </p:sp>
      <p:sp>
        <p:nvSpPr>
          <p:cNvPr id="15" name="BlokTextu 14"/>
          <p:cNvSpPr txBox="1"/>
          <p:nvPr/>
        </p:nvSpPr>
        <p:spPr>
          <a:xfrm>
            <a:off x="5500694" y="2928934"/>
            <a:ext cx="3408305" cy="64633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sk-SK" sz="3600" dirty="0" smtClean="0">
                <a:solidFill>
                  <a:sysClr val="windowText" lastClr="000000"/>
                </a:solidFill>
                <a:latin typeface="Century Schoolbook" pitchFamily="18" charset="0"/>
              </a:rPr>
              <a:t>POPÁLENINA</a:t>
            </a:r>
          </a:p>
        </p:txBody>
      </p:sp>
      <p:sp>
        <p:nvSpPr>
          <p:cNvPr id="16" name="Zástupný symbol dátumu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CA2CC-D1CF-437E-931D-A78AADBE9E10}" type="datetime8">
              <a:rPr lang="sk-SK" smtClean="0"/>
              <a:pPr/>
              <a:t>20.01.2021 20:58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21" name="Picture 5" descr="Súvisiaci obrázok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57950" y="214290"/>
            <a:ext cx="3033724" cy="3033724"/>
          </a:xfrm>
          <a:prstGeom prst="rect">
            <a:avLst/>
          </a:prstGeom>
          <a:noFill/>
        </p:spPr>
      </p:pic>
      <p:sp>
        <p:nvSpPr>
          <p:cNvPr id="7" name="Bublina v tvare zaobleného obdĺžnika 6"/>
          <p:cNvSpPr/>
          <p:nvPr/>
        </p:nvSpPr>
        <p:spPr>
          <a:xfrm>
            <a:off x="2071670" y="214290"/>
            <a:ext cx="4749802" cy="1571636"/>
          </a:xfrm>
          <a:prstGeom prst="wedgeRoundRectCallout">
            <a:avLst>
              <a:gd name="adj1" fmla="val 68491"/>
              <a:gd name="adj2" fmla="val 31202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800" b="1" dirty="0">
                <a:solidFill>
                  <a:sysClr val="windowText" lastClr="000000"/>
                </a:solidFill>
                <a:latin typeface="Century Schoolbook" pitchFamily="18" charset="0"/>
                <a:cs typeface="Times New Roman" pitchFamily="18" charset="0"/>
              </a:rPr>
              <a:t>HLAVNOU  ÚLOHOU  </a:t>
            </a:r>
            <a:r>
              <a:rPr lang="sk-SK" sz="2800" b="1" i="1" dirty="0">
                <a:solidFill>
                  <a:sysClr val="windowText" lastClr="000000"/>
                </a:solidFill>
                <a:latin typeface="Century Schoolbook" pitchFamily="18" charset="0"/>
                <a:cs typeface="Times New Roman" pitchFamily="18" charset="0"/>
              </a:rPr>
              <a:t>HASIČOV  </a:t>
            </a:r>
            <a:r>
              <a:rPr lang="sk-SK" sz="2800" b="1" dirty="0" smtClean="0">
                <a:solidFill>
                  <a:sysClr val="windowText" lastClr="000000"/>
                </a:solidFill>
                <a:latin typeface="Century Schoolbook" pitchFamily="18" charset="0"/>
                <a:cs typeface="Times New Roman" pitchFamily="18" charset="0"/>
              </a:rPr>
              <a:t>JE  </a:t>
            </a:r>
            <a:r>
              <a:rPr lang="sk-SK" sz="2800" b="1" dirty="0">
                <a:solidFill>
                  <a:sysClr val="windowText" lastClr="000000"/>
                </a:solidFill>
                <a:latin typeface="Century Schoolbook" pitchFamily="18" charset="0"/>
                <a:cs typeface="Times New Roman" pitchFamily="18" charset="0"/>
              </a:rPr>
              <a:t>HASENIE  POŽIAROV.  </a:t>
            </a:r>
          </a:p>
        </p:txBody>
      </p:sp>
      <p:grpSp>
        <p:nvGrpSpPr>
          <p:cNvPr id="10" name="Skupina 9"/>
          <p:cNvGrpSpPr/>
          <p:nvPr/>
        </p:nvGrpSpPr>
        <p:grpSpPr>
          <a:xfrm>
            <a:off x="357158" y="214290"/>
            <a:ext cx="914400" cy="914400"/>
            <a:chOff x="428596" y="928670"/>
            <a:chExt cx="914400" cy="914400"/>
          </a:xfrm>
        </p:grpSpPr>
        <p:sp>
          <p:nvSpPr>
            <p:cNvPr id="9" name="Zaoblený obdĺžnik 8"/>
            <p:cNvSpPr/>
            <p:nvPr/>
          </p:nvSpPr>
          <p:spPr>
            <a:xfrm>
              <a:off x="428596" y="928670"/>
              <a:ext cx="914400" cy="914400"/>
            </a:xfrm>
            <a:prstGeom prst="round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pic>
          <p:nvPicPr>
            <p:cNvPr id="8" name="Obrázok 9" descr="150_str20_zapisnik.PNG"/>
            <p:cNvPicPr>
              <a:picLocks noChangeAspect="1"/>
            </p:cNvPicPr>
            <p:nvPr/>
          </p:nvPicPr>
          <p:blipFill>
            <a:blip r:embed="rId3">
              <a:lum/>
            </a:blip>
            <a:srcRect l="12489" t="8949" r="5170" b="14987"/>
            <a:stretch>
              <a:fillRect/>
            </a:stretch>
          </p:blipFill>
          <p:spPr bwMode="auto">
            <a:xfrm>
              <a:off x="428596" y="1071546"/>
              <a:ext cx="863600" cy="588963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7223" name="AutoShape 7" descr="Výsledok vyhľadávania obrázkov pre dopyt house fi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37225" name="AutoShape 9" descr="Výsledok vyhľadávania obrázkov pre dopyt house fi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137226" name="Picture 10" descr="C:\Users\Public\Documents\sun\horiaci do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071678"/>
            <a:ext cx="6180456" cy="34290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Zástupný symbol dátumu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AD462-7884-4E89-A1B1-E5B81186966E}" type="datetime8">
              <a:rPr lang="sk-SK" smtClean="0"/>
              <a:pPr/>
              <a:t>20.01.2021 20:58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7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7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72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7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21" name="Picture 5" descr="Súvisiaci obrázok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57950" y="214290"/>
            <a:ext cx="3033724" cy="3033724"/>
          </a:xfrm>
          <a:prstGeom prst="rect">
            <a:avLst/>
          </a:prstGeom>
          <a:noFill/>
        </p:spPr>
      </p:pic>
      <p:sp>
        <p:nvSpPr>
          <p:cNvPr id="7" name="Bublina v tvare zaobleného obdĺžnika 6"/>
          <p:cNvSpPr/>
          <p:nvPr/>
        </p:nvSpPr>
        <p:spPr>
          <a:xfrm>
            <a:off x="1500166" y="214290"/>
            <a:ext cx="5321306" cy="2286016"/>
          </a:xfrm>
          <a:prstGeom prst="wedgeRoundRectCallout">
            <a:avLst>
              <a:gd name="adj1" fmla="val 66148"/>
              <a:gd name="adj2" fmla="val 3929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k-SK" sz="2800" b="1" i="1" dirty="0" smtClean="0">
              <a:solidFill>
                <a:sysClr val="windowText" lastClr="000000"/>
              </a:solidFill>
              <a:latin typeface="Century Schoolbook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800" b="1" i="1" dirty="0" smtClean="0">
                <a:solidFill>
                  <a:sysClr val="windowText" lastClr="000000"/>
                </a:solidFill>
                <a:latin typeface="Century Schoolbook" pitchFamily="18" charset="0"/>
                <a:cs typeface="Times New Roman" pitchFamily="18" charset="0"/>
              </a:rPr>
              <a:t>HASIČI  </a:t>
            </a:r>
            <a:r>
              <a:rPr lang="sk-SK" sz="28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POMÁHAJÚ  </a:t>
            </a:r>
            <a:endParaRPr lang="sk-SK" sz="28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8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AJ  PRI  </a:t>
            </a:r>
            <a:r>
              <a:rPr lang="sk-SK" sz="2800" b="1" i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DOPRAVNÝCH  NEHODÁCH</a:t>
            </a:r>
            <a:r>
              <a:rPr lang="sk-SK" sz="28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...</a:t>
            </a:r>
            <a:endParaRPr lang="sk-SK" sz="28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k-SK" sz="2800" b="1" dirty="0">
              <a:solidFill>
                <a:sysClr val="windowText" lastClr="000000"/>
              </a:solidFill>
              <a:latin typeface="Century Schoolbook" pitchFamily="18" charset="0"/>
              <a:cs typeface="Times New Roman" pitchFamily="18" charset="0"/>
            </a:endParaRPr>
          </a:p>
        </p:txBody>
      </p:sp>
      <p:grpSp>
        <p:nvGrpSpPr>
          <p:cNvPr id="2" name="Skupina 9"/>
          <p:cNvGrpSpPr/>
          <p:nvPr/>
        </p:nvGrpSpPr>
        <p:grpSpPr>
          <a:xfrm>
            <a:off x="357158" y="214290"/>
            <a:ext cx="914400" cy="914400"/>
            <a:chOff x="428596" y="928670"/>
            <a:chExt cx="914400" cy="914400"/>
          </a:xfrm>
        </p:grpSpPr>
        <p:sp>
          <p:nvSpPr>
            <p:cNvPr id="9" name="Zaoblený obdĺžnik 8"/>
            <p:cNvSpPr/>
            <p:nvPr/>
          </p:nvSpPr>
          <p:spPr>
            <a:xfrm>
              <a:off x="428596" y="928670"/>
              <a:ext cx="914400" cy="914400"/>
            </a:xfrm>
            <a:prstGeom prst="round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pic>
          <p:nvPicPr>
            <p:cNvPr id="8" name="Obrázok 9" descr="150_str20_zapisnik.PNG"/>
            <p:cNvPicPr>
              <a:picLocks noChangeAspect="1"/>
            </p:cNvPicPr>
            <p:nvPr/>
          </p:nvPicPr>
          <p:blipFill>
            <a:blip r:embed="rId3">
              <a:lum/>
            </a:blip>
            <a:srcRect l="12489" t="8949" r="5170" b="14987"/>
            <a:stretch>
              <a:fillRect/>
            </a:stretch>
          </p:blipFill>
          <p:spPr bwMode="auto">
            <a:xfrm>
              <a:off x="428596" y="1071546"/>
              <a:ext cx="863600" cy="588963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7223" name="AutoShape 7" descr="Výsledok vyhľadávania obrázkov pre dopyt house fi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37225" name="AutoShape 9" descr="Výsledok vyhľadávania obrázkov pre dopyt house fi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52578" name="AutoShape 2" descr="Výsledok vyhľadávania obrázkov pre dopyt hasiči pri dopravnej nehode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152580" name="Picture 4" descr="Výsledok vyhľadávania obrázkov pre dopyt hasiči pri dopravnej nehod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5984" y="2714620"/>
            <a:ext cx="3810000" cy="2857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Zástupný symbol dátumu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8CA8B-1976-4E1B-9313-A65238A58E13}" type="datetime8">
              <a:rPr lang="sk-SK" smtClean="0"/>
              <a:pPr/>
              <a:t>20.01.2021 20:58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2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2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25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2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AutoShape 2" descr="Súvisiaci obrázok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153604" name="Picture 4" descr="Súvisiaci obrázo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428604"/>
            <a:ext cx="7620000" cy="50006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4" name="Skupina 9"/>
          <p:cNvGrpSpPr/>
          <p:nvPr/>
        </p:nvGrpSpPr>
        <p:grpSpPr>
          <a:xfrm>
            <a:off x="0" y="0"/>
            <a:ext cx="914400" cy="914400"/>
            <a:chOff x="428596" y="928670"/>
            <a:chExt cx="914400" cy="914400"/>
          </a:xfrm>
        </p:grpSpPr>
        <p:sp>
          <p:nvSpPr>
            <p:cNvPr id="5" name="Zaoblený obdĺžnik 4"/>
            <p:cNvSpPr/>
            <p:nvPr/>
          </p:nvSpPr>
          <p:spPr>
            <a:xfrm>
              <a:off x="428596" y="928670"/>
              <a:ext cx="914400" cy="914400"/>
            </a:xfrm>
            <a:prstGeom prst="round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pic>
          <p:nvPicPr>
            <p:cNvPr id="6" name="Obrázok 9" descr="150_str20_zapisnik.PNG"/>
            <p:cNvPicPr>
              <a:picLocks noChangeAspect="1"/>
            </p:cNvPicPr>
            <p:nvPr/>
          </p:nvPicPr>
          <p:blipFill>
            <a:blip r:embed="rId3">
              <a:lum/>
            </a:blip>
            <a:srcRect l="12489" t="8949" r="5170" b="14987"/>
            <a:stretch>
              <a:fillRect/>
            </a:stretch>
          </p:blipFill>
          <p:spPr bwMode="auto">
            <a:xfrm>
              <a:off x="428596" y="1071546"/>
              <a:ext cx="863600" cy="588963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6A87F-30B4-4EB9-A583-80430F769C1B}" type="datetime8">
              <a:rPr lang="sk-SK" smtClean="0"/>
              <a:pPr/>
              <a:t>20.01.2021 20:58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3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AutoShape 2" descr="Súvisiaci obrázok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grpSp>
        <p:nvGrpSpPr>
          <p:cNvPr id="2" name="Skupina 9"/>
          <p:cNvGrpSpPr/>
          <p:nvPr/>
        </p:nvGrpSpPr>
        <p:grpSpPr>
          <a:xfrm>
            <a:off x="0" y="0"/>
            <a:ext cx="914400" cy="914400"/>
            <a:chOff x="428596" y="928670"/>
            <a:chExt cx="914400" cy="914400"/>
          </a:xfrm>
        </p:grpSpPr>
        <p:sp>
          <p:nvSpPr>
            <p:cNvPr id="5" name="Zaoblený obdĺžnik 4"/>
            <p:cNvSpPr/>
            <p:nvPr/>
          </p:nvSpPr>
          <p:spPr>
            <a:xfrm>
              <a:off x="428596" y="928670"/>
              <a:ext cx="914400" cy="914400"/>
            </a:xfrm>
            <a:prstGeom prst="round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pic>
          <p:nvPicPr>
            <p:cNvPr id="6" name="Obrázok 9" descr="150_str20_zapisnik.PNG"/>
            <p:cNvPicPr>
              <a:picLocks noChangeAspect="1"/>
            </p:cNvPicPr>
            <p:nvPr/>
          </p:nvPicPr>
          <p:blipFill>
            <a:blip r:embed="rId2">
              <a:lum/>
            </a:blip>
            <a:srcRect l="12489" t="8949" r="5170" b="14987"/>
            <a:stretch>
              <a:fillRect/>
            </a:stretch>
          </p:blipFill>
          <p:spPr bwMode="auto">
            <a:xfrm>
              <a:off x="428596" y="1071546"/>
              <a:ext cx="863600" cy="588963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4626" name="AutoShape 2" descr="Súvisiaci obrázok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54628" name="AutoShape 4" descr="Súvisiaci obráz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54630" name="AutoShape 6" descr="Súvisiaci obráz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154631" name="Picture 7" descr="C:\Users\Public\Documents\sun\bratislava-zaplavy-burka-ruzinov-bajkalsk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1285860"/>
            <a:ext cx="4500594" cy="51486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Zástupný symbol dátumu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C599B-E5F5-4776-80D4-5D8BB6EED03B}" type="datetime8">
              <a:rPr lang="sk-SK" smtClean="0"/>
              <a:pPr/>
              <a:t>20.01.2021 20:58</a:t>
            </a:fld>
            <a:endParaRPr lang="es-ES"/>
          </a:p>
        </p:txBody>
      </p:sp>
      <p:sp>
        <p:nvSpPr>
          <p:cNvPr id="12" name="Bublina v tvare zaobleného obdĺžnika 11"/>
          <p:cNvSpPr/>
          <p:nvPr/>
        </p:nvSpPr>
        <p:spPr>
          <a:xfrm>
            <a:off x="1500166" y="214290"/>
            <a:ext cx="5321306" cy="642942"/>
          </a:xfrm>
          <a:prstGeom prst="wedgeRoundRectCallout">
            <a:avLst>
              <a:gd name="adj1" fmla="val 66148"/>
              <a:gd name="adj2" fmla="val 3929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800" b="1" i="1" dirty="0" smtClean="0">
                <a:solidFill>
                  <a:sysClr val="windowText" lastClr="000000"/>
                </a:solidFill>
                <a:latin typeface="Century Schoolbook" pitchFamily="18" charset="0"/>
                <a:cs typeface="Times New Roman" pitchFamily="18" charset="0"/>
              </a:rPr>
              <a:t>... </a:t>
            </a:r>
            <a:r>
              <a:rPr lang="sk-SK" sz="2800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ZÁPLAVÁCH</a:t>
            </a:r>
            <a:r>
              <a:rPr lang="sk-SK" sz="28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A ...</a:t>
            </a:r>
            <a:endParaRPr lang="sk-SK" sz="2800" b="1" dirty="0">
              <a:solidFill>
                <a:sysClr val="windowText" lastClr="000000"/>
              </a:solidFill>
              <a:latin typeface="Century Schoolbook" pitchFamily="18" charset="0"/>
              <a:cs typeface="Times New Roman" pitchFamily="18" charset="0"/>
            </a:endParaRPr>
          </a:p>
        </p:txBody>
      </p:sp>
      <p:pic>
        <p:nvPicPr>
          <p:cNvPr id="13" name="Picture 5" descr="Súvisiaci obrázok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57950" y="214290"/>
            <a:ext cx="3033724" cy="30337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4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4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46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4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hasici v akcii1_str21_zapisnik.jpg"/>
          <p:cNvPicPr>
            <a:picLocks noChangeAspect="1"/>
          </p:cNvPicPr>
          <p:nvPr/>
        </p:nvPicPr>
        <p:blipFill>
          <a:blip r:embed="rId2" cstate="print"/>
          <a:srcRect l="9890" r="1221"/>
          <a:stretch>
            <a:fillRect/>
          </a:stretch>
        </p:blipFill>
        <p:spPr>
          <a:xfrm>
            <a:off x="714348" y="357166"/>
            <a:ext cx="7643834" cy="57328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3" name="Skupina 9"/>
          <p:cNvGrpSpPr/>
          <p:nvPr/>
        </p:nvGrpSpPr>
        <p:grpSpPr>
          <a:xfrm>
            <a:off x="0" y="0"/>
            <a:ext cx="914400" cy="914400"/>
            <a:chOff x="428596" y="928670"/>
            <a:chExt cx="914400" cy="914400"/>
          </a:xfrm>
        </p:grpSpPr>
        <p:sp>
          <p:nvSpPr>
            <p:cNvPr id="4" name="Zaoblený obdĺžnik 3"/>
            <p:cNvSpPr/>
            <p:nvPr/>
          </p:nvSpPr>
          <p:spPr>
            <a:xfrm>
              <a:off x="428596" y="928670"/>
              <a:ext cx="914400" cy="914400"/>
            </a:xfrm>
            <a:prstGeom prst="round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pic>
          <p:nvPicPr>
            <p:cNvPr id="5" name="Obrázok 9" descr="150_str20_zapisnik.PNG"/>
            <p:cNvPicPr>
              <a:picLocks noChangeAspect="1"/>
            </p:cNvPicPr>
            <p:nvPr/>
          </p:nvPicPr>
          <p:blipFill>
            <a:blip r:embed="rId3">
              <a:lum/>
            </a:blip>
            <a:srcRect l="12489" t="8949" r="5170" b="14987"/>
            <a:stretch>
              <a:fillRect/>
            </a:stretch>
          </p:blipFill>
          <p:spPr bwMode="auto">
            <a:xfrm>
              <a:off x="428596" y="1071546"/>
              <a:ext cx="863600" cy="588963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" name="Zástupný symbol dátumu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0B32D-079C-4C2D-A89A-0F83F447EDCA}" type="datetime8">
              <a:rPr lang="sk-SK" smtClean="0"/>
              <a:pPr/>
              <a:t>20.01.2021 20:58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Skupina 9"/>
          <p:cNvGrpSpPr/>
          <p:nvPr/>
        </p:nvGrpSpPr>
        <p:grpSpPr>
          <a:xfrm>
            <a:off x="0" y="0"/>
            <a:ext cx="914400" cy="914400"/>
            <a:chOff x="428596" y="928670"/>
            <a:chExt cx="914400" cy="914400"/>
          </a:xfrm>
        </p:grpSpPr>
        <p:sp>
          <p:nvSpPr>
            <p:cNvPr id="4" name="Zaoblený obdĺžnik 3"/>
            <p:cNvSpPr/>
            <p:nvPr/>
          </p:nvSpPr>
          <p:spPr>
            <a:xfrm>
              <a:off x="428596" y="928670"/>
              <a:ext cx="914400" cy="914400"/>
            </a:xfrm>
            <a:prstGeom prst="round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pic>
          <p:nvPicPr>
            <p:cNvPr id="5" name="Obrázok 9" descr="150_str20_zapisnik.PNG"/>
            <p:cNvPicPr>
              <a:picLocks noChangeAspect="1"/>
            </p:cNvPicPr>
            <p:nvPr/>
          </p:nvPicPr>
          <p:blipFill>
            <a:blip r:embed="rId2">
              <a:lum/>
            </a:blip>
            <a:srcRect l="12489" t="8949" r="5170" b="14987"/>
            <a:stretch>
              <a:fillRect/>
            </a:stretch>
          </p:blipFill>
          <p:spPr bwMode="auto">
            <a:xfrm>
              <a:off x="428596" y="1071546"/>
              <a:ext cx="863600" cy="588963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56674" name="Picture 2" descr="Výsledok vyhľadávania obrázkov pre dopyt hasiči pri úniku nebezpečných láto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285860"/>
            <a:ext cx="7620000" cy="41052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9130E-379F-4A00-B889-E803187582CC}" type="datetime8">
              <a:rPr lang="sk-SK" smtClean="0"/>
              <a:pPr/>
              <a:t>20.01.2021 20:58</a:t>
            </a:fld>
            <a:endParaRPr lang="es-ES"/>
          </a:p>
        </p:txBody>
      </p:sp>
      <p:sp>
        <p:nvSpPr>
          <p:cNvPr id="8" name="Bublina v tvare zaobleného obdĺžnika 7"/>
          <p:cNvSpPr/>
          <p:nvPr/>
        </p:nvSpPr>
        <p:spPr>
          <a:xfrm>
            <a:off x="1500166" y="214290"/>
            <a:ext cx="5321306" cy="714380"/>
          </a:xfrm>
          <a:prstGeom prst="wedgeRoundRectCallout">
            <a:avLst>
              <a:gd name="adj1" fmla="val 66148"/>
              <a:gd name="adj2" fmla="val 3929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k-SK" sz="2800" b="1" i="1" dirty="0" smtClean="0">
              <a:solidFill>
                <a:sysClr val="windowText" lastClr="000000"/>
              </a:solidFill>
              <a:latin typeface="Century Schoolbook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800" b="1" i="1" dirty="0" smtClean="0">
                <a:solidFill>
                  <a:sysClr val="windowText" lastClr="000000"/>
                </a:solidFill>
                <a:latin typeface="Century Schoolbook" pitchFamily="18" charset="0"/>
                <a:cs typeface="Times New Roman" pitchFamily="18" charset="0"/>
              </a:rPr>
              <a:t>...</a:t>
            </a:r>
            <a:r>
              <a:rPr lang="sk-SK" sz="28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  </a:t>
            </a:r>
            <a:r>
              <a:rPr lang="sk-SK" sz="2800" b="1" i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PRI  ÚNIKU </a:t>
            </a:r>
            <a:r>
              <a:rPr lang="sk-SK" sz="2800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NEBEZPEČNÝCH  </a:t>
            </a:r>
            <a:r>
              <a:rPr lang="sk-SK" sz="2800" b="1" i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LÁTOK</a:t>
            </a:r>
            <a:r>
              <a:rPr lang="sk-SK" sz="28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k-SK" sz="2800" b="1" dirty="0">
              <a:solidFill>
                <a:sysClr val="windowText" lastClr="000000"/>
              </a:solidFill>
              <a:latin typeface="Century Schoolbook" pitchFamily="18" charset="0"/>
              <a:cs typeface="Times New Roman" pitchFamily="18" charset="0"/>
            </a:endParaRPr>
          </a:p>
        </p:txBody>
      </p:sp>
      <p:pic>
        <p:nvPicPr>
          <p:cNvPr id="9" name="Picture 5" descr="Súvisiaci obrázok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62872" y="0"/>
            <a:ext cx="1928802" cy="19288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6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6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66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6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3965</TotalTime>
  <Words>405</Words>
  <Application>Microsoft Office PowerPoint</Application>
  <PresentationFormat>Prezentácia na obrazovke (4:3)</PresentationFormat>
  <Paragraphs>108</Paragraphs>
  <Slides>25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25</vt:i4>
      </vt:variant>
    </vt:vector>
  </HeadingPairs>
  <TitlesOfParts>
    <vt:vector size="30" baseType="lpstr">
      <vt:lpstr>Arial</vt:lpstr>
      <vt:lpstr>Calibri</vt:lpstr>
      <vt:lpstr>Century Schoolbook</vt:lpstr>
      <vt:lpstr>Times New Roman</vt:lpstr>
      <vt:lpstr>Diseño predeterminado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Prvá pomoc pri popáleninách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Mgr. Danka Spišáková</dc:creator>
  <cp:lastModifiedBy>peter doka</cp:lastModifiedBy>
  <cp:revision>650</cp:revision>
  <dcterms:created xsi:type="dcterms:W3CDTF">2010-05-23T14:28:12Z</dcterms:created>
  <dcterms:modified xsi:type="dcterms:W3CDTF">2021-01-20T20:05:09Z</dcterms:modified>
</cp:coreProperties>
</file>