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1" r:id="rId3"/>
    <p:sldId id="260" r:id="rId4"/>
    <p:sldId id="256" r:id="rId5"/>
    <p:sldId id="265" r:id="rId6"/>
    <p:sldId id="257" r:id="rId7"/>
    <p:sldId id="258" r:id="rId8"/>
    <p:sldId id="266" r:id="rId9"/>
    <p:sldId id="259" r:id="rId10"/>
    <p:sldId id="268" r:id="rId11"/>
    <p:sldId id="272" r:id="rId12"/>
    <p:sldId id="270" r:id="rId13"/>
    <p:sldId id="271" r:id="rId14"/>
    <p:sldId id="273" r:id="rId15"/>
    <p:sldId id="269" r:id="rId16"/>
    <p:sldId id="263" r:id="rId17"/>
    <p:sldId id="274" r:id="rId18"/>
    <p:sldId id="275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32" y="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4619-81AF-4956-A9DE-04F557D6E674}" type="datetimeFigureOut">
              <a:rPr lang="pl-PL" smtClean="0"/>
              <a:t>2019-01-23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8BC6-5CDE-45F5-8ECC-6C5C6EC975F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5760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4619-81AF-4956-A9DE-04F557D6E674}" type="datetimeFigureOut">
              <a:rPr lang="pl-PL" smtClean="0"/>
              <a:t>2019-01-23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8BC6-5CDE-45F5-8ECC-6C5C6EC975F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574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4619-81AF-4956-A9DE-04F557D6E674}" type="datetimeFigureOut">
              <a:rPr lang="pl-PL" smtClean="0"/>
              <a:t>2019-01-23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8BC6-5CDE-45F5-8ECC-6C5C6EC975F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95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4619-81AF-4956-A9DE-04F557D6E674}" type="datetimeFigureOut">
              <a:rPr lang="pl-PL" smtClean="0"/>
              <a:t>2019-01-23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8BC6-5CDE-45F5-8ECC-6C5C6EC975F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0397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4619-81AF-4956-A9DE-04F557D6E674}" type="datetimeFigureOut">
              <a:rPr lang="pl-PL" smtClean="0"/>
              <a:t>2019-01-23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8BC6-5CDE-45F5-8ECC-6C5C6EC975F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4570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4619-81AF-4956-A9DE-04F557D6E674}" type="datetimeFigureOut">
              <a:rPr lang="pl-PL" smtClean="0"/>
              <a:t>2019-01-23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8BC6-5CDE-45F5-8ECC-6C5C6EC975F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228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4619-81AF-4956-A9DE-04F557D6E674}" type="datetimeFigureOut">
              <a:rPr lang="pl-PL" smtClean="0"/>
              <a:t>2019-01-23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8BC6-5CDE-45F5-8ECC-6C5C6EC975F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91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4619-81AF-4956-A9DE-04F557D6E674}" type="datetimeFigureOut">
              <a:rPr lang="pl-PL" smtClean="0"/>
              <a:t>2019-01-23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8BC6-5CDE-45F5-8ECC-6C5C6EC975F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0565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4619-81AF-4956-A9DE-04F557D6E674}" type="datetimeFigureOut">
              <a:rPr lang="pl-PL" smtClean="0"/>
              <a:t>2019-01-23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8BC6-5CDE-45F5-8ECC-6C5C6EC975F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896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4619-81AF-4956-A9DE-04F557D6E674}" type="datetimeFigureOut">
              <a:rPr lang="pl-PL" smtClean="0"/>
              <a:t>2019-01-23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8BC6-5CDE-45F5-8ECC-6C5C6EC975F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941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4619-81AF-4956-A9DE-04F557D6E674}" type="datetimeFigureOut">
              <a:rPr lang="pl-PL" smtClean="0"/>
              <a:t>2019-01-23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8BC6-5CDE-45F5-8ECC-6C5C6EC975F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660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04619-81AF-4956-A9DE-04F557D6E674}" type="datetimeFigureOut">
              <a:rPr lang="pl-PL" smtClean="0"/>
              <a:t>2019-01-23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98BC6-5CDE-45F5-8ECC-6C5C6EC975F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564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udzetobywatelski.otwock.pl/project/33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budzetobywatelski.otwock.pl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budzetobywatelski.otwock.pl/upload/images/LOGO_BO1.jpg?154101887096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" y="0"/>
            <a:ext cx="914400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 flipH="1">
            <a:off x="6012160" y="2639941"/>
            <a:ext cx="266429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 smtClean="0"/>
              <a:t>2019</a:t>
            </a:r>
          </a:p>
          <a:p>
            <a:r>
              <a:rPr lang="pl-PL" sz="4000" b="1" dirty="0" smtClean="0">
                <a:solidFill>
                  <a:srgbClr val="00B050"/>
                </a:solidFill>
              </a:rPr>
              <a:t> </a:t>
            </a:r>
            <a:endParaRPr lang="pl-PL" sz="4000" b="1" dirty="0">
              <a:solidFill>
                <a:srgbClr val="00B050"/>
              </a:solidFill>
            </a:endParaRPr>
          </a:p>
        </p:txBody>
      </p:sp>
      <p:pic>
        <p:nvPicPr>
          <p:cNvPr id="8" name="Picture 6" descr="Podobny obra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17613"/>
            <a:ext cx="3275856" cy="234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Podobny obra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83" y="4825155"/>
            <a:ext cx="2095401" cy="185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Podobny obra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006950"/>
            <a:ext cx="2095401" cy="185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Podobny obra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34178"/>
            <a:ext cx="1992686" cy="190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ns Zimmer - Time ( Cyberdesign Remix 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0298.6752"/>
                  <p14:fade out="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4408" y="255652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9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budzetobywatelski.otwock.pl/upload/images/LOGO_BO1.jpg?15410188709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7910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043608" y="1628800"/>
            <a:ext cx="741682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B050"/>
                </a:solidFill>
              </a:rPr>
              <a:t>Urządzenia edukacyjne, które chcemy zainstalować na naszym terenie to:</a:t>
            </a:r>
          </a:p>
          <a:p>
            <a:pPr algn="ctr"/>
            <a:r>
              <a:rPr lang="pl-PL" sz="3200" b="1" dirty="0" smtClean="0"/>
              <a:t> </a:t>
            </a:r>
          </a:p>
          <a:p>
            <a:pPr algn="ctr"/>
            <a:r>
              <a:rPr lang="pl-PL" sz="3200" b="1" i="1" dirty="0" smtClean="0"/>
              <a:t>armata powietrzna, </a:t>
            </a:r>
          </a:p>
          <a:p>
            <a:pPr algn="ctr"/>
            <a:r>
              <a:rPr lang="pl-PL" sz="3200" b="1" i="1" dirty="0" smtClean="0"/>
              <a:t>głuchy telefon, </a:t>
            </a:r>
          </a:p>
          <a:p>
            <a:pPr algn="ctr"/>
            <a:r>
              <a:rPr lang="pl-PL" sz="3200" b="1" i="1" dirty="0" smtClean="0"/>
              <a:t>kołyska Newtona,</a:t>
            </a:r>
          </a:p>
          <a:p>
            <a:pPr algn="ctr"/>
            <a:r>
              <a:rPr lang="pl-PL" sz="3200" b="1" i="1" dirty="0" smtClean="0"/>
              <a:t> naukowy </a:t>
            </a:r>
            <a:r>
              <a:rPr lang="pl-PL" sz="3200" b="1" i="1" dirty="0" err="1" smtClean="0"/>
              <a:t>Hex</a:t>
            </a:r>
            <a:r>
              <a:rPr lang="pl-PL" sz="3200" b="1" i="1" dirty="0" smtClean="0"/>
              <a:t> z iluzjami    </a:t>
            </a:r>
          </a:p>
          <a:p>
            <a:pPr algn="ctr"/>
            <a:r>
              <a:rPr lang="pl-PL" sz="3200" b="1" i="1" dirty="0" smtClean="0"/>
              <a:t>  oraz panel muzyczny</a:t>
            </a:r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214652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Znalezione obrazy dla zapytania park interakcji urzÄdzenia armata powietrz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05417"/>
            <a:ext cx="6451518" cy="442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budzetobywatelski.otwock.pl/upload/images/LOGO_BO1.jpg?15410188709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7910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 rot="10800000" flipV="1">
            <a:off x="1928954" y="6093296"/>
            <a:ext cx="64594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i="1" dirty="0" smtClean="0"/>
              <a:t>armata powietrzna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12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Znalezione obrazy dla zapytania park interakcji urzÄdzenia op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4" descr="Znalezione obrazy dla zapytania park interakcji urzÄdzenia opi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6" descr="Znalezione obrazy dla zapytania park interakcji urzÄdzenia opi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8" descr="Znalezione obrazy dla zapytania park interakcji urzÄdzenia opi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3321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800"/>
            <a:ext cx="635094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www.budzetobywatelski.otwock.pl/upload/images/LOGO_BO1.jpg?15410188709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7910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2051720" y="6044795"/>
            <a:ext cx="485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smtClean="0"/>
              <a:t>głuchy telefon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3466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6486308" cy="407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www.budzetobywatelski.otwock.pl/upload/images/LOGO_BO1.jpg?15410188709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7910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051720" y="590863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smtClean="0"/>
              <a:t>kołyska Newtona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772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odobny obra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6994445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budzetobywatelski.otwock.pl/upload/images/LOGO_BO1.jpg?15410188709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7910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691680" y="6021288"/>
            <a:ext cx="699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smtClean="0"/>
              <a:t>naukowy </a:t>
            </a:r>
            <a:r>
              <a:rPr lang="pl-PL" b="1" i="1" dirty="0" err="1" smtClean="0"/>
              <a:t>Hex</a:t>
            </a:r>
            <a:r>
              <a:rPr lang="pl-PL" b="1" i="1" dirty="0" smtClean="0"/>
              <a:t> z iluzjami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89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budzetobywatelski.otwock.pl/upload/images/LOGO_BO1.jpg?15410188709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7910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6876256" cy="409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763688" y="5792511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smtClean="0"/>
              <a:t>panel muzyczny</a:t>
            </a: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126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leni\Downloads\TŁO WYDARZENIA NA FACEBOOK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0010"/>
            <a:ext cx="9144000" cy="543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budzetobywatelski.otwock.pl/upload/images/LOGO_BO1.jpg?15410188709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64"/>
            <a:ext cx="3857910" cy="131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38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2000" b="1" dirty="0" smtClean="0"/>
              <a:t>Zwracamy się z gorącą prośbą o oddanie głosów na </a:t>
            </a:r>
            <a:r>
              <a:rPr lang="pl-PL" sz="2000" b="1" dirty="0" smtClean="0">
                <a:solidFill>
                  <a:srgbClr val="00B050"/>
                </a:solidFill>
              </a:rPr>
              <a:t>NASZ</a:t>
            </a:r>
            <a:r>
              <a:rPr lang="pl-PL" sz="2000" b="1" dirty="0" smtClean="0"/>
              <a:t> projekt.  Przekażcie naszą informację swoim najbliższym ,znajomym, przyjaciołom, miłośnikom nauki i aktywnego wypoczynku.</a:t>
            </a:r>
          </a:p>
          <a:p>
            <a:pPr marL="0" indent="0" algn="ctr">
              <a:buNone/>
            </a:pPr>
            <a:r>
              <a:rPr lang="pl-PL" sz="2000" b="1" dirty="0" smtClean="0"/>
              <a:t>Wspólnie zaangażujmy jak największą liczbę mieszkańców Otwocka.</a:t>
            </a:r>
          </a:p>
          <a:p>
            <a:pPr marL="0" indent="0" algn="ctr">
              <a:buNone/>
            </a:pPr>
            <a:r>
              <a:rPr lang="pl-PL" sz="2000" b="1" dirty="0" smtClean="0"/>
              <a:t>   </a:t>
            </a:r>
          </a:p>
          <a:p>
            <a:pPr marL="0" indent="0" algn="ctr">
              <a:buNone/>
            </a:pPr>
            <a:r>
              <a:rPr lang="pl-PL" b="1" dirty="0">
                <a:solidFill>
                  <a:srgbClr val="00B050"/>
                </a:solidFill>
              </a:rPr>
              <a:t> </a:t>
            </a:r>
            <a:r>
              <a:rPr lang="pl-PL" b="1" dirty="0" smtClean="0">
                <a:solidFill>
                  <a:srgbClr val="00B050"/>
                </a:solidFill>
              </a:rPr>
              <a:t>Tak niewiele potrzeba abyśmy wygrali!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 descr="https://www.budzetobywatelski.otwock.pl/upload/images/LOGO_BO1.jpg?15410188709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04"/>
            <a:ext cx="3857910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Podobny obra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344072"/>
            <a:ext cx="2016224" cy="253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odobny obra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7927"/>
            <a:ext cx="2127176" cy="200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Podobny obraz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398"/>
          <a:stretch/>
        </p:blipFill>
        <p:spPr bwMode="auto">
          <a:xfrm>
            <a:off x="1936719" y="5013574"/>
            <a:ext cx="1671352" cy="185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Podobny obra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688" y="4897253"/>
            <a:ext cx="1611784" cy="190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Podobny obra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472" y="5025728"/>
            <a:ext cx="1993529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48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11560" y="1354157"/>
            <a:ext cx="77048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solidFill>
                  <a:srgbClr val="00B050"/>
                </a:solidFill>
              </a:rPr>
              <a:t>Dziękujemy za WASZE głosy!</a:t>
            </a:r>
          </a:p>
          <a:p>
            <a:pPr algn="ctr"/>
            <a:endParaRPr lang="pl-PL" sz="4400" b="1" dirty="0">
              <a:solidFill>
                <a:srgbClr val="00B050"/>
              </a:solidFill>
            </a:endParaRPr>
          </a:p>
          <a:p>
            <a:pPr algn="ctr"/>
            <a:endParaRPr lang="pl-PL" sz="4400" b="1" dirty="0" smtClean="0">
              <a:solidFill>
                <a:srgbClr val="00B050"/>
              </a:solidFill>
            </a:endParaRPr>
          </a:p>
          <a:p>
            <a:pPr algn="ctr"/>
            <a:endParaRPr lang="pl-PL" sz="4400" b="1" dirty="0">
              <a:solidFill>
                <a:srgbClr val="00B050"/>
              </a:solidFill>
            </a:endParaRPr>
          </a:p>
          <a:p>
            <a:pPr algn="ctr"/>
            <a:endParaRPr lang="pl-PL" sz="4400" b="1" dirty="0">
              <a:solidFill>
                <a:srgbClr val="00B05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388" y="2348880"/>
            <a:ext cx="42672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46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86652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6700" b="1" dirty="0" smtClean="0">
                <a:solidFill>
                  <a:srgbClr val="00B050"/>
                </a:solidFill>
              </a:rPr>
              <a:t>WSPÓLNIE ZDUBUJMY</a:t>
            </a:r>
            <a:br>
              <a:rPr lang="pl-PL" sz="6700" b="1" dirty="0" smtClean="0">
                <a:solidFill>
                  <a:srgbClr val="00B050"/>
                </a:solidFill>
              </a:rPr>
            </a:br>
            <a:r>
              <a:rPr lang="pl-PL" sz="1100" b="1" dirty="0" smtClean="0">
                <a:solidFill>
                  <a:srgbClr val="00B050"/>
                </a:solidFill>
              </a:rPr>
              <a:t/>
            </a:r>
            <a:br>
              <a:rPr lang="pl-PL" sz="1100" b="1" dirty="0" smtClean="0">
                <a:solidFill>
                  <a:srgbClr val="00B050"/>
                </a:solidFill>
              </a:rPr>
            </a:br>
            <a:r>
              <a:rPr lang="pl-PL" sz="1100" b="1" dirty="0" smtClean="0">
                <a:solidFill>
                  <a:srgbClr val="00B050"/>
                </a:solidFill>
              </a:rPr>
              <a:t/>
            </a:r>
            <a:br>
              <a:rPr lang="pl-PL" sz="1100" b="1" dirty="0" smtClean="0">
                <a:solidFill>
                  <a:srgbClr val="00B050"/>
                </a:solidFill>
              </a:rPr>
            </a:br>
            <a:r>
              <a:rPr lang="pl-PL" sz="1100" b="1" dirty="0" smtClean="0">
                <a:solidFill>
                  <a:srgbClr val="00B050"/>
                </a:solidFill>
              </a:rPr>
              <a:t/>
            </a:r>
            <a:br>
              <a:rPr lang="pl-PL" sz="1100" b="1" dirty="0" smtClean="0">
                <a:solidFill>
                  <a:srgbClr val="00B050"/>
                </a:solidFill>
              </a:rPr>
            </a:br>
            <a:r>
              <a:rPr lang="pl-PL" sz="1100" b="1" dirty="0">
                <a:solidFill>
                  <a:srgbClr val="00B050"/>
                </a:solidFill>
              </a:rPr>
              <a:t/>
            </a:r>
            <a:br>
              <a:rPr lang="pl-PL" sz="1100" b="1" dirty="0">
                <a:solidFill>
                  <a:srgbClr val="00B050"/>
                </a:solidFill>
              </a:rPr>
            </a:br>
            <a:r>
              <a:rPr lang="pl-PL" sz="1100" b="1" dirty="0" smtClean="0">
                <a:solidFill>
                  <a:srgbClr val="00B050"/>
                </a:solidFill>
              </a:rPr>
              <a:t/>
            </a:r>
            <a:br>
              <a:rPr lang="pl-PL" sz="1100" b="1" dirty="0" smtClean="0">
                <a:solidFill>
                  <a:srgbClr val="00B050"/>
                </a:solidFill>
              </a:rPr>
            </a:br>
            <a:r>
              <a:rPr lang="pl-PL" b="1" dirty="0" smtClean="0"/>
              <a:t>N</a:t>
            </a:r>
            <a:r>
              <a:rPr lang="pl-PL" b="1" i="1" dirty="0" smtClean="0"/>
              <a:t>aukowy plac zabaw dla uczniów SP 2 i mieszkańców Otwocka</a:t>
            </a:r>
            <a:br>
              <a:rPr lang="pl-PL" b="1" i="1" dirty="0" smtClean="0"/>
            </a:br>
            <a:r>
              <a:rPr lang="pl-PL" b="1" i="1" dirty="0" smtClean="0"/>
              <a:t/>
            </a:r>
            <a:br>
              <a:rPr lang="pl-PL" b="1" i="1" dirty="0" smtClean="0"/>
            </a:br>
            <a:r>
              <a:rPr lang="pl-PL" b="1" i="1" dirty="0" smtClean="0"/>
              <a:t/>
            </a:r>
            <a:br>
              <a:rPr lang="pl-PL" b="1" i="1" dirty="0" smtClean="0"/>
            </a:br>
            <a:endParaRPr lang="pl-PL" sz="4900" b="1" i="1" u="sng" dirty="0">
              <a:solidFill>
                <a:srgbClr val="00B050"/>
              </a:solidFill>
            </a:endParaRPr>
          </a:p>
        </p:txBody>
      </p:sp>
      <p:pic>
        <p:nvPicPr>
          <p:cNvPr id="4" name="Picture 2" descr="https://www.budzetobywatelski.otwock.pl/upload/images/LOGO_BO1.jpg?15410188709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7910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4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2130425"/>
            <a:ext cx="8568952" cy="1470025"/>
          </a:xfrm>
        </p:spPr>
        <p:txBody>
          <a:bodyPr>
            <a:noAutofit/>
          </a:bodyPr>
          <a:lstStyle/>
          <a:p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/>
              <a:t>Link </a:t>
            </a:r>
            <a:r>
              <a:rPr lang="pl-PL" sz="3200" b="1" dirty="0"/>
              <a:t>do głosowania na </a:t>
            </a:r>
            <a:r>
              <a:rPr lang="pl-PL" sz="3200" b="1" dirty="0" smtClean="0">
                <a:solidFill>
                  <a:srgbClr val="00B050"/>
                </a:solidFill>
              </a:rPr>
              <a:t>NASZ</a:t>
            </a:r>
            <a:r>
              <a:rPr lang="pl-PL" sz="3200" b="1" dirty="0" smtClean="0"/>
              <a:t> projekt </a:t>
            </a:r>
            <a:br>
              <a:rPr lang="pl-PL" sz="3200" b="1" dirty="0" smtClean="0"/>
            </a:br>
            <a:r>
              <a:rPr lang="pl-PL" sz="3600" b="1" dirty="0"/>
              <a:t> </a:t>
            </a:r>
            <a:r>
              <a:rPr lang="pl-PL" sz="2800" b="1" dirty="0">
                <a:hlinkClick r:id="rId2"/>
              </a:rPr>
              <a:t>https://www.budzetobywatelski.otwock.pl/project/33</a:t>
            </a:r>
            <a:r>
              <a:rPr lang="pl-PL" sz="2800" b="1" dirty="0"/>
              <a:t> </a:t>
            </a:r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3600" b="1" dirty="0"/>
              <a:t/>
            </a:r>
            <a:br>
              <a:rPr lang="pl-PL" sz="3600" b="1" dirty="0"/>
            </a:br>
            <a:r>
              <a:rPr lang="pl-PL" sz="3600" b="1" dirty="0" smtClean="0">
                <a:solidFill>
                  <a:srgbClr val="00B050"/>
                </a:solidFill>
              </a:rPr>
              <a:t>PROJEKT NR 5</a:t>
            </a:r>
            <a:br>
              <a:rPr lang="pl-PL" sz="3600" b="1" dirty="0" smtClean="0">
                <a:solidFill>
                  <a:srgbClr val="00B050"/>
                </a:solidFill>
              </a:rPr>
            </a:br>
            <a:r>
              <a:rPr lang="pl-PL" sz="3600" b="1" dirty="0" smtClean="0">
                <a:solidFill>
                  <a:srgbClr val="00B050"/>
                </a:solidFill>
              </a:rPr>
              <a:t>KATEGORIA DO 150 000 ZŁ</a:t>
            </a:r>
            <a:endParaRPr lang="pl-PL" sz="3600" dirty="0">
              <a:solidFill>
                <a:srgbClr val="00B050"/>
              </a:solidFill>
            </a:endParaRPr>
          </a:p>
        </p:txBody>
      </p:sp>
      <p:pic>
        <p:nvPicPr>
          <p:cNvPr id="4" name="Picture 2" descr="https://www.budzetobywatelski.otwock.pl/upload/images/LOGO_BO1.jpg?15410188709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75856" cy="104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budzetobywatelski.otwock.pl/upload/images/LOGO_BO1.jpg?154101887096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7910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2132856"/>
            <a:ext cx="7704856" cy="2850288"/>
          </a:xfrm>
        </p:spPr>
        <p:txBody>
          <a:bodyPr>
            <a:normAutofit/>
          </a:bodyPr>
          <a:lstStyle/>
          <a:p>
            <a:r>
              <a:rPr lang="pl-PL" sz="4000" dirty="0" smtClean="0"/>
              <a:t>W </a:t>
            </a:r>
            <a:r>
              <a:rPr lang="pl-PL" sz="4000" dirty="0"/>
              <a:t>głosowaniu może wziąć udział mieszkaniec Otwocka, 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b="1" u="sng" dirty="0" smtClean="0">
                <a:solidFill>
                  <a:srgbClr val="00B050"/>
                </a:solidFill>
              </a:rPr>
              <a:t>który </a:t>
            </a:r>
            <a:r>
              <a:rPr lang="pl-PL" sz="4000" b="1" u="sng" dirty="0">
                <a:solidFill>
                  <a:srgbClr val="00B050"/>
                </a:solidFill>
              </a:rPr>
              <a:t>ukończył 16 lat</a:t>
            </a:r>
            <a:r>
              <a:rPr lang="pl-PL" b="1" u="sng" dirty="0">
                <a:solidFill>
                  <a:srgbClr val="00B050"/>
                </a:solidFill>
              </a:rPr>
              <a:t>.</a:t>
            </a:r>
            <a:r>
              <a:rPr lang="pl-PL" b="1" u="sng" dirty="0" smtClean="0">
                <a:solidFill>
                  <a:srgbClr val="00B050"/>
                </a:solidFill>
              </a:rPr>
              <a:t/>
            </a:r>
            <a:br>
              <a:rPr lang="pl-PL" b="1" u="sng" dirty="0" smtClean="0">
                <a:solidFill>
                  <a:srgbClr val="00B050"/>
                </a:solidFill>
              </a:rPr>
            </a:br>
            <a:endParaRPr lang="pl-PL" sz="3600" b="1" u="sng" dirty="0">
              <a:solidFill>
                <a:srgbClr val="00B050"/>
              </a:solidFill>
            </a:endParaRPr>
          </a:p>
        </p:txBody>
      </p:sp>
      <p:pic>
        <p:nvPicPr>
          <p:cNvPr id="4" name="Picture 2" descr="https://www.budzetobywatelski.otwock.pl/upload/images/LOGO_BO1.jpg?15410188709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0942" cy="104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83568" y="4517613"/>
            <a:ext cx="4176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36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endParaRPr lang="pl-PL" sz="20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endParaRPr lang="pl-PL" sz="2000" dirty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r>
              <a:rPr lang="pl-PL" sz="2400" dirty="0" smtClean="0">
                <a:solidFill>
                  <a:prstClr val="black"/>
                </a:solidFill>
                <a:ea typeface="+mj-ea"/>
                <a:cs typeface="+mj-cs"/>
              </a:rPr>
              <a:t>.</a:t>
            </a:r>
            <a:endParaRPr lang="pl-PL" sz="2400" dirty="0"/>
          </a:p>
        </p:txBody>
      </p:sp>
      <p:sp>
        <p:nvSpPr>
          <p:cNvPr id="6" name="AutoShape 2" descr="Znalezione obrazy dla zapytania rodzina grafi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7" name="AutoShape 4" descr="Znalezione obrazy dla zapytania rodzina grafik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pic>
        <p:nvPicPr>
          <p:cNvPr id="8198" name="Picture 6" descr="Podobny obr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17613"/>
            <a:ext cx="3275856" cy="234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Podobny obra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966" y="4859304"/>
            <a:ext cx="2627784" cy="190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Podobny obra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750" y="4767864"/>
            <a:ext cx="2014590" cy="209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Podobny obra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565" y="4983144"/>
            <a:ext cx="2095401" cy="185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425472" y="1412776"/>
            <a:ext cx="6458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B050"/>
                </a:solidFill>
              </a:rPr>
              <a:t>Kto może głosować?</a:t>
            </a:r>
            <a:br>
              <a:rPr lang="pl-PL" sz="4000" b="1" dirty="0" smtClean="0">
                <a:solidFill>
                  <a:srgbClr val="00B050"/>
                </a:solidFill>
              </a:rPr>
            </a:b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084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2132856"/>
            <a:ext cx="7704856" cy="288032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B050"/>
                </a:solidFill>
              </a:rPr>
              <a:t>Kiedy </a:t>
            </a:r>
            <a:r>
              <a:rPr lang="pl-PL" b="1" dirty="0">
                <a:solidFill>
                  <a:srgbClr val="00B050"/>
                </a:solidFill>
              </a:rPr>
              <a:t>odbędzie się głosowanie mieszkańców</a:t>
            </a:r>
            <a:r>
              <a:rPr lang="pl-PL" b="1" dirty="0" smtClean="0">
                <a:solidFill>
                  <a:srgbClr val="00B050"/>
                </a:solidFill>
              </a:rPr>
              <a:t>?</a:t>
            </a:r>
            <a:br>
              <a:rPr lang="pl-PL" b="1" dirty="0" smtClean="0">
                <a:solidFill>
                  <a:srgbClr val="00B050"/>
                </a:solidFill>
              </a:rPr>
            </a:br>
            <a:r>
              <a:rPr lang="pl-PL" b="1" dirty="0" smtClean="0">
                <a:solidFill>
                  <a:srgbClr val="00B050"/>
                </a:solidFill>
              </a:rPr>
              <a:t/>
            </a:r>
            <a:br>
              <a:rPr lang="pl-PL" b="1" dirty="0" smtClean="0">
                <a:solidFill>
                  <a:srgbClr val="00B050"/>
                </a:solidFill>
              </a:rPr>
            </a:br>
            <a:r>
              <a:rPr lang="pl-PL" b="1" u="sng" dirty="0" smtClean="0">
                <a:solidFill>
                  <a:srgbClr val="00B050"/>
                </a:solidFill>
              </a:rPr>
              <a:t>28 </a:t>
            </a:r>
            <a:r>
              <a:rPr lang="pl-PL" b="1" u="sng" dirty="0">
                <a:solidFill>
                  <a:srgbClr val="00B050"/>
                </a:solidFill>
              </a:rPr>
              <a:t>stycznia </a:t>
            </a:r>
            <a:r>
              <a:rPr lang="pl-PL" b="1" u="sng" dirty="0" smtClean="0">
                <a:solidFill>
                  <a:srgbClr val="00B050"/>
                </a:solidFill>
              </a:rPr>
              <a:t>- </a:t>
            </a:r>
            <a:r>
              <a:rPr lang="pl-PL" b="1" u="sng" dirty="0">
                <a:solidFill>
                  <a:srgbClr val="00B050"/>
                </a:solidFill>
              </a:rPr>
              <a:t>11 lutego 2019 roku.</a:t>
            </a:r>
            <a:r>
              <a:rPr lang="pl-PL" dirty="0">
                <a:solidFill>
                  <a:srgbClr val="00B050"/>
                </a:solidFill>
              </a:rPr>
              <a:t/>
            </a:r>
            <a:br>
              <a:rPr lang="pl-PL" dirty="0">
                <a:solidFill>
                  <a:srgbClr val="00B050"/>
                </a:solidFill>
              </a:rPr>
            </a:br>
            <a:endParaRPr lang="pl-PL" dirty="0">
              <a:solidFill>
                <a:srgbClr val="00B050"/>
              </a:solidFill>
            </a:endParaRPr>
          </a:p>
        </p:txBody>
      </p:sp>
      <p:pic>
        <p:nvPicPr>
          <p:cNvPr id="4" name="Picture 2" descr="https://www.budzetobywatelski.otwock.pl/upload/images/LOGO_BO1.jpg?15410188709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0942" cy="104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83568" y="4239429"/>
            <a:ext cx="806489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0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endParaRPr lang="pl-PL" sz="20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endParaRPr lang="pl-PL" sz="2000" dirty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endParaRPr lang="pl-PL" sz="2000" dirty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r>
              <a:rPr lang="pl-PL" sz="2000" b="1" dirty="0" smtClean="0">
                <a:solidFill>
                  <a:prstClr val="black"/>
                </a:solidFill>
                <a:ea typeface="+mj-ea"/>
                <a:cs typeface="+mj-cs"/>
              </a:rPr>
              <a:t>WAŻNE!</a:t>
            </a:r>
          </a:p>
          <a:p>
            <a:pPr algn="ctr"/>
            <a:r>
              <a:rPr lang="pl-PL" sz="2400" b="1" dirty="0" smtClean="0">
                <a:solidFill>
                  <a:prstClr val="black"/>
                </a:solidFill>
                <a:ea typeface="+mj-ea"/>
                <a:cs typeface="+mj-cs"/>
              </a:rPr>
              <a:t>Można </a:t>
            </a:r>
            <a:r>
              <a:rPr lang="pl-PL" sz="2400" b="1" dirty="0">
                <a:solidFill>
                  <a:prstClr val="black"/>
                </a:solidFill>
                <a:ea typeface="+mj-ea"/>
                <a:cs typeface="+mj-cs"/>
              </a:rPr>
              <a:t>oddać tylko jeden głos na </a:t>
            </a:r>
            <a:r>
              <a:rPr lang="pl-PL" sz="2400" b="1" dirty="0" smtClean="0">
                <a:solidFill>
                  <a:prstClr val="black"/>
                </a:solidFill>
                <a:ea typeface="+mj-ea"/>
                <a:cs typeface="+mj-cs"/>
              </a:rPr>
              <a:t>projekt </a:t>
            </a:r>
            <a:r>
              <a:rPr lang="pl-PL" sz="2400" b="1" dirty="0">
                <a:solidFill>
                  <a:prstClr val="black"/>
                </a:solidFill>
                <a:ea typeface="+mj-ea"/>
                <a:cs typeface="+mj-cs"/>
              </a:rPr>
              <a:t>z danej </a:t>
            </a:r>
            <a:r>
              <a:rPr lang="pl-PL" sz="2400" b="1" dirty="0" smtClean="0">
                <a:solidFill>
                  <a:prstClr val="black"/>
                </a:solidFill>
                <a:ea typeface="+mj-ea"/>
                <a:cs typeface="+mj-cs"/>
              </a:rPr>
              <a:t>kategorii</a:t>
            </a:r>
            <a:r>
              <a:rPr lang="pl-PL" sz="2400" dirty="0" smtClean="0">
                <a:solidFill>
                  <a:prstClr val="black"/>
                </a:solidFill>
                <a:ea typeface="+mj-ea"/>
                <a:cs typeface="+mj-cs"/>
              </a:rPr>
              <a:t>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80968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044022"/>
            <a:ext cx="8147248" cy="652934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B050"/>
                </a:solidFill>
              </a:rPr>
              <a:t/>
            </a:r>
            <a:br>
              <a:rPr lang="pl-PL" b="1" dirty="0" smtClean="0">
                <a:solidFill>
                  <a:srgbClr val="00B050"/>
                </a:solidFill>
              </a:rPr>
            </a:br>
            <a:r>
              <a:rPr lang="pl-PL" b="1" dirty="0" smtClean="0">
                <a:solidFill>
                  <a:srgbClr val="00B050"/>
                </a:solidFill>
              </a:rPr>
              <a:t>Jak można głosować?</a:t>
            </a:r>
            <a:endParaRPr lang="pl-PL" b="1" dirty="0">
              <a:solidFill>
                <a:srgbClr val="00B05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00808"/>
            <a:ext cx="8219256" cy="44253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b="1" dirty="0" smtClean="0"/>
          </a:p>
          <a:p>
            <a:pPr marL="0" indent="0">
              <a:buNone/>
            </a:pPr>
            <a:r>
              <a:rPr lang="pl-PL" sz="2400" b="1" dirty="0" smtClean="0"/>
              <a:t>1</a:t>
            </a:r>
            <a:r>
              <a:rPr lang="pl-PL" sz="2800" b="1" dirty="0" smtClean="0"/>
              <a:t>. </a:t>
            </a:r>
            <a:r>
              <a:rPr lang="pl-PL" sz="2400" b="1" dirty="0" smtClean="0"/>
              <a:t>Można głosować za pośrednictwem strony     </a:t>
            </a:r>
          </a:p>
          <a:p>
            <a:pPr marL="0" indent="0">
              <a:buNone/>
            </a:pPr>
            <a:r>
              <a:rPr lang="pl-PL" sz="2400" b="1" dirty="0"/>
              <a:t> </a:t>
            </a:r>
            <a:r>
              <a:rPr lang="pl-PL" sz="2400" b="1" dirty="0" smtClean="0"/>
              <a:t>    internetowej </a:t>
            </a:r>
            <a:r>
              <a:rPr lang="pl-PL" sz="2400" b="1" dirty="0" smtClean="0">
                <a:hlinkClick r:id="rId2"/>
              </a:rPr>
              <a:t>www.budzetobywatelski.otwock.pl</a:t>
            </a:r>
            <a:endParaRPr lang="pl-PL" sz="2400" b="1" dirty="0" smtClean="0"/>
          </a:p>
          <a:p>
            <a:pPr marL="0" indent="0">
              <a:buNone/>
            </a:pPr>
            <a:r>
              <a:rPr lang="pl-PL" sz="2400" b="1" dirty="0" smtClean="0"/>
              <a:t>      </a:t>
            </a:r>
          </a:p>
          <a:p>
            <a:pPr marL="0" indent="0">
              <a:buNone/>
            </a:pPr>
            <a:r>
              <a:rPr lang="pl-PL" sz="2400" b="1" dirty="0" smtClean="0"/>
              <a:t>2. Karty papierowej dostępnej w </a:t>
            </a:r>
            <a:r>
              <a:rPr lang="pl-PL" sz="2400" b="1" dirty="0"/>
              <a:t>czasie głosowania we  </a:t>
            </a:r>
            <a:r>
              <a:rPr lang="pl-PL" sz="2400" b="1" dirty="0" smtClean="0"/>
              <a:t>      </a:t>
            </a:r>
          </a:p>
          <a:p>
            <a:pPr marL="0" indent="0">
              <a:buNone/>
            </a:pPr>
            <a:r>
              <a:rPr lang="pl-PL" sz="2400" b="1" dirty="0"/>
              <a:t> </a:t>
            </a:r>
            <a:r>
              <a:rPr lang="pl-PL" sz="2400" b="1" dirty="0" smtClean="0"/>
              <a:t>   wszystkich punktach do głosowania. 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00B050"/>
                </a:solidFill>
              </a:rPr>
              <a:t> </a:t>
            </a:r>
            <a:r>
              <a:rPr lang="pl-PL" sz="2400" b="1" dirty="0" smtClean="0">
                <a:solidFill>
                  <a:srgbClr val="00B050"/>
                </a:solidFill>
              </a:rPr>
              <a:t>   </a:t>
            </a:r>
            <a:endParaRPr lang="pl-PL" sz="2400" dirty="0">
              <a:solidFill>
                <a:srgbClr val="00B050"/>
              </a:solidFill>
            </a:endParaRPr>
          </a:p>
        </p:txBody>
      </p:sp>
      <p:pic>
        <p:nvPicPr>
          <p:cNvPr id="5" name="Picture 2" descr="https://www.budzetobywatelski.otwock.pl/upload/images/LOGO_BO1.jpg?15410188709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0942" cy="104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5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9672" y="2204864"/>
            <a:ext cx="8360800" cy="4205064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pl-PL" sz="2000" b="1" dirty="0" smtClean="0"/>
              <a:t>Urząd </a:t>
            </a:r>
            <a:r>
              <a:rPr lang="pl-PL" sz="2000" b="1" dirty="0"/>
              <a:t>Miasta Otwocka, Armii Krajowej 5, 05-400 </a:t>
            </a:r>
            <a:r>
              <a:rPr lang="pl-PL" sz="2000" b="1" dirty="0" smtClean="0"/>
              <a:t>Otwock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2000" b="1" dirty="0" smtClean="0"/>
              <a:t>2.     Szkoły Podstawowe </a:t>
            </a:r>
            <a:r>
              <a:rPr lang="pl-PL" sz="2000" dirty="0" smtClean="0"/>
              <a:t>: </a:t>
            </a:r>
          </a:p>
          <a:p>
            <a:pPr lvl="1">
              <a:buBlip>
                <a:blip r:embed="rId2"/>
              </a:buBlip>
            </a:pPr>
            <a:r>
              <a:rPr lang="pl-PL" sz="2000" dirty="0" smtClean="0"/>
              <a:t>SP nr 9, 05-400 Otwock, ul. Narutowicza 275 .</a:t>
            </a:r>
          </a:p>
          <a:p>
            <a:pPr lvl="1">
              <a:buBlip>
                <a:blip r:embed="rId2"/>
              </a:buBlip>
            </a:pPr>
            <a:r>
              <a:rPr lang="pl-PL" sz="2000" b="1" dirty="0" smtClean="0">
                <a:solidFill>
                  <a:srgbClr val="00B050"/>
                </a:solidFill>
              </a:rPr>
              <a:t>SP nr 2, 05 - 400 Otwock, ul. Poniatowskiego 47/49,</a:t>
            </a:r>
          </a:p>
          <a:p>
            <a:pPr lvl="1">
              <a:buBlip>
                <a:blip r:embed="rId2"/>
              </a:buBlip>
            </a:pPr>
            <a:r>
              <a:rPr lang="pl-PL" sz="2000" dirty="0" smtClean="0"/>
              <a:t>SP nr 3, 05-400 Otwock , ul. Kościuszki 28 .</a:t>
            </a:r>
          </a:p>
          <a:p>
            <a:pPr lvl="1">
              <a:buBlip>
                <a:blip r:embed="rId2"/>
              </a:buBlip>
            </a:pPr>
            <a:r>
              <a:rPr lang="pl-PL" sz="2000" dirty="0" smtClean="0"/>
              <a:t>SP nr 8 , 05-400 Otwock, ul. Żeromskiego 235</a:t>
            </a:r>
          </a:p>
          <a:p>
            <a:pPr marL="0" indent="0">
              <a:buNone/>
            </a:pPr>
            <a:r>
              <a:rPr lang="pl-PL" sz="2000" b="1" dirty="0" smtClean="0"/>
              <a:t>3.     Przedszkola</a:t>
            </a:r>
            <a:r>
              <a:rPr lang="pl-PL" sz="2000" dirty="0" smtClean="0"/>
              <a:t>: </a:t>
            </a:r>
          </a:p>
          <a:p>
            <a:pPr lvl="1">
              <a:buBlip>
                <a:blip r:embed="rId2"/>
              </a:buBlip>
            </a:pPr>
            <a:r>
              <a:rPr lang="pl-PL" sz="2000" dirty="0" smtClean="0"/>
              <a:t>Przedszkole nr 6, 05-400 Otwock, ul. Kubusia Puchatka 28,</a:t>
            </a:r>
          </a:p>
          <a:p>
            <a:pPr lvl="1">
              <a:buBlip>
                <a:blip r:embed="rId2"/>
              </a:buBlip>
            </a:pPr>
            <a:r>
              <a:rPr lang="pl-PL" sz="2000" dirty="0" smtClean="0"/>
              <a:t>Przedszkole nr 12, 05-400 Otwock, ul. Batorego 34 ,</a:t>
            </a:r>
          </a:p>
          <a:p>
            <a:pPr lvl="1">
              <a:buBlip>
                <a:blip r:embed="rId2"/>
              </a:buBlip>
            </a:pPr>
            <a:r>
              <a:rPr lang="pl-PL" sz="2000" dirty="0" smtClean="0"/>
              <a:t>Przedszkole nr 18, 05-402 Otwock, ul. Komunardów 4 .</a:t>
            </a:r>
          </a:p>
          <a:p>
            <a:pPr marL="457200" lvl="1" indent="0">
              <a:buNone/>
            </a:pPr>
            <a:endParaRPr lang="pl-PL" dirty="0" smtClean="0"/>
          </a:p>
          <a:p>
            <a:pPr marL="457200" lvl="1" indent="0">
              <a:buNone/>
            </a:pPr>
            <a:endParaRPr lang="pl-PL" sz="3100" b="1" dirty="0"/>
          </a:p>
          <a:p>
            <a:pPr marL="0" indent="0">
              <a:buNone/>
            </a:pPr>
            <a:endParaRPr lang="pl-PL" sz="31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 descr="https://www.budzetobywatelski.otwock.pl/upload/images/LOGO_BO1.jpg?15410188709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0942" cy="104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459672" y="1292615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rgbClr val="00B050"/>
                </a:solidFill>
              </a:rPr>
              <a:t>Lokalizacja punktów do głosowania</a:t>
            </a:r>
            <a:endParaRPr lang="pl-PL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6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988840"/>
            <a:ext cx="8219256" cy="453650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b="1" dirty="0" smtClean="0"/>
              <a:t>4. Miejska Biblioteka Publiczna w Otwocku  </a:t>
            </a:r>
            <a:r>
              <a:rPr lang="pl-PL" dirty="0" smtClean="0"/>
              <a:t>05-400 Otwock ul. Andriollego 45</a:t>
            </a:r>
          </a:p>
          <a:p>
            <a:pPr marL="0" indent="0">
              <a:buNone/>
            </a:pPr>
            <a:r>
              <a:rPr lang="pl-PL" b="1" dirty="0" smtClean="0"/>
              <a:t>    oraz jej filie:</a:t>
            </a:r>
          </a:p>
          <a:p>
            <a:pPr marL="0" indent="0">
              <a:buNone/>
            </a:pPr>
            <a:endParaRPr lang="pl-PL" b="1" dirty="0" smtClean="0"/>
          </a:p>
          <a:p>
            <a:pPr>
              <a:buBlip>
                <a:blip r:embed="rId2"/>
              </a:buBlip>
            </a:pPr>
            <a:r>
              <a:rPr lang="pl-PL" dirty="0" smtClean="0"/>
              <a:t>Filia nr 1, 05-400 Otwock ul. Słowicza 2,</a:t>
            </a:r>
          </a:p>
          <a:p>
            <a:pPr>
              <a:buBlip>
                <a:blip r:embed="rId2"/>
              </a:buBlip>
            </a:pPr>
            <a:r>
              <a:rPr lang="pl-PL" dirty="0" smtClean="0"/>
              <a:t>Filia nr 2, 05-400 Otwock ul. Jodłowa 14,</a:t>
            </a:r>
          </a:p>
          <a:p>
            <a:pPr>
              <a:buBlip>
                <a:blip r:embed="rId2"/>
              </a:buBlip>
            </a:pPr>
            <a:r>
              <a:rPr lang="pl-PL" dirty="0" smtClean="0"/>
              <a:t>Filia nr 3, 05-400 Otwock ul. Żeromskiego 16,</a:t>
            </a:r>
          </a:p>
          <a:p>
            <a:pPr>
              <a:buBlip>
                <a:blip r:embed="rId2"/>
              </a:buBlip>
            </a:pPr>
            <a:r>
              <a:rPr lang="pl-PL" dirty="0" smtClean="0"/>
              <a:t>Filia nr 4, 05-400 Otwock ul. Szosa Lubelska 3 (Wólka Mlądzka)</a:t>
            </a:r>
            <a:r>
              <a:rPr lang="pl-PL" baseline="-25000" dirty="0" smtClean="0"/>
              <a:t>:</a:t>
            </a:r>
            <a:endParaRPr lang="pl-PL" dirty="0" smtClean="0"/>
          </a:p>
          <a:p>
            <a:pPr>
              <a:buBlip>
                <a:blip r:embed="rId2"/>
              </a:buBlip>
            </a:pPr>
            <a:r>
              <a:rPr lang="pl-PL" dirty="0" smtClean="0"/>
              <a:t>Filia nr 5, 05-400 Otwock ul. Majowa 202 (Klub Mlądz),</a:t>
            </a:r>
          </a:p>
          <a:p>
            <a:pPr>
              <a:buBlip>
                <a:blip r:embed="rId2"/>
              </a:buBlip>
            </a:pPr>
            <a:r>
              <a:rPr lang="pl-PL" dirty="0" smtClean="0"/>
              <a:t>Filia nr 6, 05-400 Otwock ul. Matejki 9,</a:t>
            </a:r>
          </a:p>
          <a:p>
            <a:pPr>
              <a:buBlip>
                <a:blip r:embed="rId2"/>
              </a:buBlip>
            </a:pPr>
            <a:r>
              <a:rPr lang="pl-PL" dirty="0" smtClean="0"/>
              <a:t>Filia nr 7, 05-400 Otwock ul. Warszawska 11/13.</a:t>
            </a:r>
          </a:p>
          <a:p>
            <a:pPr lvl="1">
              <a:buBlip>
                <a:blip r:embed="rId3"/>
              </a:buBlip>
            </a:pPr>
            <a:endParaRPr lang="pl-PL" sz="3200" dirty="0"/>
          </a:p>
          <a:p>
            <a:pPr marL="0" indent="0">
              <a:buNone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b="1" dirty="0"/>
              <a:t>Głosujemy w godzinach pracy placówek, w których znajduje się punkt głosowania.</a:t>
            </a:r>
            <a:endParaRPr lang="pl-PL" dirty="0"/>
          </a:p>
        </p:txBody>
      </p:sp>
      <p:pic>
        <p:nvPicPr>
          <p:cNvPr id="4" name="Picture 2" descr="https://www.budzetobywatelski.otwock.pl/upload/images/LOGO_BO1.jpg?154101887096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0942" cy="104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83568" y="1157685"/>
            <a:ext cx="79928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rgbClr val="00B050"/>
                </a:solidFill>
              </a:rPr>
              <a:t>Lokalizacja punktów do głosowania</a:t>
            </a:r>
            <a:endParaRPr lang="pl-PL" sz="4000" dirty="0" smtClean="0">
              <a:solidFill>
                <a:srgbClr val="00B050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0892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19256" cy="720080"/>
          </a:xfrm>
        </p:spPr>
        <p:txBody>
          <a:bodyPr>
            <a:normAutofit fontScale="90000"/>
          </a:bodyPr>
          <a:lstStyle/>
          <a:p>
            <a:r>
              <a:rPr lang="pl-PL" b="1" u="sng" dirty="0" smtClean="0">
                <a:solidFill>
                  <a:srgbClr val="00B050"/>
                </a:solidFill>
              </a:rPr>
              <a:t/>
            </a:r>
            <a:br>
              <a:rPr lang="pl-PL" b="1" u="sng" dirty="0" smtClean="0">
                <a:solidFill>
                  <a:srgbClr val="00B050"/>
                </a:solidFill>
              </a:rPr>
            </a:br>
            <a:r>
              <a:rPr lang="pl-PL" b="1" u="sng" dirty="0" smtClean="0">
                <a:solidFill>
                  <a:srgbClr val="00B050"/>
                </a:solidFill>
              </a:rPr>
              <a:t>OPIS NASZEGO PROJEKTU</a:t>
            </a:r>
            <a:endParaRPr lang="pl-PL" b="1" u="sng" dirty="0">
              <a:solidFill>
                <a:srgbClr val="00B05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46413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2000" dirty="0" smtClean="0"/>
          </a:p>
          <a:p>
            <a:pPr marL="0" indent="0" algn="just">
              <a:buNone/>
            </a:pPr>
            <a:endParaRPr lang="pl-PL" sz="2000" dirty="0" smtClean="0"/>
          </a:p>
          <a:p>
            <a:pPr marL="0" indent="0" algn="just">
              <a:buNone/>
            </a:pPr>
            <a:r>
              <a:rPr lang="pl-PL" sz="2000" b="1" dirty="0" smtClean="0"/>
              <a:t>Na terenie szkoły chcemy stworzyć naukowy plac zabaw. Naszym celem jest zaciekawienie najmłodszych fizyką, a starszym uczniom poprzez eksperymenty na świeżym powietrzu przybliżyć to, o czym uczą się                   z podręczników. Wszystkie te urządzenia posiadają podstawowe wymogi bezpieczeństwa zapewnione poprzez zgodność z normami PN-EN 1176-1:2009, a kolorowa estetyka urządzeń uatrakcyjni otoczenie naszej szkoły. </a:t>
            </a:r>
          </a:p>
          <a:p>
            <a:pPr marL="0" indent="0" algn="just">
              <a:buNone/>
            </a:pPr>
            <a:r>
              <a:rPr lang="pl-PL" sz="2000" b="1" dirty="0" smtClean="0">
                <a:solidFill>
                  <a:srgbClr val="00B050"/>
                </a:solidFill>
              </a:rPr>
              <a:t>Miejsce dedykowane będzie nie tylko uczniom, przedszkolakom ale także wszystkim chętnym rodzicom z dziećmi, mieszkańcom  Otwocka którzy będą chcieli w nietypowy sposób spędzić czas na świeżym powietrzu. </a:t>
            </a:r>
            <a:r>
              <a:rPr lang="pl-PL" sz="2000" b="1" dirty="0">
                <a:solidFill>
                  <a:srgbClr val="00B050"/>
                </a:solidFill>
              </a:rPr>
              <a:t> </a:t>
            </a:r>
            <a:r>
              <a:rPr lang="pl-PL" sz="2000" b="1" dirty="0" smtClean="0"/>
              <a:t>NASZ plac wyposażymy w kamery, latarnie, ławeczki tak, aby każdy czuł się tu bezpiecznie. Zaplanowaliśmy także nowe nasadzenia roślin ozdobnych, aby można było przyjemnie w ładnym otoczeniu spędzać czas wolny.</a:t>
            </a:r>
          </a:p>
          <a:p>
            <a:pPr marL="0" indent="0" algn="just">
              <a:buNone/>
            </a:pPr>
            <a:endParaRPr lang="pl-PL" sz="2200" b="1" dirty="0">
              <a:solidFill>
                <a:srgbClr val="00B050"/>
              </a:solidFill>
            </a:endParaRPr>
          </a:p>
        </p:txBody>
      </p:sp>
      <p:pic>
        <p:nvPicPr>
          <p:cNvPr id="4" name="Picture 2" descr="https://www.budzetobywatelski.otwock.pl/upload/images/LOGO_BO1.jpg?15410188709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0942" cy="104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11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ll/>
      </p:transition>
    </mc:Choice>
    <mc:Fallback xmlns="">
      <p:transition spd="slow" advClick="0" advTm="1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491</Words>
  <Application>Microsoft Office PowerPoint</Application>
  <PresentationFormat>Pokaz na ekranie (4:3)</PresentationFormat>
  <Paragraphs>76</Paragraphs>
  <Slides>18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Motyw pakietu Office</vt:lpstr>
      <vt:lpstr>Prezentacja programu PowerPoint</vt:lpstr>
      <vt:lpstr>      WSPÓLNIE ZDUBUJMY      Naukowy plac zabaw dla uczniów SP 2 i mieszkańców Otwocka   </vt:lpstr>
      <vt:lpstr>   Link do głosowania na NASZ projekt   https://www.budzetobywatelski.otwock.pl/project/33   PROJEKT NR 5 KATEGORIA DO 150 000 ZŁ</vt:lpstr>
      <vt:lpstr>W głosowaniu może wziąć udział mieszkaniec Otwocka,  który ukończył 16 lat. </vt:lpstr>
      <vt:lpstr>Kiedy odbędzie się głosowanie mieszkańców?  28 stycznia - 11 lutego 2019 roku. </vt:lpstr>
      <vt:lpstr> Jak można głosować?</vt:lpstr>
      <vt:lpstr>Prezentacja programu PowerPoint</vt:lpstr>
      <vt:lpstr>Prezentacja programu PowerPoint</vt:lpstr>
      <vt:lpstr> OPIS NASZEGO PROJEKTU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Kiedy odbędzie się głosowanie mieszkańców?  Głosowanie mieszkańców na projekty, które pomyślnie przejdą weryfikację formalną i merytoryczną rozpocznie się w terminie  28 stycznia - 11 lutego 2019 roku. </dc:title>
  <dc:creator>Eleni Filipiuk Adamos</dc:creator>
  <cp:lastModifiedBy>Eleni Filipiuk Adamos</cp:lastModifiedBy>
  <cp:revision>35</cp:revision>
  <dcterms:created xsi:type="dcterms:W3CDTF">2019-01-22T21:40:22Z</dcterms:created>
  <dcterms:modified xsi:type="dcterms:W3CDTF">2019-01-23T00:27:20Z</dcterms:modified>
</cp:coreProperties>
</file>