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0CA9"/>
    <a:srgbClr val="B30579"/>
    <a:srgbClr val="FC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1EC23E-D8B9-4A89-AC65-C6A89CC103F0}" v="11" dt="2022-02-16T18:37:06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72104B-AF72-4C3C-A355-AF3B8ACCD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CABAA-4A28-49FD-B949-46E886E6A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DC0E530-67BF-47F2-9F59-A2018631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2DF27C7-C09E-42B0-A5F0-DC9806D5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588C95-52DC-471B-940F-F594226F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353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13CB2-4D84-4E9C-840A-44740E2F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498FFF9-38AE-4144-AE6E-7CFF53C32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4675192-9345-49D7-8145-6BE46A72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D71A482-7435-44EB-A705-5B749237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B9261D-3379-4745-A1E2-41DBEE33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9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3507C12-413B-41A9-BB6C-10F2FBCEB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D40B730-495E-4A7A-B665-EF9D2706B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981ADE-0ED7-444E-8DA0-B3B01EE3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8B708AA-48D1-4BA6-BD5C-5D2BB2C0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90DB290-581D-48CF-9649-B444B5B8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363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2E4A9-51FF-4C7B-AF30-909CEF80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A08274-8F28-40DB-9026-8583300F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0D44CF7-1BF2-4027-93B0-5C0F866B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10BA1D1-986C-4442-B54B-85889B25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1F50FB4-68F3-4183-AF7F-7BF1E48D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40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295F5-CEED-4557-BD14-D54F4D1F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74D89A-36DA-403D-9AB3-922C45AED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E669E1-BFFB-4C35-8ED3-25530E54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41691D-DCCD-4B23-AAB8-29E571ED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D1CB28E-AAA3-4E83-AD7C-9DF846E4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173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CE7A2-DF63-4A29-BF80-63A42F2E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2A6834-F3FB-4AF4-A4E8-99BA13E7C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4BD4454-974A-419D-A510-B8FBEA8D8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4241BB2-3DF6-424D-8DF9-DB41F517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D501E55-1655-44F0-AFAB-FCED853C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120B311-E601-4E0E-80E5-3673F098E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354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30E00-AD3F-4F84-841C-FFC3C4A7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C63396-35D5-4A0B-AB16-6F34458E4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7B9320F-727A-4E39-97AB-E3A817D17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478801-2E98-438D-BCCB-F84236478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8640F11-9462-4228-9B0F-63B6D969A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3BF2842-FC21-49DD-9D1A-B1CD8392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E3C51C4-09B5-4141-9E78-6542B682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E0D410C-AC19-40E4-9484-E98F7DFA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96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C168E-8E79-4F94-8F73-FADDB7B1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B90ECEF-4E26-488D-86C5-06233BBE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1E07E2F-C5CB-449A-8338-6BBCAF06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8CBF82B-87B3-4249-A51D-D6D75F5D3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6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5A527FB-B482-4CEC-85DB-B33B350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BAD5856-C1A6-4BBB-A6CC-4425C5CF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5558714-1A59-4885-A315-2BD78B10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932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8B6A6-6E0A-4543-972D-42ADA9F84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36AB801-E7CD-4005-A180-A69B58406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E7A718-1EC9-4AED-A1CD-3DD7FD1C1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D4D0E4-CC90-47A6-ADBB-9DFA8F7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DD37CBD-5D6C-47C0-A348-758A9ACE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580A6BD-CC4A-4A25-A008-FE493F6D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799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C7218-00D8-41DF-888E-5C662E42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ABBCFCB-A7B3-4101-91A5-E1D3C111B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44EEC4-C771-4EEF-AF87-6209DF3E6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C2BAAA9-30A7-42BC-ACE5-5881F824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0FCFE4C-D13F-4BEC-8355-87357D87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452D05D-9FF6-4DFD-A78A-FFB2C747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6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F799993-E324-4DD5-8B51-0865EF46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1772F4-B87D-4566-AC96-6F3F4515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B722F9-988E-41E1-A0D9-8131069BD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288C-BA17-4CEC-9C09-B4CA3C71E11D}" type="datetimeFigureOut">
              <a:rPr lang="sk-SK" smtClean="0"/>
              <a:t>17.02.2022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EBB87D0-6F9F-45BC-BB26-B1A44057C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86A9B2-3AB0-4B38-B638-AA0EA6944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E14C-AAA9-4E58-8D68-80DFA14AFE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72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0679-E07D-4E9E-8E23-33DA124AD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934" y="3255962"/>
            <a:ext cx="9144000" cy="117758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3600" b="1" dirty="0">
                <a:solidFill>
                  <a:srgbClr val="B30579"/>
                </a:solidFill>
                <a:ea typeface="Calibri" panose="020F0502020204030204" pitchFamily="34" charset="0"/>
              </a:rPr>
              <a:t>Stredná odborná škola drevárska a stavebná</a:t>
            </a:r>
            <a:br>
              <a:rPr lang="sk-SK" sz="3600" b="1" dirty="0">
                <a:solidFill>
                  <a:srgbClr val="B30579"/>
                </a:solidFill>
                <a:ea typeface="Calibri" panose="020F0502020204030204" pitchFamily="34" charset="0"/>
              </a:rPr>
            </a:br>
            <a:r>
              <a:rPr lang="sk-SK" sz="3600" b="1" dirty="0">
                <a:solidFill>
                  <a:srgbClr val="B30579"/>
                </a:solidFill>
                <a:ea typeface="Calibri" panose="020F0502020204030204" pitchFamily="34" charset="0"/>
              </a:rPr>
              <a:t>č. 1442, 02302 Krásno nad Kysucou</a:t>
            </a:r>
            <a:br>
              <a:rPr lang="sk-SK" sz="3600" b="1" dirty="0">
                <a:solidFill>
                  <a:srgbClr val="B30579"/>
                </a:solidFill>
                <a:ea typeface="Calibri" panose="020F0502020204030204" pitchFamily="34" charset="0"/>
              </a:rPr>
            </a:br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439C79-DF6F-437C-A2AC-66DD66931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5962"/>
            <a:ext cx="9144000" cy="1655762"/>
          </a:xfrm>
        </p:spPr>
        <p:txBody>
          <a:bodyPr>
            <a:noAutofit/>
          </a:bodyPr>
          <a:lstStyle/>
          <a:p>
            <a:r>
              <a:rPr lang="sk-SK" sz="5400" b="1" dirty="0">
                <a:solidFill>
                  <a:srgbClr val="F80CA9"/>
                </a:solidFill>
              </a:rPr>
              <a:t>Moja banka v mobile</a:t>
            </a:r>
          </a:p>
          <a:p>
            <a:r>
              <a:rPr lang="sk-SK" sz="5400" dirty="0">
                <a:solidFill>
                  <a:srgbClr val="F80CA9"/>
                </a:solidFill>
              </a:rPr>
              <a:t>Všetko o modernom </a:t>
            </a:r>
            <a:r>
              <a:rPr lang="sk-SK" sz="5400" dirty="0" err="1">
                <a:solidFill>
                  <a:srgbClr val="F80CA9"/>
                </a:solidFill>
              </a:rPr>
              <a:t>bankovaní</a:t>
            </a:r>
            <a:endParaRPr lang="sk-SK" sz="5400" dirty="0">
              <a:solidFill>
                <a:srgbClr val="F80CA9"/>
              </a:solidFill>
            </a:endParaRPr>
          </a:p>
          <a:p>
            <a:r>
              <a:rPr lang="sk-SK" sz="3200" dirty="0">
                <a:solidFill>
                  <a:srgbClr val="F80CA9"/>
                </a:solidFill>
              </a:rPr>
              <a:t>Informácie do vrecka</a:t>
            </a:r>
          </a:p>
          <a:p>
            <a:pPr algn="l"/>
            <a:r>
              <a:rPr lang="sk-SK" sz="2000" dirty="0">
                <a:solidFill>
                  <a:srgbClr val="F80CA9"/>
                </a:solidFill>
              </a:rPr>
              <a:t>Tatiana </a:t>
            </a:r>
            <a:r>
              <a:rPr lang="sk-SK" sz="2000" dirty="0" err="1">
                <a:solidFill>
                  <a:srgbClr val="F80CA9"/>
                </a:solidFill>
              </a:rPr>
              <a:t>Byrtusová</a:t>
            </a:r>
            <a:endParaRPr lang="sk-SK" sz="2000" dirty="0">
              <a:solidFill>
                <a:srgbClr val="F80CA9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6D49950-AD2E-42B0-93CC-63A21B95A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6981" y="0"/>
            <a:ext cx="3991672" cy="249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5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: zaoblené rohy 5">
            <a:extLst>
              <a:ext uri="{FF2B5EF4-FFF2-40B4-BE49-F238E27FC236}">
                <a16:creationId xmlns:a16="http://schemas.microsoft.com/office/drawing/2014/main" id="{7A956816-5C85-40F2-863A-4D94937B39B1}"/>
              </a:ext>
            </a:extLst>
          </p:cNvPr>
          <p:cNvSpPr/>
          <p:nvPr/>
        </p:nvSpPr>
        <p:spPr>
          <a:xfrm>
            <a:off x="267806" y="361285"/>
            <a:ext cx="1784277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Chceš cestovať, nakupovať, relaxovať a baviť sa? </a:t>
            </a:r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AAE58AF9-7DE0-4358-A523-239B93B581FA}"/>
              </a:ext>
            </a:extLst>
          </p:cNvPr>
          <p:cNvSpPr/>
          <p:nvPr/>
        </p:nvSpPr>
        <p:spPr>
          <a:xfrm>
            <a:off x="2384793" y="361281"/>
            <a:ext cx="1990725" cy="1488781"/>
          </a:xfrm>
          <a:prstGeom prst="roundRect">
            <a:avLst/>
          </a:prstGeom>
          <a:solidFill>
            <a:schemeClr val="bg2">
              <a:lumMod val="75000"/>
              <a:alpha val="61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80CA9"/>
                </a:solidFill>
              </a:rPr>
              <a:t>Otvor si účet a buď nezávislý a trendy</a:t>
            </a:r>
          </a:p>
        </p:txBody>
      </p:sp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997DCB51-3511-4781-83C1-50EA3CC2FBF1}"/>
              </a:ext>
            </a:extLst>
          </p:cNvPr>
          <p:cNvSpPr/>
          <p:nvPr/>
        </p:nvSpPr>
        <p:spPr>
          <a:xfrm>
            <a:off x="4708229" y="361282"/>
            <a:ext cx="1990725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Ako na to?</a:t>
            </a:r>
          </a:p>
        </p:txBody>
      </p:sp>
      <p:sp>
        <p:nvSpPr>
          <p:cNvPr id="10" name="Obdĺžnik: zaoblené rohy 9">
            <a:extLst>
              <a:ext uri="{FF2B5EF4-FFF2-40B4-BE49-F238E27FC236}">
                <a16:creationId xmlns:a16="http://schemas.microsoft.com/office/drawing/2014/main" id="{0E482B6D-3E53-450E-A24A-9835B945FC3B}"/>
              </a:ext>
            </a:extLst>
          </p:cNvPr>
          <p:cNvSpPr/>
          <p:nvPr/>
        </p:nvSpPr>
        <p:spPr>
          <a:xfrm>
            <a:off x="7031664" y="361283"/>
            <a:ext cx="1990725" cy="1488781"/>
          </a:xfrm>
          <a:prstGeom prst="roundRect">
            <a:avLst/>
          </a:prstGeom>
          <a:solidFill>
            <a:schemeClr val="bg2">
              <a:lumMod val="75000"/>
              <a:alpha val="61000"/>
            </a:schemeClr>
          </a:solidFill>
          <a:ln>
            <a:solidFill>
              <a:srgbClr val="F80CA9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80CA9"/>
                </a:solidFill>
              </a:rPr>
              <a:t>Ponuka študentských účtov v prehľadnej tabuľke</a:t>
            </a:r>
          </a:p>
        </p:txBody>
      </p:sp>
      <p:sp>
        <p:nvSpPr>
          <p:cNvPr id="11" name="Obdĺžnik: zaoblené rohy 10">
            <a:extLst>
              <a:ext uri="{FF2B5EF4-FFF2-40B4-BE49-F238E27FC236}">
                <a16:creationId xmlns:a16="http://schemas.microsoft.com/office/drawing/2014/main" id="{703FDF37-6038-4CDE-84BB-F3EACF0DCF91}"/>
              </a:ext>
            </a:extLst>
          </p:cNvPr>
          <p:cNvSpPr/>
          <p:nvPr/>
        </p:nvSpPr>
        <p:spPr>
          <a:xfrm>
            <a:off x="9355099" y="361284"/>
            <a:ext cx="1990725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bdĺžnik: zaoblené rohy 12">
            <a:extLst>
              <a:ext uri="{FF2B5EF4-FFF2-40B4-BE49-F238E27FC236}">
                <a16:creationId xmlns:a16="http://schemas.microsoft.com/office/drawing/2014/main" id="{F87B3C71-F9F3-4DA2-9943-2B9BDC31FCDE}"/>
              </a:ext>
            </a:extLst>
          </p:cNvPr>
          <p:cNvSpPr/>
          <p:nvPr/>
        </p:nvSpPr>
        <p:spPr>
          <a:xfrm>
            <a:off x="267806" y="2510955"/>
            <a:ext cx="1784277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Chceš ušetriť peniaze, čas, mať svoju banku stále vo vrecku?</a:t>
            </a:r>
          </a:p>
        </p:txBody>
      </p:sp>
      <p:sp>
        <p:nvSpPr>
          <p:cNvPr id="16" name="Obdĺžnik: zaoblené rohy 15">
            <a:extLst>
              <a:ext uri="{FF2B5EF4-FFF2-40B4-BE49-F238E27FC236}">
                <a16:creationId xmlns:a16="http://schemas.microsoft.com/office/drawing/2014/main" id="{AB8F8E79-E332-4FB1-8680-0A0116B0EAAE}"/>
              </a:ext>
            </a:extLst>
          </p:cNvPr>
          <p:cNvSpPr/>
          <p:nvPr/>
        </p:nvSpPr>
        <p:spPr>
          <a:xfrm>
            <a:off x="2408546" y="2543013"/>
            <a:ext cx="1990725" cy="1488781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80CA9"/>
                </a:solidFill>
              </a:rPr>
              <a:t>Využívaj bankové aplikácie</a:t>
            </a:r>
          </a:p>
        </p:txBody>
      </p:sp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E580E47C-CEF1-4190-8914-FFD05B691094}"/>
              </a:ext>
            </a:extLst>
          </p:cNvPr>
          <p:cNvSpPr/>
          <p:nvPr/>
        </p:nvSpPr>
        <p:spPr>
          <a:xfrm>
            <a:off x="4651162" y="2420738"/>
            <a:ext cx="1990725" cy="1733330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35D3A4E6-EF03-454C-8E62-7AE30270AE08}"/>
              </a:ext>
            </a:extLst>
          </p:cNvPr>
          <p:cNvSpPr txBox="1"/>
          <p:nvPr/>
        </p:nvSpPr>
        <p:spPr>
          <a:xfrm>
            <a:off x="5276579" y="2452895"/>
            <a:ext cx="102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ČSOB</a:t>
            </a:r>
          </a:p>
        </p:txBody>
      </p:sp>
      <p:sp>
        <p:nvSpPr>
          <p:cNvPr id="22" name="Obdĺžnik: zaoblené rohy 21">
            <a:extLst>
              <a:ext uri="{FF2B5EF4-FFF2-40B4-BE49-F238E27FC236}">
                <a16:creationId xmlns:a16="http://schemas.microsoft.com/office/drawing/2014/main" id="{D61D4947-EED8-4645-BB8A-D38E5D99B463}"/>
              </a:ext>
            </a:extLst>
          </p:cNvPr>
          <p:cNvSpPr/>
          <p:nvPr/>
        </p:nvSpPr>
        <p:spPr>
          <a:xfrm>
            <a:off x="7012285" y="2388680"/>
            <a:ext cx="1990725" cy="1733330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Obdĺžnik: zaoblené rohy 22">
            <a:extLst>
              <a:ext uri="{FF2B5EF4-FFF2-40B4-BE49-F238E27FC236}">
                <a16:creationId xmlns:a16="http://schemas.microsoft.com/office/drawing/2014/main" id="{7F84EF2E-EA4C-480C-90D9-8D3DEB6CF7B2}"/>
              </a:ext>
            </a:extLst>
          </p:cNvPr>
          <p:cNvSpPr/>
          <p:nvPr/>
        </p:nvSpPr>
        <p:spPr>
          <a:xfrm>
            <a:off x="9355098" y="2388680"/>
            <a:ext cx="1990725" cy="1733330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C07D0DE9-ECD7-4C75-8ABF-171FB8DC892D}"/>
              </a:ext>
            </a:extLst>
          </p:cNvPr>
          <p:cNvSpPr txBox="1"/>
          <p:nvPr/>
        </p:nvSpPr>
        <p:spPr>
          <a:xfrm>
            <a:off x="7724939" y="2369793"/>
            <a:ext cx="81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SLSP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C5DCF2C6-7723-447B-88B4-A7217BA610BF}"/>
              </a:ext>
            </a:extLst>
          </p:cNvPr>
          <p:cNvSpPr txBox="1"/>
          <p:nvPr/>
        </p:nvSpPr>
        <p:spPr>
          <a:xfrm>
            <a:off x="9783454" y="2376467"/>
            <a:ext cx="121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Tatrabanka</a:t>
            </a:r>
          </a:p>
        </p:txBody>
      </p:sp>
      <p:sp>
        <p:nvSpPr>
          <p:cNvPr id="44" name="Obdĺžnik: zaoblené rohy 43">
            <a:extLst>
              <a:ext uri="{FF2B5EF4-FFF2-40B4-BE49-F238E27FC236}">
                <a16:creationId xmlns:a16="http://schemas.microsoft.com/office/drawing/2014/main" id="{BE78DF55-580A-44D7-BFDB-9A793A0E74B9}"/>
              </a:ext>
            </a:extLst>
          </p:cNvPr>
          <p:cNvSpPr/>
          <p:nvPr/>
        </p:nvSpPr>
        <p:spPr>
          <a:xfrm>
            <a:off x="267806" y="4447728"/>
            <a:ext cx="5209290" cy="2314579"/>
          </a:xfrm>
          <a:prstGeom prst="roundRect">
            <a:avLst/>
          </a:prstGeom>
          <a:solidFill>
            <a:schemeClr val="bg2">
              <a:lumMod val="75000"/>
              <a:alpha val="61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>
                <a:solidFill>
                  <a:srgbClr val="F80CA9"/>
                </a:solidFill>
              </a:rPr>
              <a:t>Prečo je výhodné mať účet:</a:t>
            </a:r>
          </a:p>
          <a:p>
            <a:r>
              <a:rPr lang="sk-SK" dirty="0">
                <a:solidFill>
                  <a:srgbClr val="F80CA9"/>
                </a:solidFill>
              </a:rPr>
              <a:t>-výplaty z brigád</a:t>
            </a:r>
          </a:p>
          <a:p>
            <a:r>
              <a:rPr lang="sk-SK" dirty="0">
                <a:solidFill>
                  <a:srgbClr val="F80CA9"/>
                </a:solidFill>
              </a:rPr>
              <a:t>-vreckové od rodičov</a:t>
            </a:r>
          </a:p>
          <a:p>
            <a:r>
              <a:rPr lang="sk-SK" dirty="0">
                <a:solidFill>
                  <a:srgbClr val="F80CA9"/>
                </a:solidFill>
              </a:rPr>
              <a:t>-platby a nákupy cez internet kdekoľvek a kedykoľvek</a:t>
            </a:r>
          </a:p>
          <a:p>
            <a:r>
              <a:rPr lang="sk-SK" dirty="0">
                <a:solidFill>
                  <a:srgbClr val="F80CA9"/>
                </a:solidFill>
              </a:rPr>
              <a:t>-platby mobilom, hodinkami</a:t>
            </a:r>
          </a:p>
          <a:p>
            <a:r>
              <a:rPr lang="sk-SK" dirty="0">
                <a:solidFill>
                  <a:srgbClr val="F80CA9"/>
                </a:solidFill>
              </a:rPr>
              <a:t>-sloboda, zábava, cestovanie</a:t>
            </a:r>
          </a:p>
          <a:p>
            <a:endParaRPr lang="sk-SK" dirty="0">
              <a:solidFill>
                <a:srgbClr val="F80CA9"/>
              </a:solidFill>
            </a:endParaRPr>
          </a:p>
        </p:txBody>
      </p:sp>
      <p:sp>
        <p:nvSpPr>
          <p:cNvPr id="45" name="Obdĺžnik: zaoblené rohy 44">
            <a:extLst>
              <a:ext uri="{FF2B5EF4-FFF2-40B4-BE49-F238E27FC236}">
                <a16:creationId xmlns:a16="http://schemas.microsoft.com/office/drawing/2014/main" id="{3989D86F-DC6C-4002-B52F-9A90299FDDA4}"/>
              </a:ext>
            </a:extLst>
          </p:cNvPr>
          <p:cNvSpPr/>
          <p:nvPr/>
        </p:nvSpPr>
        <p:spPr>
          <a:xfrm>
            <a:off x="6136533" y="4481855"/>
            <a:ext cx="5209290" cy="2280452"/>
          </a:xfrm>
          <a:prstGeom prst="roundRect">
            <a:avLst/>
          </a:prstGeom>
          <a:solidFill>
            <a:schemeClr val="bg2">
              <a:lumMod val="75000"/>
              <a:alpha val="61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>
              <a:solidFill>
                <a:srgbClr val="F80CA9"/>
              </a:solidFill>
            </a:endParaRPr>
          </a:p>
          <a:p>
            <a:r>
              <a:rPr lang="sk-SK" dirty="0">
                <a:solidFill>
                  <a:srgbClr val="F80CA9"/>
                </a:solidFill>
              </a:rPr>
              <a:t>-technické zručnosti a moderné </a:t>
            </a:r>
            <a:r>
              <a:rPr lang="sk-SK" dirty="0" err="1">
                <a:solidFill>
                  <a:srgbClr val="F80CA9"/>
                </a:solidFill>
              </a:rPr>
              <a:t>know</a:t>
            </a:r>
            <a:r>
              <a:rPr lang="sk-SK" dirty="0">
                <a:solidFill>
                  <a:srgbClr val="F80CA9"/>
                </a:solidFill>
              </a:rPr>
              <a:t> </a:t>
            </a:r>
            <a:r>
              <a:rPr lang="sk-SK" dirty="0" err="1">
                <a:solidFill>
                  <a:srgbClr val="F80CA9"/>
                </a:solidFill>
              </a:rPr>
              <a:t>how</a:t>
            </a:r>
            <a:r>
              <a:rPr lang="sk-SK" dirty="0">
                <a:solidFill>
                  <a:srgbClr val="F80CA9"/>
                </a:solidFill>
              </a:rPr>
              <a:t> VIAMO, </a:t>
            </a:r>
            <a:r>
              <a:rPr lang="sk-SK" dirty="0" err="1">
                <a:solidFill>
                  <a:srgbClr val="F80CA9"/>
                </a:solidFill>
              </a:rPr>
              <a:t>Payme</a:t>
            </a:r>
            <a:r>
              <a:rPr lang="sk-SK" dirty="0">
                <a:solidFill>
                  <a:srgbClr val="F80CA9"/>
                </a:solidFill>
              </a:rPr>
              <a:t>, </a:t>
            </a:r>
            <a:r>
              <a:rPr lang="sk-SK" dirty="0" err="1">
                <a:solidFill>
                  <a:srgbClr val="F80CA9"/>
                </a:solidFill>
              </a:rPr>
              <a:t>google</a:t>
            </a:r>
            <a:r>
              <a:rPr lang="sk-SK" dirty="0">
                <a:solidFill>
                  <a:srgbClr val="F80CA9"/>
                </a:solidFill>
              </a:rPr>
              <a:t> </a:t>
            </a:r>
            <a:r>
              <a:rPr lang="sk-SK" dirty="0" err="1">
                <a:solidFill>
                  <a:srgbClr val="F80CA9"/>
                </a:solidFill>
              </a:rPr>
              <a:t>pay</a:t>
            </a:r>
            <a:endParaRPr lang="sk-SK" dirty="0">
              <a:solidFill>
                <a:srgbClr val="F80CA9"/>
              </a:solidFill>
            </a:endParaRPr>
          </a:p>
          <a:p>
            <a:r>
              <a:rPr lang="sk-SK" dirty="0">
                <a:solidFill>
                  <a:srgbClr val="F80CA9"/>
                </a:solidFill>
              </a:rPr>
              <a:t>-samostatný a zodpovedný osobný rozpočet</a:t>
            </a:r>
          </a:p>
          <a:p>
            <a:r>
              <a:rPr lang="sk-SK" dirty="0">
                <a:solidFill>
                  <a:srgbClr val="F80CA9"/>
                </a:solidFill>
              </a:rPr>
              <a:t>-odmeny za nákupy</a:t>
            </a:r>
          </a:p>
          <a:p>
            <a:r>
              <a:rPr lang="sk-SK" dirty="0">
                <a:solidFill>
                  <a:srgbClr val="F80CA9"/>
                </a:solidFill>
              </a:rPr>
              <a:t>-</a:t>
            </a:r>
            <a:r>
              <a:rPr lang="sk-SK" dirty="0" err="1">
                <a:solidFill>
                  <a:srgbClr val="F80CA9"/>
                </a:solidFill>
              </a:rPr>
              <a:t>zľavové</a:t>
            </a:r>
            <a:r>
              <a:rPr lang="sk-SK" dirty="0">
                <a:solidFill>
                  <a:srgbClr val="F80CA9"/>
                </a:solidFill>
              </a:rPr>
              <a:t> poukážky na značkové výrobky</a:t>
            </a:r>
          </a:p>
          <a:p>
            <a:r>
              <a:rPr lang="sk-SK" dirty="0">
                <a:solidFill>
                  <a:srgbClr val="F80CA9"/>
                </a:solidFill>
              </a:rPr>
              <a:t>-vytváranie rezervy a šetrenie</a:t>
            </a:r>
          </a:p>
          <a:p>
            <a:endParaRPr lang="sk-SK" dirty="0">
              <a:solidFill>
                <a:srgbClr val="F80CA9"/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CD0AD7FF-3CF9-4A9F-A5FD-4F97F01BB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09" y="445838"/>
            <a:ext cx="1319665" cy="1319665"/>
          </a:xfrm>
          <a:prstGeom prst="rect">
            <a:avLst/>
          </a:prstGeom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614B1019-9948-47CD-86A1-CC48A76FE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958" y="2745799"/>
            <a:ext cx="1357265" cy="1357265"/>
          </a:xfrm>
          <a:prstGeom prst="rect">
            <a:avLst/>
          </a:prstGeom>
        </p:spPr>
      </p:pic>
      <p:pic>
        <p:nvPicPr>
          <p:cNvPr id="19" name="Obrázok 18">
            <a:extLst>
              <a:ext uri="{FF2B5EF4-FFF2-40B4-BE49-F238E27FC236}">
                <a16:creationId xmlns:a16="http://schemas.microsoft.com/office/drawing/2014/main" id="{5C7F9502-483D-4724-9838-CAAD98E038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679645"/>
            <a:ext cx="1387878" cy="1387878"/>
          </a:xfrm>
          <a:prstGeom prst="rect">
            <a:avLst/>
          </a:prstGeom>
        </p:spPr>
      </p:pic>
      <p:pic>
        <p:nvPicPr>
          <p:cNvPr id="25" name="Obrázok 24">
            <a:extLst>
              <a:ext uri="{FF2B5EF4-FFF2-40B4-BE49-F238E27FC236}">
                <a16:creationId xmlns:a16="http://schemas.microsoft.com/office/drawing/2014/main" id="{9615BCB4-7C1E-4CBE-8550-4184D8FE57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909" y="2644689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9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: zaoblené rohy 3">
            <a:extLst>
              <a:ext uri="{FF2B5EF4-FFF2-40B4-BE49-F238E27FC236}">
                <a16:creationId xmlns:a16="http://schemas.microsoft.com/office/drawing/2014/main" id="{5E95B3C4-94E7-4C4B-B9E9-C37FD154F9BC}"/>
              </a:ext>
            </a:extLst>
          </p:cNvPr>
          <p:cNvSpPr/>
          <p:nvPr/>
        </p:nvSpPr>
        <p:spPr>
          <a:xfrm>
            <a:off x="267806" y="642646"/>
            <a:ext cx="4612538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Chceš požiadať rodičov o vreckové? </a:t>
            </a:r>
          </a:p>
          <a:p>
            <a:pPr algn="ctr"/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Vytvor príkaz, pošli im odkaz cez chat a im sa otvorí ich mobilná aplikácia so sumou, ktorú od nich žiadaš.</a:t>
            </a:r>
          </a:p>
        </p:txBody>
      </p:sp>
      <p:sp>
        <p:nvSpPr>
          <p:cNvPr id="5" name="Obdĺžnik: zaoblené rohy 4">
            <a:extLst>
              <a:ext uri="{FF2B5EF4-FFF2-40B4-BE49-F238E27FC236}">
                <a16:creationId xmlns:a16="http://schemas.microsoft.com/office/drawing/2014/main" id="{A03AD09F-C37F-4B4F-9E5B-3577CCC162BA}"/>
              </a:ext>
            </a:extLst>
          </p:cNvPr>
          <p:cNvSpPr/>
          <p:nvPr/>
        </p:nvSpPr>
        <p:spPr>
          <a:xfrm>
            <a:off x="267806" y="2793025"/>
            <a:ext cx="4694055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Potrebuješ poslať peniaze spolužiakovi a nevieš jeho číslo účtu? Stačí mať nainštalovanú aplikáciu VIAMO, nájsť v zozname telefónne číslo príjemcu platby a zaslať platbu.</a:t>
            </a:r>
          </a:p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Obdĺžnik: zaoblené rohy 5">
            <a:extLst>
              <a:ext uri="{FF2B5EF4-FFF2-40B4-BE49-F238E27FC236}">
                <a16:creationId xmlns:a16="http://schemas.microsoft.com/office/drawing/2014/main" id="{070AD42F-8087-4AA8-927F-02CAE76EE63E}"/>
              </a:ext>
            </a:extLst>
          </p:cNvPr>
          <p:cNvSpPr/>
          <p:nvPr/>
        </p:nvSpPr>
        <p:spPr>
          <a:xfrm>
            <a:off x="5271452" y="458587"/>
            <a:ext cx="2209212" cy="1405674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80CA9"/>
              </a:solidFill>
            </a:endParaRPr>
          </a:p>
        </p:txBody>
      </p:sp>
      <p:pic>
        <p:nvPicPr>
          <p:cNvPr id="2050" name="Picture 2" descr="payme - platba s úsmevom">
            <a:extLst>
              <a:ext uri="{FF2B5EF4-FFF2-40B4-BE49-F238E27FC236}">
                <a16:creationId xmlns:a16="http://schemas.microsoft.com/office/drawing/2014/main" id="{92A61397-20C0-4CE3-A2BD-A79619770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565" y="630626"/>
            <a:ext cx="2018985" cy="106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2874578D-E319-4D58-9CC0-4CAFC9432628}"/>
              </a:ext>
            </a:extLst>
          </p:cNvPr>
          <p:cNvSpPr/>
          <p:nvPr/>
        </p:nvSpPr>
        <p:spPr>
          <a:xfrm>
            <a:off x="5271450" y="2726163"/>
            <a:ext cx="2209213" cy="1405674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80CA9"/>
              </a:solidFill>
            </a:endParaRPr>
          </a:p>
        </p:txBody>
      </p:sp>
      <p:pic>
        <p:nvPicPr>
          <p:cNvPr id="2052" name="Picture 4" descr="VIAMO #zjednodussizivot">
            <a:extLst>
              <a:ext uri="{FF2B5EF4-FFF2-40B4-BE49-F238E27FC236}">
                <a16:creationId xmlns:a16="http://schemas.microsoft.com/office/drawing/2014/main" id="{7EFDDA6A-A551-4457-A817-94BB12107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822" y="2819947"/>
            <a:ext cx="1620468" cy="121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ĺžnik: zaoblené rohy 10">
            <a:extLst>
              <a:ext uri="{FF2B5EF4-FFF2-40B4-BE49-F238E27FC236}">
                <a16:creationId xmlns:a16="http://schemas.microsoft.com/office/drawing/2014/main" id="{62B28D28-6701-4EE1-9969-CCCFECD207DC}"/>
              </a:ext>
            </a:extLst>
          </p:cNvPr>
          <p:cNvSpPr/>
          <p:nvPr/>
        </p:nvSpPr>
        <p:spPr>
          <a:xfrm>
            <a:off x="7775036" y="2485663"/>
            <a:ext cx="2087460" cy="1758823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8B3372B7-10E3-4EE8-9B36-3028019B8D08}"/>
              </a:ext>
            </a:extLst>
          </p:cNvPr>
          <p:cNvSpPr/>
          <p:nvPr/>
        </p:nvSpPr>
        <p:spPr>
          <a:xfrm>
            <a:off x="7775036" y="417032"/>
            <a:ext cx="2087460" cy="1714395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bdĺžnik: zaoblené rohy 12">
            <a:extLst>
              <a:ext uri="{FF2B5EF4-FFF2-40B4-BE49-F238E27FC236}">
                <a16:creationId xmlns:a16="http://schemas.microsoft.com/office/drawing/2014/main" id="{A858A6AE-D1CC-4CCC-ABEA-28F36FD62349}"/>
              </a:ext>
            </a:extLst>
          </p:cNvPr>
          <p:cNvSpPr/>
          <p:nvPr/>
        </p:nvSpPr>
        <p:spPr>
          <a:xfrm>
            <a:off x="267806" y="4727103"/>
            <a:ext cx="1853642" cy="1391479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Už Ťa nebaví nosiť všade peňaženku a kartu?</a:t>
            </a:r>
          </a:p>
        </p:txBody>
      </p:sp>
      <p:sp>
        <p:nvSpPr>
          <p:cNvPr id="14" name="Obdĺžnik: zaoblené rohy 13">
            <a:extLst>
              <a:ext uri="{FF2B5EF4-FFF2-40B4-BE49-F238E27FC236}">
                <a16:creationId xmlns:a16="http://schemas.microsoft.com/office/drawing/2014/main" id="{0BC42DFE-9E90-4CF6-829E-D42FAA9E26FF}"/>
              </a:ext>
            </a:extLst>
          </p:cNvPr>
          <p:cNvSpPr/>
          <p:nvPr/>
        </p:nvSpPr>
        <p:spPr>
          <a:xfrm>
            <a:off x="2950370" y="4716469"/>
            <a:ext cx="1990725" cy="1391479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80CA9"/>
                </a:solidFill>
              </a:rPr>
              <a:t>Používaj na platenie mobil</a:t>
            </a:r>
          </a:p>
        </p:txBody>
      </p:sp>
      <p:sp>
        <p:nvSpPr>
          <p:cNvPr id="15" name="Obdĺžnik: zaoblené rohy 14">
            <a:extLst>
              <a:ext uri="{FF2B5EF4-FFF2-40B4-BE49-F238E27FC236}">
                <a16:creationId xmlns:a16="http://schemas.microsoft.com/office/drawing/2014/main" id="{BAECE601-E1A3-4879-9411-45C0670B483E}"/>
              </a:ext>
            </a:extLst>
          </p:cNvPr>
          <p:cNvSpPr/>
          <p:nvPr/>
        </p:nvSpPr>
        <p:spPr>
          <a:xfrm>
            <a:off x="5489938" y="4727101"/>
            <a:ext cx="1990725" cy="1391480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Picture 2" descr="Google Pay (SK) – Lepší spôsob platenia">
            <a:extLst>
              <a:ext uri="{FF2B5EF4-FFF2-40B4-BE49-F238E27FC236}">
                <a16:creationId xmlns:a16="http://schemas.microsoft.com/office/drawing/2014/main" id="{305FAF0B-B6B1-4C0C-93C0-319CD3E1B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680" y="5043409"/>
            <a:ext cx="1443239" cy="75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D56A6770-3413-4C48-BA57-DDBAD91B236D}"/>
              </a:ext>
            </a:extLst>
          </p:cNvPr>
          <p:cNvSpPr/>
          <p:nvPr/>
        </p:nvSpPr>
        <p:spPr>
          <a:xfrm>
            <a:off x="7775036" y="4551848"/>
            <a:ext cx="2108090" cy="1574803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80CA9"/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9F77FCD1-A7FF-4EE3-BA8E-F14AD95762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391" y="559854"/>
            <a:ext cx="1428750" cy="142875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156D54C6-D37D-47DA-B700-2B711585AF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391" y="2627263"/>
            <a:ext cx="1504574" cy="1504574"/>
          </a:xfrm>
          <a:prstGeom prst="rect">
            <a:avLst/>
          </a:prstGeom>
        </p:spPr>
      </p:pic>
      <p:pic>
        <p:nvPicPr>
          <p:cNvPr id="20" name="Obrázok 19">
            <a:extLst>
              <a:ext uri="{FF2B5EF4-FFF2-40B4-BE49-F238E27FC236}">
                <a16:creationId xmlns:a16="http://schemas.microsoft.com/office/drawing/2014/main" id="{F471DE57-301A-4CA5-B627-6248A79EE3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303" y="4624874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8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: zaoblené rohy 4">
            <a:extLst>
              <a:ext uri="{FF2B5EF4-FFF2-40B4-BE49-F238E27FC236}">
                <a16:creationId xmlns:a16="http://schemas.microsoft.com/office/drawing/2014/main" id="{6C7591BC-C12B-4C49-A16C-20A7BB1522A4}"/>
              </a:ext>
            </a:extLst>
          </p:cNvPr>
          <p:cNvSpPr/>
          <p:nvPr/>
        </p:nvSpPr>
        <p:spPr>
          <a:xfrm>
            <a:off x="365183" y="426869"/>
            <a:ext cx="1990725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Šetriť na nepredvídané udalosti sa oplatí</a:t>
            </a:r>
          </a:p>
        </p:txBody>
      </p:sp>
      <p:sp>
        <p:nvSpPr>
          <p:cNvPr id="7" name="Obdĺžnik: zaoblené rohy 6">
            <a:extLst>
              <a:ext uri="{FF2B5EF4-FFF2-40B4-BE49-F238E27FC236}">
                <a16:creationId xmlns:a16="http://schemas.microsoft.com/office/drawing/2014/main" id="{0211FB0C-F8D6-4245-BA4F-0A7C733C2709}"/>
              </a:ext>
            </a:extLst>
          </p:cNvPr>
          <p:cNvSpPr/>
          <p:nvPr/>
        </p:nvSpPr>
        <p:spPr>
          <a:xfrm>
            <a:off x="5702727" y="2322228"/>
            <a:ext cx="2214985" cy="1775966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Obdĺžnik: zaoblené rohy 7">
            <a:extLst>
              <a:ext uri="{FF2B5EF4-FFF2-40B4-BE49-F238E27FC236}">
                <a16:creationId xmlns:a16="http://schemas.microsoft.com/office/drawing/2014/main" id="{42A573A1-5DE5-4D71-B7D3-6AD4C9BFCE03}"/>
              </a:ext>
            </a:extLst>
          </p:cNvPr>
          <p:cNvSpPr/>
          <p:nvPr/>
        </p:nvSpPr>
        <p:spPr>
          <a:xfrm>
            <a:off x="5702727" y="326766"/>
            <a:ext cx="2168910" cy="1775966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ABCE48A3-C1A4-4768-A0B0-02822F4D4CE6}"/>
              </a:ext>
            </a:extLst>
          </p:cNvPr>
          <p:cNvSpPr/>
          <p:nvPr/>
        </p:nvSpPr>
        <p:spPr>
          <a:xfrm>
            <a:off x="365183" y="2543707"/>
            <a:ext cx="1990725" cy="1488781"/>
          </a:xfrm>
          <a:prstGeom prst="roundRect">
            <a:avLst/>
          </a:prstGeom>
          <a:solidFill>
            <a:srgbClr val="F80CA9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Prečo neušetriť pri nákupoch?</a:t>
            </a:r>
          </a:p>
        </p:txBody>
      </p:sp>
      <p:sp>
        <p:nvSpPr>
          <p:cNvPr id="11" name="Obdĺžnik: zaoblené rohy 10">
            <a:extLst>
              <a:ext uri="{FF2B5EF4-FFF2-40B4-BE49-F238E27FC236}">
                <a16:creationId xmlns:a16="http://schemas.microsoft.com/office/drawing/2014/main" id="{E58FE106-8ADA-4E5F-971D-2F6B8B1BBEC6}"/>
              </a:ext>
            </a:extLst>
          </p:cNvPr>
          <p:cNvSpPr/>
          <p:nvPr/>
        </p:nvSpPr>
        <p:spPr>
          <a:xfrm>
            <a:off x="2885099" y="2547596"/>
            <a:ext cx="2334511" cy="1484892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80CA9"/>
                </a:solidFill>
              </a:rPr>
              <a:t>Pri platbách kartou alebo v aplikácii získavaš časť peňazí späť, poukážky na zľavu a iné výhody</a:t>
            </a:r>
          </a:p>
        </p:txBody>
      </p:sp>
      <p:sp>
        <p:nvSpPr>
          <p:cNvPr id="12" name="Obdĺžnik: zaoblené rohy 11">
            <a:extLst>
              <a:ext uri="{FF2B5EF4-FFF2-40B4-BE49-F238E27FC236}">
                <a16:creationId xmlns:a16="http://schemas.microsoft.com/office/drawing/2014/main" id="{ED60B175-AAA9-4537-A4B6-A525C913AF48}"/>
              </a:ext>
            </a:extLst>
          </p:cNvPr>
          <p:cNvSpPr/>
          <p:nvPr/>
        </p:nvSpPr>
        <p:spPr>
          <a:xfrm>
            <a:off x="2885098" y="519010"/>
            <a:ext cx="2334511" cy="1391479"/>
          </a:xfrm>
          <a:prstGeom prst="roundRect">
            <a:avLst/>
          </a:prstGeom>
          <a:solidFill>
            <a:schemeClr val="bg2">
              <a:lumMod val="75000"/>
              <a:alpha val="38000"/>
            </a:schemeClr>
          </a:solidFill>
          <a:ln>
            <a:solidFill>
              <a:srgbClr val="F80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80CA9"/>
                </a:solidFill>
              </a:rPr>
              <a:t>Zvýhodnené úročenie na študentských účtoch, jednoduchý online  prepočet úroku</a:t>
            </a:r>
          </a:p>
        </p:txBody>
      </p:sp>
      <p:pic>
        <p:nvPicPr>
          <p:cNvPr id="3074" name="Picture 2" descr="Článok - Študenti v zahraničí nemajú povinnosti voči Sociálnej poisťovni">
            <a:extLst>
              <a:ext uri="{FF2B5EF4-FFF2-40B4-BE49-F238E27FC236}">
                <a16:creationId xmlns:a16="http://schemas.microsoft.com/office/drawing/2014/main" id="{ABF50B2A-B715-4FFE-906D-19AD03247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64" y="977917"/>
            <a:ext cx="3931747" cy="268862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75000"/>
                <a:alpha val="55000"/>
              </a:schemeClr>
            </a:outerShdw>
            <a:softEdge rad="190500"/>
          </a:effectLst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lokTextu 16">
            <a:extLst>
              <a:ext uri="{FF2B5EF4-FFF2-40B4-BE49-F238E27FC236}">
                <a16:creationId xmlns:a16="http://schemas.microsoft.com/office/drawing/2014/main" id="{65D111F0-876D-474E-98F9-7B6A37E2444C}"/>
              </a:ext>
            </a:extLst>
          </p:cNvPr>
          <p:cNvSpPr txBox="1"/>
          <p:nvPr/>
        </p:nvSpPr>
        <p:spPr>
          <a:xfrm>
            <a:off x="652189" y="4619185"/>
            <a:ext cx="10175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80CA9"/>
                </a:solidFill>
              </a:rPr>
              <a:t>Zaobchádzaj „SMART“ so svojimi financiami </a:t>
            </a:r>
          </a:p>
        </p:txBody>
      </p:sp>
      <p:pic>
        <p:nvPicPr>
          <p:cNvPr id="3076" name="Picture 4" descr="1. diel - Android programovanie - Úvod do Android programovania">
            <a:extLst>
              <a:ext uri="{FF2B5EF4-FFF2-40B4-BE49-F238E27FC236}">
                <a16:creationId xmlns:a16="http://schemas.microsoft.com/office/drawing/2014/main" id="{71880A3F-CB04-48DA-BA77-62190EC6C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337" y="4380609"/>
            <a:ext cx="1499474" cy="149947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9000"/>
              </a:srgbClr>
            </a:outerShdw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istory of iOS and iPadOS - 2021 Edition - Apple Tech Talk">
            <a:extLst>
              <a:ext uri="{FF2B5EF4-FFF2-40B4-BE49-F238E27FC236}">
                <a16:creationId xmlns:a16="http://schemas.microsoft.com/office/drawing/2014/main" id="{8B72B557-52B0-4304-9D4D-545F1FA13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340" y="5248259"/>
            <a:ext cx="2532542" cy="133979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74000"/>
              </a:srgbClr>
            </a:outerShdw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F4EA661F-FD28-4D4A-B5C9-F4D2CED709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72" y="500374"/>
            <a:ext cx="1428750" cy="142875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D6DB0434-1C88-45D6-9EF2-5A26ACB317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44" y="2527477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31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260</Words>
  <Application>Microsoft Office PowerPoint</Application>
  <PresentationFormat>Širokouhlá</PresentationFormat>
  <Paragraphs>36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Motív Office</vt:lpstr>
      <vt:lpstr>Stredná odborná škola drevárska a stavebná č. 1442, 02302 Krásno nad Kysucou  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Stredná odborná škola drevárska a stavebná č. 1442, 02302 Krásno nad Kysucou Žilinský samosprávny kraj</dc:title>
  <dc:creator>Klieštiková Michaela Ing.</dc:creator>
  <cp:lastModifiedBy>Kuljovský Stanislav Ing.</cp:lastModifiedBy>
  <cp:revision>7</cp:revision>
  <dcterms:created xsi:type="dcterms:W3CDTF">2022-02-12T15:54:28Z</dcterms:created>
  <dcterms:modified xsi:type="dcterms:W3CDTF">2022-02-17T09:53:25Z</dcterms:modified>
</cp:coreProperties>
</file>