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70" r:id="rId5"/>
    <p:sldId id="263" r:id="rId6"/>
    <p:sldId id="264" r:id="rId7"/>
    <p:sldId id="266" r:id="rId8"/>
    <p:sldId id="260" r:id="rId9"/>
    <p:sldId id="269" r:id="rId10"/>
    <p:sldId id="268" r:id="rId11"/>
    <p:sldId id="267" r:id="rId1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F45-35D0-455B-852A-EA85C76CC062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1B31-38B3-4479-9F2C-9A39AB45AF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0818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F45-35D0-455B-852A-EA85C76CC062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1B31-38B3-4479-9F2C-9A39AB45AF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881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F45-35D0-455B-852A-EA85C76CC062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1B31-38B3-4479-9F2C-9A39AB45AF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234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F45-35D0-455B-852A-EA85C76CC062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1B31-38B3-4479-9F2C-9A39AB45AF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6327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F45-35D0-455B-852A-EA85C76CC062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1B31-38B3-4479-9F2C-9A39AB45AF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537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F45-35D0-455B-852A-EA85C76CC062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1B31-38B3-4479-9F2C-9A39AB45AF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6890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F45-35D0-455B-852A-EA85C76CC062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1B31-38B3-4479-9F2C-9A39AB45AF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3947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F45-35D0-455B-852A-EA85C76CC062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1B31-38B3-4479-9F2C-9A39AB45AF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4804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F45-35D0-455B-852A-EA85C76CC062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1B31-38B3-4479-9F2C-9A39AB45AF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076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F45-35D0-455B-852A-EA85C76CC062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1B31-38B3-4479-9F2C-9A39AB45AF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9163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8F45-35D0-455B-852A-EA85C76CC062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1B31-38B3-4479-9F2C-9A39AB45AF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9246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58F45-35D0-455B-852A-EA85C76CC062}" type="datetimeFigureOut">
              <a:rPr lang="pl-PL" smtClean="0"/>
              <a:t>11.10.2021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51B31-38B3-4479-9F2C-9A39AB45AF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551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ke.wroc.pl/" TargetMode="External"/><Relationship Id="rId2" Type="http://schemas.openxmlformats.org/officeDocument/2006/relationships/hyperlink" Target="http://www.cke.gov.pl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i="1" dirty="0">
                <a:solidFill>
                  <a:srgbClr val="002060"/>
                </a:solidFill>
              </a:rPr>
              <a:t>ROK SZKOLNY 2021/2022</a:t>
            </a:r>
          </a:p>
        </p:txBody>
      </p:sp>
    </p:spTree>
    <p:extLst>
      <p:ext uri="{BB962C8B-B14F-4D97-AF65-F5344CB8AC3E}">
        <p14:creationId xmlns:p14="http://schemas.microsoft.com/office/powerpoint/2010/main" val="2372188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53792" y="360609"/>
            <a:ext cx="1119174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/>
              <a:t>Egzamin ósmoklasisty jest przeprowadzany w formie pisemnej.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/>
              <a:t>Egzamin ósmoklasisty obejmuje następujące przedmioty: </a:t>
            </a:r>
          </a:p>
          <a:p>
            <a:pPr marL="514350" indent="-514350">
              <a:buAutoNum type="alphaLcPeriod"/>
            </a:pPr>
            <a:r>
              <a:rPr lang="pl-PL" sz="2800" dirty="0"/>
              <a:t>język polski </a:t>
            </a:r>
          </a:p>
          <a:p>
            <a:pPr marL="514350" indent="-514350">
              <a:buAutoNum type="alphaLcPeriod"/>
            </a:pPr>
            <a:r>
              <a:rPr lang="pl-PL" sz="2800" dirty="0"/>
              <a:t>matematykę </a:t>
            </a:r>
          </a:p>
          <a:p>
            <a:pPr marL="514350" indent="-514350">
              <a:buAutoNum type="alphaLcPeriod"/>
            </a:pPr>
            <a:r>
              <a:rPr lang="pl-PL" sz="2800" dirty="0"/>
              <a:t>język obcy nowożytny.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/>
              <a:t>Egzamin ósmoklasisty z każdego przedmiotu jest przeprowadzany innego dnia.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/>
              <a:t>Pierwszego dnia jest przeprowadzany egzamin z języka polskiego, który trwa 120 minut.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/>
              <a:t>Drugiego dnia jest przeprowadzany egzamin z matematyki, który trwa 100 minut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/>
              <a:t>Trzeciego dnia jest przeprowadzany egzamin z języka obcego nowożytnego, który trwa 90 minut. </a:t>
            </a:r>
          </a:p>
          <a:p>
            <a:endParaRPr lang="pl-PL" sz="2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7122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58402"/>
          </a:xfrm>
        </p:spPr>
        <p:txBody>
          <a:bodyPr>
            <a:normAutofit/>
          </a:bodyPr>
          <a:lstStyle/>
          <a:p>
            <a:pPr algn="ctr"/>
            <a:br>
              <a:rPr lang="pl-PL" sz="4800" b="1" dirty="0">
                <a:solidFill>
                  <a:srgbClr val="0070C0"/>
                </a:solidFill>
              </a:rPr>
            </a:br>
            <a:br>
              <a:rPr lang="pl-PL" sz="4800" b="1" dirty="0">
                <a:solidFill>
                  <a:srgbClr val="0070C0"/>
                </a:solidFill>
              </a:rPr>
            </a:br>
            <a:r>
              <a:rPr lang="pl-PL" sz="4800" b="1" i="1" dirty="0">
                <a:solidFill>
                  <a:srgbClr val="0070C0"/>
                </a:solidFill>
              </a:rPr>
              <a:t>EGZAMIN ÓSMOKLASISTY</a:t>
            </a:r>
            <a:br>
              <a:rPr lang="pl-PL" sz="4800" b="1" dirty="0">
                <a:solidFill>
                  <a:srgbClr val="0070C0"/>
                </a:solidFill>
              </a:rPr>
            </a:br>
            <a:br>
              <a:rPr lang="pl-PL" sz="4800" b="1" dirty="0">
                <a:solidFill>
                  <a:srgbClr val="0070C0"/>
                </a:solidFill>
              </a:rPr>
            </a:br>
            <a:br>
              <a:rPr lang="pl-PL" sz="4800" b="1" dirty="0">
                <a:solidFill>
                  <a:srgbClr val="0070C0"/>
                </a:solidFill>
              </a:rPr>
            </a:br>
            <a:r>
              <a:rPr lang="pl-PL" sz="3200" dirty="0"/>
              <a:t>Szczegółowe informacje dostępne na stronie</a:t>
            </a:r>
            <a:br>
              <a:rPr lang="pl-PL" sz="3200" dirty="0"/>
            </a:br>
            <a:r>
              <a:rPr lang="pl-PL" sz="3200" dirty="0">
                <a:hlinkClick r:id="rId2"/>
              </a:rPr>
              <a:t>www.cke.gov.pl</a:t>
            </a:r>
            <a:br>
              <a:rPr lang="pl-PL" sz="3200" dirty="0"/>
            </a:br>
            <a:r>
              <a:rPr lang="pl-PL" sz="3200" dirty="0">
                <a:hlinkClick r:id="rId3"/>
              </a:rPr>
              <a:t>www.oke.wroc.pl</a:t>
            </a:r>
            <a:br>
              <a:rPr lang="pl-PL" sz="5400" dirty="0"/>
            </a:br>
            <a:endParaRPr lang="pl-PL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617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>
                <a:solidFill>
                  <a:schemeClr val="accent1">
                    <a:lumMod val="50000"/>
                  </a:schemeClr>
                </a:solidFill>
              </a:rPr>
              <a:t>Kierunki realizacji polityki oświatowej państwa w roku szkolnym  2021/2022: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1049000" cy="503237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l-PL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Wspomaganie przez szkołę wychowawczej roli rodziny, m.in. przez właściwą organizację zajęć edukacyjnych </a:t>
            </a:r>
            <a:r>
              <a:rPr lang="pl-PL" sz="6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wychowanie do życia w rodzinie</a:t>
            </a:r>
            <a:r>
              <a:rPr lang="pl-PL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oraz realizację zadań programu wychowawczo-profilaktycznego.</a:t>
            </a:r>
            <a:endParaRPr lang="pl-PL" sz="6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Wychowanie do wrażliwości na prawdę i dobro. Kształtowanie właściwych postaw szlachetności, zaangażowania społecznego i dbałości o zdrowie.</a:t>
            </a:r>
            <a:endParaRPr lang="pl-PL" sz="6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Działanie na rzecz szerszego udostępnienia kanonu edukacji klasycznej, wprowadzenia w dziedzictwo cywilizacyjne Europy, edukacji patriotycznej, nauczania historii oraz poznawania polskiej kultury, w tym osiągnięć duchowych </a:t>
            </a:r>
            <a:br>
              <a:rPr lang="pl-PL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materialnych. Szersze i przemyślane wykorzystanie w tym względzie m.in. wycieczek edukacyjnych.</a:t>
            </a:r>
            <a:endParaRPr lang="pl-PL" sz="6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Podnoszenie jakości edukacji poprzez działania uwzględniające zróżnicowane potrzeby rozwojowe i edukacyjne wszystkich uczniów, zapewnienie wsparcia psychologiczno-pedagogicznego, szczególnie w sytuacji kryzysowej wywołanej pandemią COVID-19 w celu zapewnienia dodatkowej opieki i pomocy, wzmacniającej pozytywny klimat szkoły oraz poczucie bezpieczeństwa. Roztropne korzystanie w procesie kształcenia z narzędzi i zasobów cyfrowych oraz metod kształcenia wykorzystujących technologie informacyjno-komunikacyjne.</a:t>
            </a:r>
            <a:endParaRPr lang="pl-PL" sz="6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Wdrażanie Zintegrowanej Strategii Umiejętności – rozwój umiejętności zawodowych w edukacji formalnej </a:t>
            </a:r>
            <a:br>
              <a:rPr lang="pl-PL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</a:t>
            </a:r>
            <a:r>
              <a:rPr lang="pl-PL" sz="6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pozaformalnej</a:t>
            </a:r>
            <a:r>
              <a:rPr lang="pl-PL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w tym uczeniu się dorosłych.</a:t>
            </a:r>
            <a:endParaRPr lang="pl-PL" sz="6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Wzmocnienie edukacji ekologicznej w szkołach. Rozwijanie postawy odpowiedzialności za środowisko naturalne</a:t>
            </a:r>
            <a:r>
              <a:rPr lang="pl-PL" sz="6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935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347730"/>
            <a:ext cx="9144000" cy="1171977"/>
          </a:xfrm>
        </p:spPr>
        <p:txBody>
          <a:bodyPr>
            <a:normAutofit/>
          </a:bodyPr>
          <a:lstStyle/>
          <a:p>
            <a:r>
              <a:rPr lang="pl-PL" sz="3200" b="1" i="1" dirty="0">
                <a:solidFill>
                  <a:schemeClr val="accent5">
                    <a:lumMod val="75000"/>
                  </a:schemeClr>
                </a:solidFill>
              </a:rPr>
              <a:t>WNIOSKI ZE SPRAWOWANEGO NADZORU PEDAGOGICZNEGO</a:t>
            </a:r>
            <a:endParaRPr lang="pl-PL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3999" y="1339403"/>
            <a:ext cx="9780105" cy="5405954"/>
          </a:xfrm>
        </p:spPr>
        <p:txBody>
          <a:bodyPr>
            <a:normAutofit fontScale="25000" lnSpcReduction="20000"/>
          </a:bodyPr>
          <a:lstStyle/>
          <a:p>
            <a:pPr marL="457200"/>
            <a:endParaRPr lang="pl-PL" sz="8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pl-PL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</a:t>
            </a:r>
            <a:r>
              <a:rPr lang="pl-PL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Przestrzegane były przepisy w zakresie bezpieczeństwa organizacji zajęć edukacyjnych, </a:t>
            </a:r>
            <a:br>
              <a:rPr lang="pl-PL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wychowawczych i opiekuńczych oraz organizacji pobytu ucznia na terenie placówki.</a:t>
            </a:r>
          </a:p>
          <a:p>
            <a:pPr algn="just"/>
            <a:r>
              <a:rPr lang="pl-PL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</a:t>
            </a:r>
            <a:r>
              <a:rPr lang="pl-PL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Upowszechniano wśród dzieci i młodzieży wiedzę o bezpieczeństwie oraz kształtowano właściwe postawy wobec zagrożeń i sytuacji nadzwyczajnych.</a:t>
            </a:r>
          </a:p>
          <a:p>
            <a:pPr algn="just"/>
            <a:r>
              <a:rPr lang="pl-PL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</a:t>
            </a:r>
            <a:r>
              <a:rPr lang="pl-PL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Realizowano nową podstawę programową kształcenia ogólnego z poszczególnych </a:t>
            </a:r>
            <a:br>
              <a:rPr lang="pl-PL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przedmiotów.</a:t>
            </a:r>
          </a:p>
          <a:p>
            <a:pPr algn="just"/>
            <a:r>
              <a:rPr lang="pl-PL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4.</a:t>
            </a:r>
            <a:r>
              <a:rPr lang="pl-PL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l-PL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Opracowano </a:t>
            </a:r>
            <a:r>
              <a:rPr lang="pl-PL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„Procedurą postępowania w przypadku nieusprawiedliwionej absencji uczniów Szkoły Podstawowej w Strzeleczkach” w celu m</a:t>
            </a:r>
            <a:r>
              <a:rPr lang="pl-PL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onitorowania frekwencji uczniów na zajęciach.</a:t>
            </a:r>
            <a:endParaRPr lang="pl-PL" sz="8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tabLst>
                <a:tab pos="180340" algn="l"/>
              </a:tabLst>
            </a:pPr>
            <a:r>
              <a:rPr lang="pl-PL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5.</a:t>
            </a:r>
            <a:r>
              <a:rPr lang="pl-PL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Przestrzegano zasady „</a:t>
            </a:r>
            <a:r>
              <a:rPr lang="pl-PL" sz="8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Systemu Pomocy </a:t>
            </a:r>
            <a:r>
              <a:rPr lang="pl-PL" sz="8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ppp</a:t>
            </a:r>
            <a:r>
              <a:rPr lang="pl-PL" sz="8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w szkole”, </a:t>
            </a:r>
            <a:r>
              <a:rPr lang="pl-PL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w szczególności:</a:t>
            </a:r>
          </a:p>
          <a:p>
            <a:pPr algn="just"/>
            <a:r>
              <a:rPr lang="pl-PL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udzielanie pomocy </a:t>
            </a:r>
            <a:r>
              <a:rPr lang="pl-PL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pp</a:t>
            </a:r>
            <a:r>
              <a:rPr lang="pl-PL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przez nauczycieli w bieżącej pracy z uczniem;</a:t>
            </a:r>
          </a:p>
          <a:p>
            <a:pPr algn="just"/>
            <a:r>
              <a:rPr lang="pl-PL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współpraca nauczycieli pracujących w jednym oddziale w zakresie komunikowania się </a:t>
            </a:r>
            <a:br>
              <a:rPr lang="pl-PL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l-PL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 postępach ucznia, wypracowania ujednoliconych sposobów i metod pracy z uczniem, wzajemnej pomocy;</a:t>
            </a:r>
          </a:p>
          <a:p>
            <a:pPr algn="just"/>
            <a:r>
              <a:rPr lang="pl-PL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realizacja zaleceń wskazanych w IPET –ach;</a:t>
            </a:r>
          </a:p>
          <a:p>
            <a:pPr algn="just"/>
            <a:r>
              <a:rPr lang="pl-PL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indywidualizacja nauczania na zajęciach dydaktycznych,</a:t>
            </a:r>
          </a:p>
          <a:p>
            <a:pPr algn="just"/>
            <a:r>
              <a:rPr lang="pl-PL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spełnianie przez wychowawcę klasowego funkcji koordynatora </a:t>
            </a:r>
            <a:r>
              <a:rPr lang="pl-PL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ppp</a:t>
            </a:r>
            <a:r>
              <a:rPr lang="pl-PL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w klasie.</a:t>
            </a:r>
          </a:p>
          <a:p>
            <a:pPr algn="just">
              <a:tabLst>
                <a:tab pos="180340" algn="l"/>
              </a:tabLst>
            </a:pPr>
            <a:endParaRPr lang="pl-PL" sz="8000" dirty="0"/>
          </a:p>
          <a:p>
            <a:endParaRPr lang="pl-PL" sz="8000" dirty="0"/>
          </a:p>
        </p:txBody>
      </p:sp>
    </p:spTree>
    <p:extLst>
      <p:ext uri="{BB962C8B-B14F-4D97-AF65-F5344CB8AC3E}">
        <p14:creationId xmlns:p14="http://schemas.microsoft.com/office/powerpoint/2010/main" val="4005088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33D2520-9E4D-43F2-88DC-B72A66674E3D}"/>
              </a:ext>
            </a:extLst>
          </p:cNvPr>
          <p:cNvSpPr txBox="1"/>
          <p:nvPr/>
        </p:nvSpPr>
        <p:spPr>
          <a:xfrm>
            <a:off x="569843" y="384312"/>
            <a:ext cx="1139687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6.</a:t>
            </a:r>
            <a:r>
              <a:rPr lang="pl-P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Monitorowano pracę zespołową nauczycieli, w szczególności w zakresie:</a:t>
            </a:r>
          </a:p>
          <a:p>
            <a:pPr algn="just"/>
            <a:r>
              <a:rPr lang="pl-P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wspólnego planowania i realizacji procesów edukacyjnych;</a:t>
            </a:r>
          </a:p>
          <a:p>
            <a:pPr algn="just"/>
            <a:r>
              <a:rPr lang="pl-P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wzajemnej pomocy, wymianie doświadczeń;</a:t>
            </a:r>
          </a:p>
          <a:p>
            <a:pPr algn="just"/>
            <a:r>
              <a:rPr lang="pl-P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dokumentowania pracy zespołów;</a:t>
            </a:r>
          </a:p>
          <a:p>
            <a:pPr algn="just"/>
            <a:r>
              <a:rPr lang="pl-P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analizowania jakościowego wyników egzaminów zewnętrznych i wyników wewnętrznych badań edukacyjnych i formułowania wniosków do dalszej pracy;</a:t>
            </a:r>
          </a:p>
          <a:p>
            <a:pPr algn="just"/>
            <a:r>
              <a:rPr lang="pl-P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realizacja wniosków z analizy badań edukacyjnych uczniów. </a:t>
            </a:r>
          </a:p>
          <a:p>
            <a:pPr algn="just"/>
            <a:r>
              <a:rPr lang="pl-P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7.</a:t>
            </a:r>
            <a:r>
              <a:rPr lang="pl-P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 procesach edukacyjnych korzystano z narzędzi i zasobów cyfrowych oraz metod kształcenia na odległość, zwracając uwagę na bezpieczne i efektywne korzystanie z technologii cyfrowych.</a:t>
            </a:r>
            <a:endParaRPr lang="pl-PL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lvl="0" indent="-457200" algn="l">
              <a:buFont typeface="+mj-lt"/>
              <a:buAutoNum type="arabicPeriod"/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407679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03032"/>
            <a:ext cx="10515600" cy="412124"/>
          </a:xfrm>
        </p:spPr>
        <p:txBody>
          <a:bodyPr>
            <a:noAutofit/>
          </a:bodyPr>
          <a:lstStyle/>
          <a:p>
            <a:pPr algn="ctr"/>
            <a:r>
              <a:rPr lang="pl-PL" sz="2800" b="1" i="1" dirty="0">
                <a:solidFill>
                  <a:srgbClr val="C00000"/>
                </a:solidFill>
              </a:rPr>
              <a:t>KALENDARZ ROKU SZKOLNEGO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6533" y="1284712"/>
            <a:ext cx="10508087" cy="5573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	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591081"/>
              </p:ext>
            </p:extLst>
          </p:nvPr>
        </p:nvGraphicFramePr>
        <p:xfrm>
          <a:off x="1365161" y="515154"/>
          <a:ext cx="9988639" cy="5600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7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483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8711">
                <a:tc>
                  <a:txBody>
                    <a:bodyPr/>
                    <a:lstStyle/>
                    <a:p>
                      <a:r>
                        <a:rPr lang="pl-PL" dirty="0"/>
                        <a:t>Lp.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Nazwa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Termin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631">
                <a:tc>
                  <a:txBody>
                    <a:bodyPr/>
                    <a:lstStyle/>
                    <a:p>
                      <a:pPr algn="ctr"/>
                      <a:r>
                        <a:rPr lang="pl-PL" sz="1800" b="1" i="1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i="1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Rozpoczęcie zajęć dydaktyczno-wychowawczych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i="1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września 2021 r.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744">
                <a:tc>
                  <a:txBody>
                    <a:bodyPr/>
                    <a:lstStyle/>
                    <a:p>
                      <a:pPr algn="ctr"/>
                      <a:r>
                        <a:rPr lang="pl-PL" sz="18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i="1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Zimowa przerwa świąteczna 	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i="1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23 - 31 grudnia 2021 r.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6777">
                <a:tc>
                  <a:txBody>
                    <a:bodyPr/>
                    <a:lstStyle/>
                    <a:p>
                      <a:pPr algn="ctr"/>
                      <a:r>
                        <a:rPr lang="pl-PL" sz="18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Ferie zimowe 	</a:t>
                      </a:r>
                    </a:p>
                    <a:p>
                      <a:endParaRPr lang="pl-PL" sz="1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 stycznia – 13 lutego 2022 r. </a:t>
                      </a:r>
                    </a:p>
                    <a:p>
                      <a:r>
                        <a:rPr lang="pl-PL" sz="18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województwa: dolnośląskie, mazowieckie, opolskie, zachodniopomorskie </a:t>
                      </a:r>
                      <a:r>
                        <a:rPr lang="pl-PL" sz="18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7008">
                <a:tc>
                  <a:txBody>
                    <a:bodyPr/>
                    <a:lstStyle/>
                    <a:p>
                      <a:pPr algn="ctr"/>
                      <a:r>
                        <a:rPr lang="pl-PL" sz="18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Wiosenna przerwa świąteczna 	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kwietnia – 19 kwietnia 2022 r. </a:t>
                      </a:r>
                      <a:endParaRPr lang="pl-PL" sz="1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2744">
                <a:tc>
                  <a:txBody>
                    <a:bodyPr/>
                    <a:lstStyle/>
                    <a:p>
                      <a:pPr algn="ctr"/>
                      <a:r>
                        <a:rPr lang="pl-PL" sz="18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Egzamin ósmoklasisty</a:t>
                      </a:r>
                      <a:endParaRPr lang="pl-PL" sz="1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 – 26 maja 2022 r. </a:t>
                      </a:r>
                      <a:endParaRPr lang="pl-PL" sz="1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708">
                <a:tc>
                  <a:txBody>
                    <a:bodyPr/>
                    <a:lstStyle/>
                    <a:p>
                      <a:pPr algn="ctr"/>
                      <a:r>
                        <a:rPr lang="pl-PL" sz="18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Zakończenie zajęć dydaktyczno-wychowawczych </a:t>
                      </a:r>
                      <a:endParaRPr lang="pl-PL" sz="1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 czerwca 2022 r. </a:t>
                      </a:r>
                      <a:endParaRPr lang="pl-PL" sz="1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2744">
                <a:tc>
                  <a:txBody>
                    <a:bodyPr/>
                    <a:lstStyle/>
                    <a:p>
                      <a:pPr algn="ctr"/>
                      <a:r>
                        <a:rPr lang="pl-PL" sz="18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Ferie letnie</a:t>
                      </a:r>
                      <a:r>
                        <a:rPr lang="pl-PL" sz="18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  <a:endParaRPr lang="pl-PL" sz="1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czerwca - 31 sierpnia 2022 r. </a:t>
                      </a:r>
                      <a:endParaRPr lang="pl-PL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741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i="1" dirty="0">
                <a:solidFill>
                  <a:schemeClr val="accent1">
                    <a:lumMod val="75000"/>
                  </a:schemeClr>
                </a:solidFill>
              </a:rPr>
              <a:t>DODATKOWE DNI WOLNE OD ZAJĘĆ DYDAKTYCZNO - WYCHOWAWCZYCH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sz="4000" dirty="0"/>
          </a:p>
          <a:p>
            <a:r>
              <a:rPr lang="pl-PL" sz="4000" dirty="0"/>
              <a:t>15.10.2021r.</a:t>
            </a:r>
          </a:p>
          <a:p>
            <a:r>
              <a:rPr lang="pl-PL" sz="4000" dirty="0"/>
              <a:t>12.11.2021r.</a:t>
            </a:r>
          </a:p>
          <a:p>
            <a:r>
              <a:rPr lang="pl-PL" sz="4000" dirty="0"/>
              <a:t>07.01.2022r.</a:t>
            </a:r>
          </a:p>
          <a:p>
            <a:r>
              <a:rPr lang="pl-PL" sz="4000" dirty="0"/>
              <a:t>02.05.2022r.</a:t>
            </a:r>
          </a:p>
          <a:p>
            <a:r>
              <a:rPr lang="pl-PL" sz="4000" dirty="0"/>
              <a:t>24.05. – 26.05.2022r. (dla klas VII)</a:t>
            </a:r>
          </a:p>
          <a:p>
            <a:r>
              <a:rPr lang="pl-PL" sz="4000" dirty="0"/>
              <a:t>17.06.2022r. </a:t>
            </a:r>
          </a:p>
          <a:p>
            <a:pPr>
              <a:lnSpc>
                <a:spcPct val="150000"/>
              </a:lnSpc>
            </a:pPr>
            <a:endParaRPr lang="pl-PL" sz="40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197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33340"/>
          </a:xfrm>
        </p:spPr>
        <p:txBody>
          <a:bodyPr/>
          <a:lstStyle/>
          <a:p>
            <a:pPr algn="ctr"/>
            <a:r>
              <a:rPr lang="pl-PL" b="1" i="1" dirty="0">
                <a:solidFill>
                  <a:srgbClr val="0070C0"/>
                </a:solidFill>
              </a:rPr>
              <a:t>SPOTKANIA Z RODZICAMI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8930" y="1726142"/>
            <a:ext cx="10515600" cy="4997004"/>
          </a:xfrm>
        </p:spPr>
        <p:txBody>
          <a:bodyPr>
            <a:noAutofit/>
          </a:bodyPr>
          <a:lstStyle/>
          <a:p>
            <a:r>
              <a:rPr lang="pl-PL" sz="3200" b="1" i="1" dirty="0">
                <a:solidFill>
                  <a:srgbClr val="0070C0"/>
                </a:solidFill>
              </a:rPr>
              <a:t>01.09.2021r. - klasa I</a:t>
            </a:r>
          </a:p>
          <a:p>
            <a:r>
              <a:rPr lang="pl-PL" sz="3200" b="1" i="1" dirty="0">
                <a:solidFill>
                  <a:srgbClr val="0070C0"/>
                </a:solidFill>
              </a:rPr>
              <a:t>07.09.2021r. - klasy II – VIII</a:t>
            </a:r>
          </a:p>
          <a:p>
            <a:r>
              <a:rPr lang="pl-PL" sz="3200" b="1" i="1" dirty="0">
                <a:solidFill>
                  <a:srgbClr val="0070C0"/>
                </a:solidFill>
              </a:rPr>
              <a:t>03.11.2021r. - klasy I – VIII</a:t>
            </a:r>
          </a:p>
          <a:p>
            <a:r>
              <a:rPr lang="pl-PL" sz="3200" b="1" i="1" dirty="0">
                <a:solidFill>
                  <a:srgbClr val="0070C0"/>
                </a:solidFill>
              </a:rPr>
              <a:t>27.01.2022r. - klasy I – VIII</a:t>
            </a:r>
          </a:p>
          <a:p>
            <a:r>
              <a:rPr lang="pl-PL" sz="3200" b="1" i="1" dirty="0">
                <a:solidFill>
                  <a:srgbClr val="0070C0"/>
                </a:solidFill>
              </a:rPr>
              <a:t>28.03.2022r. - klasy I – VIII</a:t>
            </a:r>
          </a:p>
          <a:p>
            <a:r>
              <a:rPr lang="pl-PL" sz="3200" b="1" i="1" dirty="0">
                <a:solidFill>
                  <a:srgbClr val="0070C0"/>
                </a:solidFill>
              </a:rPr>
              <a:t>19.05.2022r. - klasy I – VIII</a:t>
            </a:r>
          </a:p>
          <a:p>
            <a:pPr marL="0" indent="0">
              <a:buNone/>
            </a:pPr>
            <a:r>
              <a:rPr lang="pl-PL" b="1" i="1" dirty="0">
                <a:solidFill>
                  <a:srgbClr val="0070C0"/>
                </a:solidFill>
              </a:rPr>
              <a:t>	Prosimy rodziców, aby na bieżąco śledzili informacje    </a:t>
            </a:r>
            <a:br>
              <a:rPr lang="pl-PL" b="1" i="1" dirty="0">
                <a:solidFill>
                  <a:srgbClr val="0070C0"/>
                </a:solidFill>
              </a:rPr>
            </a:br>
            <a:r>
              <a:rPr lang="pl-PL" b="1" i="1" dirty="0">
                <a:solidFill>
                  <a:srgbClr val="0070C0"/>
                </a:solidFill>
              </a:rPr>
              <a:t>      przekazywane za pomocą dziennika elektronicznego.</a:t>
            </a:r>
            <a:endParaRPr lang="pl-PL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br>
              <a:rPr lang="pl-PL" i="1" dirty="0">
                <a:solidFill>
                  <a:schemeClr val="accent1">
                    <a:lumMod val="75000"/>
                  </a:schemeClr>
                </a:solidFill>
              </a:rPr>
            </a:br>
            <a:endParaRPr lang="pl-PL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028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>
                <a:solidFill>
                  <a:srgbClr val="0070C0"/>
                </a:solidFill>
              </a:rPr>
              <a:t>ZAJĘCIA ŚWIETLICOWE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266681"/>
            <a:ext cx="10515600" cy="39102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4000" i="1" dirty="0"/>
              <a:t>Od poniedziałku do piątku w godzinach od 7</a:t>
            </a:r>
            <a:r>
              <a:rPr lang="pl-PL" sz="4000" i="1" baseline="30000" dirty="0"/>
              <a:t>00</a:t>
            </a:r>
            <a:r>
              <a:rPr lang="pl-PL" sz="4000" i="1" dirty="0"/>
              <a:t> </a:t>
            </a:r>
            <a:br>
              <a:rPr lang="pl-PL" sz="4000" i="1" dirty="0"/>
            </a:br>
            <a:r>
              <a:rPr lang="pl-PL" sz="4000" i="1" dirty="0"/>
              <a:t>do 7</a:t>
            </a:r>
            <a:r>
              <a:rPr lang="pl-PL" sz="4000" i="1" baseline="30000" dirty="0"/>
              <a:t>50</a:t>
            </a:r>
            <a:r>
              <a:rPr lang="pl-PL" sz="4000" i="1" dirty="0"/>
              <a:t> i od 12</a:t>
            </a:r>
            <a:r>
              <a:rPr lang="pl-PL" sz="4000" i="1" baseline="30000" dirty="0"/>
              <a:t>45</a:t>
            </a:r>
            <a:r>
              <a:rPr lang="pl-PL" sz="4000" i="1" dirty="0"/>
              <a:t> do 15</a:t>
            </a:r>
            <a:r>
              <a:rPr lang="pl-PL" sz="4000" i="1" baseline="30000" dirty="0"/>
              <a:t>30</a:t>
            </a:r>
            <a:r>
              <a:rPr lang="pl-PL" sz="4000" i="1" dirty="0">
                <a:solidFill>
                  <a:srgbClr val="002060"/>
                </a:solidFill>
              </a:rPr>
              <a:t> </a:t>
            </a:r>
            <a:r>
              <a:rPr lang="pl-PL" sz="4000" i="1" dirty="0"/>
              <a:t>zapewniamy opiekę uczniom, których rodzice pracują.</a:t>
            </a:r>
          </a:p>
        </p:txBody>
      </p:sp>
    </p:spTree>
    <p:extLst>
      <p:ext uri="{BB962C8B-B14F-4D97-AF65-F5344CB8AC3E}">
        <p14:creationId xmlns:p14="http://schemas.microsoft.com/office/powerpoint/2010/main" val="3934992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43564"/>
          </a:xfrm>
        </p:spPr>
        <p:txBody>
          <a:bodyPr>
            <a:normAutofit/>
          </a:bodyPr>
          <a:lstStyle/>
          <a:p>
            <a:r>
              <a:rPr lang="pl-PL" b="1" i="1" dirty="0">
                <a:solidFill>
                  <a:schemeClr val="accent1">
                    <a:lumMod val="75000"/>
                  </a:schemeClr>
                </a:solidFill>
              </a:rPr>
              <a:t>EGZAMIN ÓSMOKLASKISTY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73004"/>
          </a:xfrm>
        </p:spPr>
        <p:txBody>
          <a:bodyPr>
            <a:noAutofit/>
          </a:bodyPr>
          <a:lstStyle/>
          <a:p>
            <a:pPr algn="l"/>
            <a:r>
              <a:rPr lang="pl-PL" sz="4400" dirty="0"/>
              <a:t>24.05.2022r. – język polski</a:t>
            </a:r>
          </a:p>
          <a:p>
            <a:pPr algn="l"/>
            <a:r>
              <a:rPr lang="pl-PL" sz="4400" dirty="0"/>
              <a:t>25.05.2022r. – matematyka</a:t>
            </a:r>
          </a:p>
          <a:p>
            <a:pPr algn="l"/>
            <a:r>
              <a:rPr lang="pl-PL" sz="4400" dirty="0"/>
              <a:t>26.05.2022r. – język obcy</a:t>
            </a:r>
          </a:p>
        </p:txBody>
      </p:sp>
    </p:spTree>
    <p:extLst>
      <p:ext uri="{BB962C8B-B14F-4D97-AF65-F5344CB8AC3E}">
        <p14:creationId xmlns:p14="http://schemas.microsoft.com/office/powerpoint/2010/main" val="311458324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793</Words>
  <Application>Microsoft Office PowerPoint</Application>
  <PresentationFormat>Panoramiczny</PresentationFormat>
  <Paragraphs>90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Motyw pakietu Office</vt:lpstr>
      <vt:lpstr>ROK SZKOLNY 2021/2022</vt:lpstr>
      <vt:lpstr>Kierunki realizacji polityki oświatowej państwa w roku szkolnym  2021/2022:</vt:lpstr>
      <vt:lpstr>WNIOSKI ZE SPRAWOWANEGO NADZORU PEDAGOGICZNEGO</vt:lpstr>
      <vt:lpstr>Prezentacja programu PowerPoint</vt:lpstr>
      <vt:lpstr>KALENDARZ ROKU SZKOLNEGO</vt:lpstr>
      <vt:lpstr>DODATKOWE DNI WOLNE OD ZAJĘĆ DYDAKTYCZNO - WYCHOWAWCZYCH</vt:lpstr>
      <vt:lpstr>SPOTKANIA Z RODZICAMI</vt:lpstr>
      <vt:lpstr>ZAJĘCIA ŚWIETLICOWE</vt:lpstr>
      <vt:lpstr>EGZAMIN ÓSMOKLASKISTY</vt:lpstr>
      <vt:lpstr>Prezentacja programu PowerPoint</vt:lpstr>
      <vt:lpstr>  EGZAMIN ÓSMOKLASISTY   Szczegółowe informacje dostępne na stronie www.cke.gov.pl www.oke.wroc.pl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ROK SZKOLNY 2017/2018</dc:title>
  <dc:creator>Dyrektor</dc:creator>
  <cp:lastModifiedBy>dorota olszewska</cp:lastModifiedBy>
  <cp:revision>37</cp:revision>
  <cp:lastPrinted>2019-09-09T10:26:53Z</cp:lastPrinted>
  <dcterms:created xsi:type="dcterms:W3CDTF">2017-09-10T18:45:58Z</dcterms:created>
  <dcterms:modified xsi:type="dcterms:W3CDTF">2021-10-11T11:01:40Z</dcterms:modified>
</cp:coreProperties>
</file>