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4" r:id="rId3"/>
    <p:sldId id="258" r:id="rId4"/>
    <p:sldId id="259" r:id="rId5"/>
    <p:sldId id="261" r:id="rId6"/>
    <p:sldId id="264" r:id="rId7"/>
    <p:sldId id="288" r:id="rId8"/>
    <p:sldId id="289" r:id="rId9"/>
    <p:sldId id="290" r:id="rId10"/>
    <p:sldId id="287" r:id="rId11"/>
    <p:sldId id="266" r:id="rId12"/>
    <p:sldId id="268" r:id="rId13"/>
    <p:sldId id="270" r:id="rId14"/>
    <p:sldId id="272" r:id="rId15"/>
    <p:sldId id="274" r:id="rId16"/>
    <p:sldId id="276" r:id="rId17"/>
    <p:sldId id="278" r:id="rId18"/>
    <p:sldId id="280" r:id="rId19"/>
    <p:sldId id="296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2AE90-7178-487D-BFA5-305D2030392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060C304-00A8-4861-B35E-D8F50DF9F9B2}">
      <dgm:prSet phldrT="[Text]"/>
      <dgm:spPr/>
      <dgm:t>
        <a:bodyPr/>
        <a:lstStyle/>
        <a:p>
          <a:r>
            <a:rPr lang="sk-SK" dirty="0" smtClean="0"/>
            <a:t>fáza pred akciou</a:t>
          </a:r>
        </a:p>
        <a:p>
          <a:r>
            <a:rPr lang="sk-SK" dirty="0" smtClean="0"/>
            <a:t>- plán práce</a:t>
          </a:r>
        </a:p>
        <a:p>
          <a:r>
            <a:rPr lang="sk-SK" dirty="0" smtClean="0"/>
            <a:t>- program schôdze alebo akcie</a:t>
          </a:r>
          <a:endParaRPr lang="sk-SK" dirty="0"/>
        </a:p>
      </dgm:t>
    </dgm:pt>
    <dgm:pt modelId="{A9C3AD4F-353E-4C67-859C-4660B333C0B9}" type="parTrans" cxnId="{CB29F2CC-511A-4ED8-B768-C5D76277DD0B}">
      <dgm:prSet/>
      <dgm:spPr/>
      <dgm:t>
        <a:bodyPr/>
        <a:lstStyle/>
        <a:p>
          <a:endParaRPr lang="sk-SK"/>
        </a:p>
      </dgm:t>
    </dgm:pt>
    <dgm:pt modelId="{F49B2D55-D00E-4DDB-A766-8A810FDC8E24}" type="sibTrans" cxnId="{CB29F2CC-511A-4ED8-B768-C5D76277DD0B}">
      <dgm:prSet/>
      <dgm:spPr/>
      <dgm:t>
        <a:bodyPr/>
        <a:lstStyle/>
        <a:p>
          <a:endParaRPr lang="sk-SK"/>
        </a:p>
      </dgm:t>
    </dgm:pt>
    <dgm:pt modelId="{8B8BAB33-7167-49B5-969A-7B2C8274D418}">
      <dgm:prSet phldrT="[Text]"/>
      <dgm:spPr/>
      <dgm:t>
        <a:bodyPr/>
        <a:lstStyle/>
        <a:p>
          <a:r>
            <a:rPr lang="sk-SK" dirty="0" smtClean="0"/>
            <a:t>priebeh akcie</a:t>
          </a:r>
        </a:p>
        <a:p>
          <a:r>
            <a:rPr lang="sk-SK" dirty="0" smtClean="0"/>
            <a:t>- vedenie schôdze</a:t>
          </a:r>
        </a:p>
        <a:p>
          <a:r>
            <a:rPr lang="sk-SK" dirty="0" smtClean="0"/>
            <a:t>- kontrola uznesení</a:t>
          </a:r>
        </a:p>
        <a:p>
          <a:r>
            <a:rPr lang="sk-SK" dirty="0" smtClean="0"/>
            <a:t>- správa o činnosti</a:t>
          </a:r>
        </a:p>
        <a:p>
          <a:r>
            <a:rPr lang="sk-SK" dirty="0" smtClean="0"/>
            <a:t>- koreferát</a:t>
          </a:r>
        </a:p>
        <a:p>
          <a:r>
            <a:rPr lang="sk-SK" dirty="0" smtClean="0"/>
            <a:t>- diskusný príspevok</a:t>
          </a:r>
        </a:p>
        <a:p>
          <a:r>
            <a:rPr lang="sk-SK" dirty="0" smtClean="0"/>
            <a:t>- uznesenie</a:t>
          </a:r>
        </a:p>
        <a:p>
          <a:r>
            <a:rPr lang="sk-SK" dirty="0" smtClean="0"/>
            <a:t>- hlasovanie o uzneseniach</a:t>
          </a:r>
          <a:endParaRPr lang="sk-SK" dirty="0"/>
        </a:p>
      </dgm:t>
    </dgm:pt>
    <dgm:pt modelId="{13484D20-7964-4475-8BE0-880DD3BEF0D5}" type="parTrans" cxnId="{FBA29006-0897-421C-A36A-B803F7974675}">
      <dgm:prSet/>
      <dgm:spPr/>
      <dgm:t>
        <a:bodyPr/>
        <a:lstStyle/>
        <a:p>
          <a:endParaRPr lang="sk-SK"/>
        </a:p>
      </dgm:t>
    </dgm:pt>
    <dgm:pt modelId="{E22F1942-1D10-417F-8FC2-D73CF6D88FA0}" type="sibTrans" cxnId="{FBA29006-0897-421C-A36A-B803F7974675}">
      <dgm:prSet/>
      <dgm:spPr/>
      <dgm:t>
        <a:bodyPr/>
        <a:lstStyle/>
        <a:p>
          <a:endParaRPr lang="sk-SK"/>
        </a:p>
      </dgm:t>
    </dgm:pt>
    <dgm:pt modelId="{7C6AB124-5635-4427-8EB2-0D4C851E2002}">
      <dgm:prSet phldrT="[Text]"/>
      <dgm:spPr/>
      <dgm:t>
        <a:bodyPr/>
        <a:lstStyle/>
        <a:p>
          <a:r>
            <a:rPr lang="sk-SK" dirty="0" smtClean="0"/>
            <a:t>fáza po akcii</a:t>
          </a:r>
        </a:p>
        <a:p>
          <a:r>
            <a:rPr lang="sk-SK" dirty="0" smtClean="0"/>
            <a:t>- zápisnica, zápis</a:t>
          </a:r>
        </a:p>
        <a:p>
          <a:r>
            <a:rPr lang="sk-SK" dirty="0" smtClean="0"/>
            <a:t>- overovanie zápisnice</a:t>
          </a:r>
          <a:endParaRPr lang="sk-SK" dirty="0"/>
        </a:p>
      </dgm:t>
    </dgm:pt>
    <dgm:pt modelId="{8C8ADC90-A0BA-4FB2-AA8A-3D0E5FC363E5}" type="parTrans" cxnId="{D494A51C-B1BE-4CA5-8931-CA4D97077A5B}">
      <dgm:prSet/>
      <dgm:spPr/>
      <dgm:t>
        <a:bodyPr/>
        <a:lstStyle/>
        <a:p>
          <a:endParaRPr lang="sk-SK"/>
        </a:p>
      </dgm:t>
    </dgm:pt>
    <dgm:pt modelId="{E0517388-B330-46CA-BFF7-89EE3399CE9B}" type="sibTrans" cxnId="{D494A51C-B1BE-4CA5-8931-CA4D97077A5B}">
      <dgm:prSet/>
      <dgm:spPr/>
      <dgm:t>
        <a:bodyPr/>
        <a:lstStyle/>
        <a:p>
          <a:endParaRPr lang="sk-SK"/>
        </a:p>
      </dgm:t>
    </dgm:pt>
    <dgm:pt modelId="{F4E6293E-E15E-4D63-AEEE-7245123D8F5C}" type="pres">
      <dgm:prSet presAssocID="{E1A2AE90-7178-487D-BFA5-305D2030392E}" presName="CompostProcess" presStyleCnt="0">
        <dgm:presLayoutVars>
          <dgm:dir/>
          <dgm:resizeHandles val="exact"/>
        </dgm:presLayoutVars>
      </dgm:prSet>
      <dgm:spPr/>
    </dgm:pt>
    <dgm:pt modelId="{CA737042-6408-4F03-8EB0-3AB64A1F3AE4}" type="pres">
      <dgm:prSet presAssocID="{E1A2AE90-7178-487D-BFA5-305D2030392E}" presName="arrow" presStyleLbl="bgShp" presStyleIdx="0" presStyleCnt="1"/>
      <dgm:spPr/>
    </dgm:pt>
    <dgm:pt modelId="{5E8DA81A-50E0-4AA5-84EF-66CCAB73FA35}" type="pres">
      <dgm:prSet presAssocID="{E1A2AE90-7178-487D-BFA5-305D2030392E}" presName="linearProcess" presStyleCnt="0"/>
      <dgm:spPr/>
    </dgm:pt>
    <dgm:pt modelId="{9B20C67A-03B6-40CD-B290-6CCBC25B16E8}" type="pres">
      <dgm:prSet presAssocID="{5060C304-00A8-4861-B35E-D8F50DF9F9B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209547F-6163-4A0A-9BB9-B81B4A82058D}" type="pres">
      <dgm:prSet presAssocID="{F49B2D55-D00E-4DDB-A766-8A810FDC8E24}" presName="sibTrans" presStyleCnt="0"/>
      <dgm:spPr/>
    </dgm:pt>
    <dgm:pt modelId="{EDE0A191-7320-4F13-B824-A169F83B1806}" type="pres">
      <dgm:prSet presAssocID="{8B8BAB33-7167-49B5-969A-7B2C8274D418}" presName="textNode" presStyleLbl="node1" presStyleIdx="1" presStyleCnt="3" custScaleY="19267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EC4840B-996F-45F7-BE63-88123A459485}" type="pres">
      <dgm:prSet presAssocID="{E22F1942-1D10-417F-8FC2-D73CF6D88FA0}" presName="sibTrans" presStyleCnt="0"/>
      <dgm:spPr/>
    </dgm:pt>
    <dgm:pt modelId="{2DB08519-7C30-431F-91E6-A05F7BFAC529}" type="pres">
      <dgm:prSet presAssocID="{7C6AB124-5635-4427-8EB2-0D4C851E200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253A4D8A-8FD4-4BBB-80FB-011EC6B31DAC}" type="presOf" srcId="{8B8BAB33-7167-49B5-969A-7B2C8274D418}" destId="{EDE0A191-7320-4F13-B824-A169F83B1806}" srcOrd="0" destOrd="0" presId="urn:microsoft.com/office/officeart/2005/8/layout/hProcess9"/>
    <dgm:cxn modelId="{FBA29006-0897-421C-A36A-B803F7974675}" srcId="{E1A2AE90-7178-487D-BFA5-305D2030392E}" destId="{8B8BAB33-7167-49B5-969A-7B2C8274D418}" srcOrd="1" destOrd="0" parTransId="{13484D20-7964-4475-8BE0-880DD3BEF0D5}" sibTransId="{E22F1942-1D10-417F-8FC2-D73CF6D88FA0}"/>
    <dgm:cxn modelId="{D494A51C-B1BE-4CA5-8931-CA4D97077A5B}" srcId="{E1A2AE90-7178-487D-BFA5-305D2030392E}" destId="{7C6AB124-5635-4427-8EB2-0D4C851E2002}" srcOrd="2" destOrd="0" parTransId="{8C8ADC90-A0BA-4FB2-AA8A-3D0E5FC363E5}" sibTransId="{E0517388-B330-46CA-BFF7-89EE3399CE9B}"/>
    <dgm:cxn modelId="{CB29F2CC-511A-4ED8-B768-C5D76277DD0B}" srcId="{E1A2AE90-7178-487D-BFA5-305D2030392E}" destId="{5060C304-00A8-4861-B35E-D8F50DF9F9B2}" srcOrd="0" destOrd="0" parTransId="{A9C3AD4F-353E-4C67-859C-4660B333C0B9}" sibTransId="{F49B2D55-D00E-4DDB-A766-8A810FDC8E24}"/>
    <dgm:cxn modelId="{A6234EBD-DFF9-467E-A186-F10E6A15EC53}" type="presOf" srcId="{E1A2AE90-7178-487D-BFA5-305D2030392E}" destId="{F4E6293E-E15E-4D63-AEEE-7245123D8F5C}" srcOrd="0" destOrd="0" presId="urn:microsoft.com/office/officeart/2005/8/layout/hProcess9"/>
    <dgm:cxn modelId="{6F93F702-A50C-4DE9-8491-494F670E0052}" type="presOf" srcId="{5060C304-00A8-4861-B35E-D8F50DF9F9B2}" destId="{9B20C67A-03B6-40CD-B290-6CCBC25B16E8}" srcOrd="0" destOrd="0" presId="urn:microsoft.com/office/officeart/2005/8/layout/hProcess9"/>
    <dgm:cxn modelId="{9EE901B4-7126-4668-920F-B23B80A3BE69}" type="presOf" srcId="{7C6AB124-5635-4427-8EB2-0D4C851E2002}" destId="{2DB08519-7C30-431F-91E6-A05F7BFAC529}" srcOrd="0" destOrd="0" presId="urn:microsoft.com/office/officeart/2005/8/layout/hProcess9"/>
    <dgm:cxn modelId="{A37F0CE4-E70C-4BA0-9ED7-F33F08C2346E}" type="presParOf" srcId="{F4E6293E-E15E-4D63-AEEE-7245123D8F5C}" destId="{CA737042-6408-4F03-8EB0-3AB64A1F3AE4}" srcOrd="0" destOrd="0" presId="urn:microsoft.com/office/officeart/2005/8/layout/hProcess9"/>
    <dgm:cxn modelId="{61A3ED5D-CCEB-45DD-994C-26416CC8DA02}" type="presParOf" srcId="{F4E6293E-E15E-4D63-AEEE-7245123D8F5C}" destId="{5E8DA81A-50E0-4AA5-84EF-66CCAB73FA35}" srcOrd="1" destOrd="0" presId="urn:microsoft.com/office/officeart/2005/8/layout/hProcess9"/>
    <dgm:cxn modelId="{27694E60-1AB3-4BCD-AF82-0FA0E586BA20}" type="presParOf" srcId="{5E8DA81A-50E0-4AA5-84EF-66CCAB73FA35}" destId="{9B20C67A-03B6-40CD-B290-6CCBC25B16E8}" srcOrd="0" destOrd="0" presId="urn:microsoft.com/office/officeart/2005/8/layout/hProcess9"/>
    <dgm:cxn modelId="{A37DBD2D-412D-4101-A321-6FAA30977CC1}" type="presParOf" srcId="{5E8DA81A-50E0-4AA5-84EF-66CCAB73FA35}" destId="{B209547F-6163-4A0A-9BB9-B81B4A82058D}" srcOrd="1" destOrd="0" presId="urn:microsoft.com/office/officeart/2005/8/layout/hProcess9"/>
    <dgm:cxn modelId="{DEFC6847-9514-476A-ACDD-2EC49FBDEBAC}" type="presParOf" srcId="{5E8DA81A-50E0-4AA5-84EF-66CCAB73FA35}" destId="{EDE0A191-7320-4F13-B824-A169F83B1806}" srcOrd="2" destOrd="0" presId="urn:microsoft.com/office/officeart/2005/8/layout/hProcess9"/>
    <dgm:cxn modelId="{A02CD704-3A24-47CB-87F6-70A58E1302DE}" type="presParOf" srcId="{5E8DA81A-50E0-4AA5-84EF-66CCAB73FA35}" destId="{2EC4840B-996F-45F7-BE63-88123A459485}" srcOrd="3" destOrd="0" presId="urn:microsoft.com/office/officeart/2005/8/layout/hProcess9"/>
    <dgm:cxn modelId="{198A2ADB-8DD4-455C-9B82-02AC826CF95F}" type="presParOf" srcId="{5E8DA81A-50E0-4AA5-84EF-66CCAB73FA35}" destId="{2DB08519-7C30-431F-91E6-A05F7BFAC52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37042-6408-4F03-8EB0-3AB64A1F3AE4}">
      <dsp:nvSpPr>
        <dsp:cNvPr id="0" name=""/>
        <dsp:cNvSpPr/>
      </dsp:nvSpPr>
      <dsp:spPr>
        <a:xfrm>
          <a:off x="685799" y="0"/>
          <a:ext cx="7772400" cy="66693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0C67A-03B6-40CD-B290-6CCBC25B16E8}">
      <dsp:nvSpPr>
        <dsp:cNvPr id="0" name=""/>
        <dsp:cNvSpPr/>
      </dsp:nvSpPr>
      <dsp:spPr>
        <a:xfrm>
          <a:off x="9822" y="2000808"/>
          <a:ext cx="2943225" cy="2667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fáza pred akciou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- plán práce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- program schôdze alebo akcie</a:t>
          </a:r>
          <a:endParaRPr lang="sk-SK" sz="2500" kern="1200" dirty="0"/>
        </a:p>
      </dsp:txBody>
      <dsp:txXfrm>
        <a:off x="140051" y="2131037"/>
        <a:ext cx="2682767" cy="2407286"/>
      </dsp:txXfrm>
    </dsp:sp>
    <dsp:sp modelId="{EDE0A191-7320-4F13-B824-A169F83B1806}">
      <dsp:nvSpPr>
        <dsp:cNvPr id="0" name=""/>
        <dsp:cNvSpPr/>
      </dsp:nvSpPr>
      <dsp:spPr>
        <a:xfrm>
          <a:off x="3100387" y="764708"/>
          <a:ext cx="2943225" cy="5139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priebeh akcie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- vedenie schôdze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- kontrola uznesení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- správa o činnosti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- koreferát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- diskusný príspevok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- uznesenie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- hlasovanie o uzneseniach</a:t>
          </a:r>
          <a:endParaRPr lang="sk-SK" sz="2500" kern="1200" dirty="0"/>
        </a:p>
      </dsp:txBody>
      <dsp:txXfrm>
        <a:off x="3244063" y="908384"/>
        <a:ext cx="2655873" cy="4852590"/>
      </dsp:txXfrm>
    </dsp:sp>
    <dsp:sp modelId="{2DB08519-7C30-431F-91E6-A05F7BFAC529}">
      <dsp:nvSpPr>
        <dsp:cNvPr id="0" name=""/>
        <dsp:cNvSpPr/>
      </dsp:nvSpPr>
      <dsp:spPr>
        <a:xfrm>
          <a:off x="6190952" y="2000808"/>
          <a:ext cx="2943225" cy="2667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fáza po akcii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- zápisnica, zápis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- overovanie zápisnice</a:t>
          </a:r>
          <a:endParaRPr lang="sk-SK" sz="2500" kern="1200" dirty="0"/>
        </a:p>
      </dsp:txBody>
      <dsp:txXfrm>
        <a:off x="6321181" y="2131037"/>
        <a:ext cx="2682767" cy="2407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08.01.2021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143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08.01.2021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663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08.01.2021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269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08.01.2021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46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08.01.2021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927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08.01.2021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21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08.01.2021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30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08.01.2021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025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08.01.2021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332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08.01.2021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545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08.01.2021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562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0A2F4-EAB3-4CD1-8D72-48951542214B}" type="datetimeFigureOut">
              <a:rPr lang="sk-SK" smtClean="0"/>
              <a:t>08.01.2021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14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Prioritná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os: Vzdelávanie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Špecifický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cieľ: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1.2.1 Zvýšiť kvalitu odborného vzdelávania a prípravy reflektujúc potreby trhu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Prijímateľ: Stredná odborná škola drevárska a stavebná Krásno nad Kysucou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Názov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projektu: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Zvyšovanie kľúčových kompetencií žiakov v Strednej odbornej škole drevárskej a stavebnej v Krásne nad Kysucou s ohľadom na moderné technológie a potreby trhu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Kód projektu  ITMS2014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+: NFP312010AGX2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Názov pedagogického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klubu: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Administratívny štýl v praxi</a:t>
            </a:r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65124"/>
            <a:ext cx="8686800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76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2063750" y="-1143000"/>
            <a:ext cx="8229600" cy="1143000"/>
          </a:xfrm>
        </p:spPr>
        <p:txBody>
          <a:bodyPr/>
          <a:lstStyle/>
          <a:p>
            <a:endParaRPr lang="sk-SK" altLang="sk-SK" smtClean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</p:nvPr>
        </p:nvGraphicFramePr>
        <p:xfrm>
          <a:off x="1524000" y="18864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369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Žiadosť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úradný list formátu A4 (oznamovací útvar);</a:t>
            </a:r>
          </a:p>
          <a:p>
            <a:pPr>
              <a:buFontTx/>
              <a:buChar char="-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jeho formu písania upravuje STN (Slovenská technická norma);</a:t>
            </a:r>
          </a:p>
          <a:p>
            <a:pPr>
              <a:buFontTx/>
              <a:buChar char="-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ide o oficiálny písomný styk občana s úradmi a inštitúciami (mestský úrad, škola, polícia, banka, zamestnávateľ...);</a:t>
            </a:r>
          </a:p>
          <a:p>
            <a:pPr>
              <a:buFontTx/>
              <a:buChar char="-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vyžaduje si ovládanie spisovnej slovenčiny;</a:t>
            </a:r>
          </a:p>
          <a:p>
            <a:pPr>
              <a:buFontTx/>
              <a:buChar char="-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posiela sa zvyčajne doporučene a je napísaná na počítači.</a:t>
            </a:r>
          </a:p>
          <a:p>
            <a:pPr>
              <a:buFontTx/>
              <a:buChar char="-"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0"/>
            <a:ext cx="7787208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1200" b="1" u="sng" dirty="0">
                <a:latin typeface="Times New Roman" pitchFamily="18" charset="0"/>
                <a:cs typeface="Times New Roman" pitchFamily="18" charset="0"/>
              </a:rPr>
              <a:t>Mária Bystrá, Novohradská 14, 990 01  Veľký Krtíš</a:t>
            </a:r>
          </a:p>
          <a:p>
            <a:pPr algn="ctr">
              <a:buNone/>
            </a:pPr>
            <a:endParaRPr lang="sk-SK" sz="12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Mgr. Jaroslav Horváth</a:t>
            </a:r>
          </a:p>
          <a:p>
            <a:pPr>
              <a:buNone/>
            </a:pP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Gymnázium A. H. Škultétyho</a:t>
            </a:r>
          </a:p>
          <a:p>
            <a:pPr>
              <a:buNone/>
            </a:pP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Školská 21</a:t>
            </a:r>
          </a:p>
          <a:p>
            <a:pPr>
              <a:buNone/>
            </a:pP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990 01  Veľký Krtíš	</a:t>
            </a:r>
          </a:p>
          <a:p>
            <a:pPr>
              <a:spcBef>
                <a:spcPts val="0"/>
              </a:spcBef>
              <a:buNone/>
            </a:pP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								Veľký Krtíš</a:t>
            </a:r>
          </a:p>
          <a:p>
            <a:pPr>
              <a:spcBef>
                <a:spcPts val="0"/>
              </a:spcBef>
              <a:buNone/>
            </a:pP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								12. 11. 2013</a:t>
            </a:r>
          </a:p>
          <a:p>
            <a:pPr>
              <a:spcBef>
                <a:spcPts val="0"/>
              </a:spcBef>
              <a:buNone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sk-SK" sz="1200" b="1" u="sng" dirty="0">
                <a:latin typeface="Times New Roman" pitchFamily="18" charset="0"/>
                <a:cs typeface="Times New Roman" pitchFamily="18" charset="0"/>
              </a:rPr>
              <a:t>Žiadosť o prerušenie štúdia</a:t>
            </a:r>
          </a:p>
          <a:p>
            <a:pPr>
              <a:spcBef>
                <a:spcPts val="0"/>
              </a:spcBef>
              <a:buNone/>
            </a:pPr>
            <a:endParaRPr lang="sk-SK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Vážený pán riaditeľ,</a:t>
            </a:r>
          </a:p>
          <a:p>
            <a:pPr algn="just">
              <a:spcBef>
                <a:spcPts val="0"/>
              </a:spcBef>
              <a:buNone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     žiadam Vás o prerušenie štúdia v druhom polroku školského roka 2013/2014.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     Dôvodom prerušenia môjho štúdia sú vážne zdravotné problémy, ktoré si vyžadujú kúpeľnú liečbu v Sliači                    od 14. februára do 11. mája 2014.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     K žiadosti prikladám potvrdenie od lekára a vyjadrenie kúpeľov Sliač o začatí a trvaní liečby.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     Za kladné vybavenie mojej žiadosti Vám ďakujem.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     S pozdravom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sk-SK" sz="1200" i="1" dirty="0">
                <a:latin typeface="Times New Roman" pitchFamily="18" charset="0"/>
                <a:cs typeface="Times New Roman" pitchFamily="18" charset="0"/>
              </a:rPr>
              <a:t>Mária Bystrá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1200" i="1" dirty="0">
                <a:latin typeface="Times New Roman" pitchFamily="18" charset="0"/>
                <a:cs typeface="Times New Roman" pitchFamily="18" charset="0"/>
              </a:rPr>
              <a:t>			                                             </a:t>
            </a: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žiačka 4. A triedy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sz="1200" u="sng" dirty="0">
                <a:latin typeface="Times New Roman" pitchFamily="18" charset="0"/>
                <a:cs typeface="Times New Roman" pitchFamily="18" charset="0"/>
              </a:rPr>
              <a:t>Prílohy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Lekárske potvrdenie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Správa z kúpeľov o začatí a trvaní liečby</a:t>
            </a:r>
          </a:p>
          <a:p>
            <a:pPr marL="0" indent="0">
              <a:spcBef>
                <a:spcPts val="0"/>
              </a:spcBef>
              <a:buNone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sk-SK" sz="1200" dirty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algn="r">
              <a:buNone/>
            </a:pPr>
            <a:endParaRPr lang="sk-SK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7464152" y="260648"/>
            <a:ext cx="320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záhlavie</a:t>
            </a:r>
            <a:r>
              <a:rPr lang="sk-SK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nemá presnú formu, inštitúcia si ho môže upraviť p. seba (logo, obrázok, zarovnanie...)</a:t>
            </a:r>
          </a:p>
        </p:txBody>
      </p:sp>
      <p:cxnSp>
        <p:nvCxnSpPr>
          <p:cNvPr id="11" name="Zaoblená spojnica 10"/>
          <p:cNvCxnSpPr/>
          <p:nvPr/>
        </p:nvCxnSpPr>
        <p:spPr>
          <a:xfrm rot="16200000" flipV="1">
            <a:off x="7248128" y="476672"/>
            <a:ext cx="360040" cy="720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1524000" y="0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adresa prijímateľa </a:t>
            </a:r>
            <a:r>
              <a:rPr lang="sk-SK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zväčša do ľavého rohu, ak je predtlač – vpravo hore</a:t>
            </a:r>
          </a:p>
        </p:txBody>
      </p:sp>
      <p:cxnSp>
        <p:nvCxnSpPr>
          <p:cNvPr id="15" name="Rovná spojovacia šípka 14"/>
          <p:cNvCxnSpPr/>
          <p:nvPr/>
        </p:nvCxnSpPr>
        <p:spPr>
          <a:xfrm>
            <a:off x="2279576" y="476672"/>
            <a:ext cx="365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4583832" y="1124745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miesto a dátum </a:t>
            </a:r>
            <a:r>
              <a:rPr lang="sk-SK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pozor! 06. 11. 2013/ 6. novembra 2013</a:t>
            </a:r>
          </a:p>
        </p:txBody>
      </p:sp>
      <p:cxnSp>
        <p:nvCxnSpPr>
          <p:cNvPr id="19" name="Rovná spojovacia šípka 18"/>
          <p:cNvCxnSpPr/>
          <p:nvPr/>
        </p:nvCxnSpPr>
        <p:spPr>
          <a:xfrm>
            <a:off x="7896200" y="1412776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7464152" y="4797153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vlastnoručný podpis </a:t>
            </a:r>
          </a:p>
        </p:txBody>
      </p:sp>
      <p:cxnSp>
        <p:nvCxnSpPr>
          <p:cNvPr id="27" name="Rovná spojovacia šípka 26"/>
          <p:cNvCxnSpPr/>
          <p:nvPr/>
        </p:nvCxnSpPr>
        <p:spPr>
          <a:xfrm flipH="1">
            <a:off x="7608168" y="5085184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5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7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Objednávka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600201"/>
            <a:ext cx="8435280" cy="298092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– písomnosť, ktorou si objednávame tovar, službu...;</a:t>
            </a:r>
          </a:p>
          <a:p>
            <a:pPr marL="0" indent="0"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– buď ju má inštitúcia danú (predtlačenú), alebo si ju kupujúci vytvára sám (forma úradného listu – viď. žiadosť).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8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anitra.edupage.org/zmluvy/Objednavka_c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4517980" cy="6858000"/>
          </a:xfrm>
          <a:prstGeom prst="rect">
            <a:avLst/>
          </a:prstGeom>
          <a:noFill/>
        </p:spPr>
      </p:pic>
      <p:pic>
        <p:nvPicPr>
          <p:cNvPr id="24578" name="Picture 2" descr="http://www.connect.sk/eshop/files/objednav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076" y="0"/>
            <a:ext cx="47339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30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Splnomocnenie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90080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– jednoduchá právna listina, ktorá umožňuje napr. pred úradom zastúpenie istej osoby inou osobou (prevzatie zásielky na pošte).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5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260648"/>
            <a:ext cx="8229600" cy="6336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1300" b="1" dirty="0">
                <a:latin typeface="Times New Roman" pitchFamily="18" charset="0"/>
                <a:cs typeface="Times New Roman" pitchFamily="18" charset="0"/>
              </a:rPr>
              <a:t>SPLNOMOCNENIE</a:t>
            </a:r>
          </a:p>
          <a:p>
            <a:pPr algn="ctr">
              <a:buNone/>
            </a:pPr>
            <a:endParaRPr lang="sk-SK" sz="13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k-SK" sz="13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1300" b="1" dirty="0">
                <a:latin typeface="Times New Roman" pitchFamily="18" charset="0"/>
                <a:cs typeface="Times New Roman" pitchFamily="18" charset="0"/>
              </a:rPr>
              <a:t>Splnomocniteľ:</a:t>
            </a:r>
            <a:endParaRPr lang="sk-SK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1300" dirty="0">
                <a:latin typeface="Times New Roman" pitchFamily="18" charset="0"/>
                <a:cs typeface="Times New Roman" pitchFamily="18" charset="0"/>
              </a:rPr>
              <a:t>Meno a priezvisko: Mária Bystrá					RČ: 816223/7700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1300" dirty="0">
                <a:latin typeface="Times New Roman" pitchFamily="18" charset="0"/>
                <a:cs typeface="Times New Roman" pitchFamily="18" charset="0"/>
              </a:rPr>
              <a:t>Bytom: Novohradská 13, 036  01  Martin			      		Číslo OP: EI 101 958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1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1300" b="1" dirty="0">
                <a:latin typeface="Times New Roman" pitchFamily="18" charset="0"/>
                <a:cs typeface="Times New Roman" pitchFamily="18" charset="0"/>
              </a:rPr>
              <a:t>týmto splnomocňujem</a:t>
            </a:r>
            <a:endParaRPr lang="sk-SK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1300" b="1" dirty="0">
                <a:latin typeface="Times New Roman" pitchFamily="18" charset="0"/>
                <a:cs typeface="Times New Roman" pitchFamily="18" charset="0"/>
              </a:rPr>
              <a:t>Splnomocnenca: </a:t>
            </a:r>
            <a:endParaRPr lang="sk-SK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1300" dirty="0">
                <a:latin typeface="Times New Roman" pitchFamily="18" charset="0"/>
                <a:cs typeface="Times New Roman" pitchFamily="18" charset="0"/>
              </a:rPr>
              <a:t>Meno a priezvisko: Petra Bystrého					RČ: 801203/1110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1300" dirty="0">
                <a:latin typeface="Times New Roman" pitchFamily="18" charset="0"/>
                <a:cs typeface="Times New Roman" pitchFamily="18" charset="0"/>
              </a:rPr>
              <a:t>Bytom: Novohradská 13, 036  01  Martin					Číslo OP: EI 101 253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1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1300" dirty="0">
                <a:latin typeface="Times New Roman" pitchFamily="18" charset="0"/>
                <a:cs typeface="Times New Roman" pitchFamily="18" charset="0"/>
              </a:rPr>
              <a:t>na vyžiadanie výpisu o výške ročného vyplatenia materskej dovolenky a rodičovského príspevku za rok 2012                 zo Sociálnej poisťovne.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1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1300" dirty="0">
                <a:latin typeface="Times New Roman" pitchFamily="18" charset="0"/>
                <a:cs typeface="Times New Roman" pitchFamily="18" charset="0"/>
              </a:rPr>
              <a:t>V Martine 25. 03. 2013                                                               ........................................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1300" dirty="0">
                <a:latin typeface="Times New Roman" pitchFamily="18" charset="0"/>
                <a:cs typeface="Times New Roman" pitchFamily="18" charset="0"/>
              </a:rPr>
              <a:t>					                        splnomocniteľ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1300" dirty="0">
                <a:latin typeface="Times New Roman" pitchFamily="18" charset="0"/>
                <a:cs typeface="Times New Roman" pitchFamily="18" charset="0"/>
              </a:rPr>
              <a:t>									  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1300" dirty="0">
                <a:latin typeface="Times New Roman" pitchFamily="18" charset="0"/>
                <a:cs typeface="Times New Roman" pitchFamily="18" charset="0"/>
              </a:rPr>
              <a:t>Splnomocnenie prijímam:			             ...........................................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1300" dirty="0">
                <a:latin typeface="Times New Roman" pitchFamily="18" charset="0"/>
                <a:cs typeface="Times New Roman" pitchFamily="18" charset="0"/>
              </a:rPr>
              <a:t>					                       splnomocnenec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endParaRPr lang="sk-SK" sz="13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k-SK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9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SPRÁVA O </a:t>
            </a:r>
            <a:r>
              <a:rPr lang="sk-SK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ČINNOSTI</a:t>
            </a:r>
            <a:r>
              <a:rPr lang="sk-SK" sz="4800" dirty="0" smtClean="0">
                <a:solidFill>
                  <a:srgbClr val="002060"/>
                </a:solidFill>
              </a:rPr>
              <a:t/>
            </a:r>
            <a:br>
              <a:rPr lang="sk-SK" sz="4800" dirty="0" smtClean="0">
                <a:solidFill>
                  <a:srgbClr val="002060"/>
                </a:solidFill>
              </a:rPr>
            </a:br>
            <a:endParaRPr lang="sk-SK" sz="4800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b="1" dirty="0" smtClean="0"/>
          </a:p>
          <a:p>
            <a:r>
              <a:rPr lang="sk-SK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funkcia</a:t>
            </a: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informovať a referovať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prinášať údaje</a:t>
            </a:r>
          </a:p>
          <a:p>
            <a:r>
              <a:rPr lang="sk-SK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vymenovanie uskutočnených (i </a:t>
            </a:r>
            <a:r>
              <a:rPr lang="sk-SK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neusku-točnených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podujatí a výsledkov so stručným, všeobecným hodnotením</a:t>
            </a:r>
          </a:p>
          <a:p>
            <a:r>
              <a:rPr lang="sk-SK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kompozícia 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jednoduchá a prehľadná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(tematické usporiadanie údajov)</a:t>
            </a:r>
          </a:p>
          <a:p>
            <a:r>
              <a:rPr lang="sk-SK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štylizácia</a:t>
            </a: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vecná a oficiálna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ide o informačný útvar, ktorý vzhľadom na komunikatívnu situáciu (čítanie pred verejnosťou) </a:t>
            </a: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okrajové prvky rečníckeho útvaru: 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úvode oslovenie a privítanie  a v závere výzva do ďalšej práce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</p:txBody>
      </p:sp>
      <p:pic>
        <p:nvPicPr>
          <p:cNvPr id="4" name="Obrázok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707" y="4682837"/>
            <a:ext cx="2376487" cy="1698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46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DISKUSIA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sk-SK" b="1" dirty="0" smtClean="0"/>
          </a:p>
          <a:p>
            <a:r>
              <a:rPr lang="sk-SK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podstatou porád a schôdzok</a:t>
            </a:r>
          </a:p>
          <a:p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východiskom na určenie ďalších úloh v podobe uznesení</a:t>
            </a:r>
          </a:p>
          <a:p>
            <a:r>
              <a:rPr lang="sk-SK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 cieľom je výmena názorov na daný problém</a:t>
            </a:r>
          </a:p>
          <a:p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ukazuje to aj pôvod slova: z latinského </a:t>
            </a:r>
            <a:r>
              <a:rPr lang="sk-SK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discussio</a:t>
            </a:r>
            <a:r>
              <a:rPr lang="sk-SK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rozoberanie, pretriasanie</a:t>
            </a:r>
          </a:p>
          <a:p>
            <a:r>
              <a:rPr lang="sk-SK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 o</a:t>
            </a: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usmerňovaný rozhovor</a:t>
            </a: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ktorý má určité pravidlá:</a:t>
            </a:r>
          </a:p>
          <a:p>
            <a:pPr>
              <a:buFont typeface="Wingdings" pitchFamily="2" charset="2"/>
              <a:buNone/>
              <a:defRPr/>
            </a:pP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k-SK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vedúci, predseda, moderátor</a:t>
            </a:r>
          </a:p>
          <a:p>
            <a:pPr marL="514350" indent="-514350">
              <a:buNone/>
              <a:defRPr/>
            </a:pP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1. otvorí diskusiu, uvedie problém</a:t>
            </a:r>
          </a:p>
          <a:p>
            <a:pPr marL="514350" indent="-514350">
              <a:buNone/>
              <a:defRPr/>
            </a:pP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 usmerňuje diskusiu, aby neodbočovala od zásadných </a:t>
            </a:r>
          </a:p>
          <a:p>
            <a:pPr marL="514350" indent="-514350">
              <a:buNone/>
              <a:defRPr/>
            </a:pP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problémov</a:t>
            </a:r>
          </a:p>
          <a:p>
            <a:pPr marL="514350" indent="-514350">
              <a:buNone/>
              <a:defRPr/>
            </a:pP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 upozorňuje na dôležité otázky, o ktorých sa ešte </a:t>
            </a:r>
          </a:p>
          <a:p>
            <a:pPr marL="514350" indent="-514350">
              <a:buNone/>
              <a:defRPr/>
            </a:pP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nehovorilo</a:t>
            </a:r>
          </a:p>
          <a:p>
            <a:pPr marL="514350" indent="-514350">
              <a:buNone/>
              <a:defRPr/>
            </a:pP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4. nabáda do diskusie, ak viazne</a:t>
            </a:r>
          </a:p>
          <a:p>
            <a:pPr marL="514350" indent="-514350">
              <a:buNone/>
              <a:defRPr/>
            </a:pP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5. zhrnie, zhodnotí diskusiu, poďakuje diskutujúcim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44152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3284984"/>
            <a:ext cx="8305800" cy="2664296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sk-SK" dirty="0" smtClean="0"/>
              <a:t>Ďakujem za pozornosť!</a:t>
            </a:r>
            <a:br>
              <a:rPr lang="sk-SK" dirty="0" smtClean="0"/>
            </a:br>
            <a:r>
              <a:rPr lang="sk-SK" dirty="0" smtClean="0"/>
              <a:t>Mgr. Mária </a:t>
            </a:r>
            <a:r>
              <a:rPr lang="sk-SK" smtClean="0"/>
              <a:t>Gavenčiaková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01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Žánre administratívneho jazykového štýlu</a:t>
            </a:r>
            <a:b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781309" cy="2383126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6" name="Picture 10" descr="http://t1.gstatic.com/images?q=tbn:ANd9GcRe3UQPMU4mAFCUzPASZLGDArdUNuLzawFykjiTx_kPS4e47yGS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1327" y="3489181"/>
            <a:ext cx="2209428" cy="220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ipravda.sk/res/2012/07/29/thumbs/125284-nku-najvyssi-kontrolny-urad-cla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312" y="3533461"/>
            <a:ext cx="336514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http://i.idnes.cz/12/013/cl6/ZUK40c367_ba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3667" y="3509963"/>
            <a:ext cx="315845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41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latin typeface="Baskerville Old Face" pitchFamily="18" charset="0"/>
              </a:rPr>
              <a:t>Administratívny štýl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objektívny štýl;</a:t>
            </a: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štýl verejného a úradného styku (používa sa v úradoch, inštitúciách, pošte...).</a:t>
            </a:r>
          </a:p>
          <a:p>
            <a:endParaRPr lang="sk-SK" dirty="0"/>
          </a:p>
        </p:txBody>
      </p:sp>
      <p:pic>
        <p:nvPicPr>
          <p:cNvPr id="4" name="Picture 2" descr="http://www.mybusiness.sk/images/virtualna_kancel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784" y="2877554"/>
            <a:ext cx="2486025" cy="303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www.sme.sk/cdata/2719772/DSC_7517-ma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9694" y="2877554"/>
            <a:ext cx="4610100" cy="319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9454" y="3303479"/>
            <a:ext cx="1653977" cy="171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594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reklamnepredmety.eu/wp-content/uploads/2012/08/thoughtful-pen-writing-24581037-2560-1702-640x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2348881"/>
            <a:ext cx="4104456" cy="230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Baskerville Old Face" pitchFamily="18" charset="0"/>
              </a:rPr>
              <a:t>Znaky</a:t>
            </a:r>
            <a:endParaRPr lang="sk-SK" b="1" dirty="0"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628801"/>
            <a:ext cx="8229600" cy="4896543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objektívnosť (fakty, neosobnosť);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adresnosť (majú presného adresára);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verejnosť;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oficiálnosť;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formálnosť (presná forma, STN);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písomnosť;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monologickosť;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presnosť (čísla, údaje);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stručnosť a zreteľnosť;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schematizmus (predtlačené formuláre, vzory...);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spisovnosť a písanie veľkých písmen pri vykaní (Vy, Vaše, Vás...).</a:t>
            </a:r>
          </a:p>
          <a:p>
            <a:pPr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ozickymichalovce.sk/fotky16173/zmlu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953000"/>
            <a:ext cx="381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latin typeface="Baskerville Old Face" pitchFamily="18" charset="0"/>
              </a:rPr>
              <a:t>Lexikológia, syntax...</a:t>
            </a:r>
            <a:endParaRPr lang="sk-SK" b="1" dirty="0"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600201"/>
            <a:ext cx="8435280" cy="4525963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neutrálne, spisovné a odborné slová –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kancelarizmy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(daňovník, faktúra, šek, matrika, úrad...);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skratky, značky, vysvetlivky, čísla (dátumy, sumy);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jednoduché vety (šeky, daň. priznanie) a súvetia;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menné vyjadrovanie (vlastné mená, termíny);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písanie zámen v 2. os.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sg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 veľkým písmenom = znak úcty</a:t>
            </a:r>
          </a:p>
          <a:p>
            <a:pPr>
              <a:buNone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1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http://tilgnerka.edupage.org/zmluvy/Zm_SPU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517" y="4942854"/>
            <a:ext cx="2056834" cy="291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www.oazh.sk/vp/prihlaska/PRIHLASKA_V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9017" y="1658836"/>
            <a:ext cx="3024336" cy="4370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724942"/>
          </a:xfrm>
        </p:spPr>
        <p:txBody>
          <a:bodyPr>
            <a:normAutofit/>
          </a:bodyPr>
          <a:lstStyle/>
          <a:p>
            <a:r>
              <a:rPr lang="sk-SK" b="1" dirty="0" smtClean="0">
                <a:latin typeface="Baskerville Old Face" pitchFamily="18" charset="0"/>
              </a:rPr>
              <a:t>Žánre, útvary:</a:t>
            </a:r>
            <a:endParaRPr lang="sk-SK" b="1" dirty="0"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91544" y="908720"/>
            <a:ext cx="8229600" cy="1807679"/>
          </a:xfrm>
        </p:spPr>
        <p:txBody>
          <a:bodyPr>
            <a:normAutofit/>
          </a:bodyPr>
          <a:lstStyle/>
          <a:p>
            <a:pPr marL="179388" indent="-179388">
              <a:buAutoNum type="arabicPeriod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dokumentárne </a:t>
            </a:r>
          </a:p>
          <a:p>
            <a:pPr marL="179388" indent="-179388">
              <a:buAutoNum type="arabicPeriod"/>
            </a:pPr>
            <a:r>
              <a:rPr lang="sk-SK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oznamovacie </a:t>
            </a:r>
            <a:endParaRPr lang="sk-SK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69875" indent="-269875">
              <a:buNone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3. heslové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vzoryatlaciva.sk/vzory/priepust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7094" y="637592"/>
            <a:ext cx="4064395" cy="2842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t1.gstatic.com/images?q=tbn:ANd9GcSQwb1TmHL9MrTI9HlpYCOOQTpztIF_vWLF37B-yBAn9I8ZRK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065" y="2395895"/>
            <a:ext cx="4460029" cy="219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t0.gstatic.com/images?q=tbn:ANd9GcS-OVQMhHQiNbRKtk2OODm-C9lm4gxjZGC_PuGhQDC34ryfev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1124" y="3844050"/>
            <a:ext cx="2341930" cy="3270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87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Dokumentárne žánre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>
                <a:latin typeface="Times New Roman" panose="02020603050405020304" pitchFamily="18" charset="0"/>
                <a:cs typeface="Times New Roman" pitchFamily="18" charset="0"/>
              </a:rPr>
              <a:t>Dokumentárne žánre </a:t>
            </a:r>
            <a:r>
              <a:rPr lang="sk-SK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dokumentujú presné údaje, fakty. Archivujú sa na istý čas.</a:t>
            </a:r>
          </a:p>
          <a:p>
            <a:pPr marL="514350" indent="-514350">
              <a:buNone/>
            </a:pPr>
            <a:r>
              <a:rPr lang="sk-SK" b="1" dirty="0">
                <a:latin typeface="Times New Roman" pitchFamily="18" charset="0"/>
                <a:cs typeface="Times New Roman" pitchFamily="18" charset="0"/>
              </a:rPr>
              <a:t>                               -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zápisnica; protokol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(isté pravidlá, protokol k priebehu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maturitnej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skúšky)</a:t>
            </a:r>
            <a:r>
              <a:rPr lang="sk-SK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potvrdenka; splnomocnenie; zmluva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(o prenájme, darovaní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...), </a:t>
            </a: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rezolúcia, záväzok, zmenka, dlžobný úpis.</a:t>
            </a:r>
            <a:endParaRPr lang="sk-SK" b="1" i="1" dirty="0">
              <a:latin typeface="Times New Roman" pitchFamily="18" charset="0"/>
              <a:cs typeface="Times New Roman" pitchFamily="18" charset="0"/>
            </a:endParaRPr>
          </a:p>
          <a:p>
            <a:pPr marL="269875" indent="-269875">
              <a:buNone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45" y="4203123"/>
            <a:ext cx="3763310" cy="265487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03123"/>
            <a:ext cx="4160275" cy="23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Oznamovacie žánre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None/>
            </a:pPr>
            <a:r>
              <a:rPr lang="sk-SK" b="1" dirty="0" smtClean="0">
                <a:latin typeface="Times New Roman" panose="02020603050405020304" pitchFamily="18" charset="0"/>
                <a:cs typeface="Times New Roman" pitchFamily="18" charset="0"/>
              </a:rPr>
              <a:t>Oznamovacie žánre –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oznamujú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isté fakty, údaje sú platné len v určitý čas.</a:t>
            </a:r>
          </a:p>
          <a:p>
            <a:pPr marL="269875" indent="-269875">
              <a:buNone/>
            </a:pPr>
            <a:r>
              <a:rPr lang="sk-SK" b="1" dirty="0">
                <a:latin typeface="Times New Roman" pitchFamily="18" charset="0"/>
                <a:cs typeface="Times New Roman" pitchFamily="18" charset="0"/>
              </a:rPr>
              <a:t>                            - 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hlásenie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poistná udalosť, úraz)</a:t>
            </a:r>
            <a:r>
              <a:rPr lang="sk-SK" b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správa; vyhláška; pozvánka; prihláška; reklamácia; objednávka; žiadosť; hlásenie</a:t>
            </a: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sk-SK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3" y="3639959"/>
            <a:ext cx="3599411" cy="253700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2" y="3578769"/>
            <a:ext cx="4207072" cy="26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Heslové žánre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None/>
            </a:pPr>
            <a:r>
              <a:rPr lang="sk-SK" b="1" dirty="0" smtClean="0">
                <a:latin typeface="Times New Roman" panose="02020603050405020304" pitchFamily="18" charset="0"/>
                <a:cs typeface="Times New Roman" pitchFamily="18" charset="0"/>
              </a:rPr>
              <a:t>Heslové žánre </a:t>
            </a:r>
            <a:r>
              <a:rPr lang="sk-SK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sú ovplyvnené vývojom techniky, médiami. Obsahujú veľa skratiek, značiek, hesiel.</a:t>
            </a:r>
          </a:p>
          <a:p>
            <a:pPr marL="269875" indent="-269875">
              <a:buNone/>
            </a:pPr>
            <a:r>
              <a:rPr lang="sk-SK" b="1" dirty="0">
                <a:latin typeface="Times New Roman" pitchFamily="18" charset="0"/>
                <a:cs typeface="Times New Roman" pitchFamily="18" charset="0"/>
              </a:rPr>
              <a:t>                   -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štruktúrovaný životopis, vysvedčenie, diplom, cestovné tlačivo, inventár, súpiska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(kníh),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poštové poukážky, podací lístok...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7" y="3626787"/>
            <a:ext cx="4427826" cy="320595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54" y="3665884"/>
            <a:ext cx="1918943" cy="271408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49" y="3665884"/>
            <a:ext cx="3692523" cy="27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745</Words>
  <Application>Microsoft Office PowerPoint</Application>
  <PresentationFormat>Širokouhlá</PresentationFormat>
  <Paragraphs>152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6" baseType="lpstr">
      <vt:lpstr>Arial</vt:lpstr>
      <vt:lpstr>Baskerville Old Face</vt:lpstr>
      <vt:lpstr>Calibri</vt:lpstr>
      <vt:lpstr>Calibri Light</vt:lpstr>
      <vt:lpstr>Times New Roman</vt:lpstr>
      <vt:lpstr>Wingdings</vt:lpstr>
      <vt:lpstr>Motív balíka Office</vt:lpstr>
      <vt:lpstr>Prezentácia programu PowerPoint</vt:lpstr>
      <vt:lpstr>Žánre administratívneho jazykového štýlu </vt:lpstr>
      <vt:lpstr>Administratívny štýl</vt:lpstr>
      <vt:lpstr>Znaky</vt:lpstr>
      <vt:lpstr>Lexikológia, syntax...</vt:lpstr>
      <vt:lpstr>Žánre, útvary:</vt:lpstr>
      <vt:lpstr>Dokumentárne žánre</vt:lpstr>
      <vt:lpstr>Oznamovacie žánre</vt:lpstr>
      <vt:lpstr>Heslové žánre</vt:lpstr>
      <vt:lpstr>Prezentácia programu PowerPoint</vt:lpstr>
      <vt:lpstr>Žiadosť</vt:lpstr>
      <vt:lpstr>Prezentácia programu PowerPoint</vt:lpstr>
      <vt:lpstr>Objednávka</vt:lpstr>
      <vt:lpstr>Prezentácia programu PowerPoint</vt:lpstr>
      <vt:lpstr>Splnomocnenie</vt:lpstr>
      <vt:lpstr>Prezentácia programu PowerPoint</vt:lpstr>
      <vt:lpstr>SPRÁVA O ČINNOSTI </vt:lpstr>
      <vt:lpstr>DISKUSIA</vt:lpstr>
      <vt:lpstr>Ďakujem za pozornosť! Mgr. Mária Gavenčiaková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Škola</dc:creator>
  <cp:lastModifiedBy>Škola</cp:lastModifiedBy>
  <cp:revision>33</cp:revision>
  <dcterms:created xsi:type="dcterms:W3CDTF">2021-01-07T21:58:41Z</dcterms:created>
  <dcterms:modified xsi:type="dcterms:W3CDTF">2021-01-08T00:01:22Z</dcterms:modified>
</cp:coreProperties>
</file>