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3"/>
  </p:notesMasterIdLst>
  <p:handoutMasterIdLst>
    <p:handoutMasterId r:id="rId24"/>
  </p:handoutMasterIdLst>
  <p:sldIdLst>
    <p:sldId id="266" r:id="rId2"/>
    <p:sldId id="287" r:id="rId3"/>
    <p:sldId id="284" r:id="rId4"/>
    <p:sldId id="285" r:id="rId5"/>
    <p:sldId id="300" r:id="rId6"/>
    <p:sldId id="301" r:id="rId7"/>
    <p:sldId id="302" r:id="rId8"/>
    <p:sldId id="304" r:id="rId9"/>
    <p:sldId id="305" r:id="rId10"/>
    <p:sldId id="303" r:id="rId11"/>
    <p:sldId id="292" r:id="rId12"/>
    <p:sldId id="290" r:id="rId13"/>
    <p:sldId id="291" r:id="rId14"/>
    <p:sldId id="293" r:id="rId15"/>
    <p:sldId id="294" r:id="rId16"/>
    <p:sldId id="295" r:id="rId17"/>
    <p:sldId id="296" r:id="rId18"/>
    <p:sldId id="297" r:id="rId19"/>
    <p:sldId id="298" r:id="rId20"/>
    <p:sldId id="299" r:id="rId21"/>
    <p:sldId id="282" r:id="rId22"/>
  </p:sldIdLst>
  <p:sldSz cx="9144000" cy="5143500" type="screen16x9"/>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90B"/>
    <a:srgbClr val="8FC570"/>
    <a:srgbClr val="0BD0D9"/>
    <a:srgbClr val="004A92"/>
    <a:srgbClr val="00366C"/>
    <a:srgbClr val="004992"/>
    <a:srgbClr val="385D8A"/>
    <a:srgbClr val="1964A4"/>
    <a:srgbClr val="A1C518"/>
    <a:srgbClr val="1CA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0" autoAdjust="0"/>
  </p:normalViewPr>
  <p:slideViewPr>
    <p:cSldViewPr>
      <p:cViewPr varScale="1">
        <p:scale>
          <a:sx n="107" d="100"/>
          <a:sy n="107" d="100"/>
        </p:scale>
        <p:origin x="101" y="96"/>
      </p:cViewPr>
      <p:guideLst>
        <p:guide orient="horz" pos="1620"/>
        <p:guide pos="2880"/>
      </p:guideLst>
    </p:cSldViewPr>
  </p:slideViewPr>
  <p:outlineViewPr>
    <p:cViewPr>
      <p:scale>
        <a:sx n="50" d="100"/>
        <a:sy n="50" d="100"/>
      </p:scale>
      <p:origin x="0" y="1335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124" d="100"/>
          <a:sy n="124" d="100"/>
        </p:scale>
        <p:origin x="2467" y="82"/>
      </p:cViewPr>
      <p:guideLst>
        <p:guide orient="horz" pos="2160"/>
        <p:guide pos="288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836" y="0"/>
            <a:ext cx="2945659" cy="496412"/>
          </a:xfrm>
          <a:prstGeom prst="rect">
            <a:avLst/>
          </a:prstGeom>
        </p:spPr>
        <p:txBody>
          <a:bodyPr vert="horz" lIns="91440" tIns="45720" rIns="91440" bIns="45720" rtlCol="0"/>
          <a:lstStyle>
            <a:lvl1pPr algn="r">
              <a:defRPr sz="1200"/>
            </a:lvl1pPr>
          </a:lstStyle>
          <a:p>
            <a:fld id="{B1FD7AF4-C0D0-43C2-8C62-293A1284E6F2}" type="datetimeFigureOut">
              <a:rPr lang="de-DE" smtClean="0"/>
              <a:t>31.05.2021</a:t>
            </a:fld>
            <a:endParaRPr lang="de-DE"/>
          </a:p>
        </p:txBody>
      </p:sp>
      <p:sp>
        <p:nvSpPr>
          <p:cNvPr id="4" name="Fußzeilenplatzhalter 3"/>
          <p:cNvSpPr>
            <a:spLocks noGrp="1"/>
          </p:cNvSpPr>
          <p:nvPr>
            <p:ph type="ftr" sz="quarter" idx="2"/>
          </p:nvPr>
        </p:nvSpPr>
        <p:spPr>
          <a:xfrm>
            <a:off x="0" y="9429516"/>
            <a:ext cx="2945659" cy="49641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836" y="9429516"/>
            <a:ext cx="2945659" cy="496412"/>
          </a:xfrm>
          <a:prstGeom prst="rect">
            <a:avLst/>
          </a:prstGeom>
        </p:spPr>
        <p:txBody>
          <a:bodyPr vert="horz" lIns="91440" tIns="45720" rIns="91440" bIns="45720" rtlCol="0" anchor="b"/>
          <a:lstStyle>
            <a:lvl1pPr algn="r">
              <a:defRPr sz="1200"/>
            </a:lvl1pPr>
          </a:lstStyle>
          <a:p>
            <a:fld id="{FC0EFF08-2204-45A2-9A82-7491583BE10C}" type="slidenum">
              <a:rPr lang="de-DE" smtClean="0"/>
              <a:t>‹#›</a:t>
            </a:fld>
            <a:endParaRPr lang="de-DE"/>
          </a:p>
        </p:txBody>
      </p:sp>
    </p:spTree>
    <p:extLst>
      <p:ext uri="{BB962C8B-B14F-4D97-AF65-F5344CB8AC3E}">
        <p14:creationId xmlns:p14="http://schemas.microsoft.com/office/powerpoint/2010/main" val="19818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836" y="0"/>
            <a:ext cx="2945659" cy="496412"/>
          </a:xfrm>
          <a:prstGeom prst="rect">
            <a:avLst/>
          </a:prstGeom>
        </p:spPr>
        <p:txBody>
          <a:bodyPr vert="horz" lIns="91440" tIns="45720" rIns="91440" bIns="45720" rtlCol="0"/>
          <a:lstStyle>
            <a:lvl1pPr algn="r">
              <a:defRPr sz="1200"/>
            </a:lvl1pPr>
          </a:lstStyle>
          <a:p>
            <a:fld id="{BF9AEA58-10AA-4674-A50A-1A5AF706FF66}" type="datetimeFigureOut">
              <a:rPr lang="de-DE" smtClean="0"/>
              <a:t>31.05.2021</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2"/>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516"/>
            <a:ext cx="2945659" cy="49641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836" y="9429516"/>
            <a:ext cx="2945659" cy="496412"/>
          </a:xfrm>
          <a:prstGeom prst="rect">
            <a:avLst/>
          </a:prstGeom>
        </p:spPr>
        <p:txBody>
          <a:bodyPr vert="horz" lIns="91440" tIns="45720" rIns="91440" bIns="45720" rtlCol="0" anchor="b"/>
          <a:lstStyle>
            <a:lvl1pPr algn="r">
              <a:defRPr sz="1200"/>
            </a:lvl1pPr>
          </a:lstStyle>
          <a:p>
            <a:fld id="{639859E3-723D-4071-BA41-BCD78E4DD9BE}" type="slidenum">
              <a:rPr lang="de-DE" smtClean="0"/>
              <a:t>‹#›</a:t>
            </a:fld>
            <a:endParaRPr lang="de-DE"/>
          </a:p>
        </p:txBody>
      </p:sp>
    </p:spTree>
    <p:extLst>
      <p:ext uri="{BB962C8B-B14F-4D97-AF65-F5344CB8AC3E}">
        <p14:creationId xmlns:p14="http://schemas.microsoft.com/office/powerpoint/2010/main" val="16343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uropa.eu/youreurope/citizens/travel/passenger-rights/air/index_sk.htm"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ec.europa.eu/justice_home/judicialatlascivil/html/sc_information_sk.htm" TargetMode="External"/><Relationship Id="rId5" Type="http://schemas.openxmlformats.org/officeDocument/2006/relationships/hyperlink" Target="http://curia.europa.eu/juris/liste.jsf?language=sk&amp;jur=C,T,F&amp;num=C-402/07&amp;td=ALL" TargetMode="External"/><Relationship Id="rId4" Type="http://schemas.openxmlformats.org/officeDocument/2006/relationships/hyperlink" Target="http://ec.europa.eu/transport/themes/passengers/air/doc/2004_261_national_enforcement_bodies.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639859E3-723D-4071-BA41-BCD78E4DD9BE}" type="slidenum">
              <a:rPr lang="de-DE" smtClean="0"/>
              <a:t>1</a:t>
            </a:fld>
            <a:endParaRPr lang="de-DE"/>
          </a:p>
        </p:txBody>
      </p:sp>
    </p:spTree>
    <p:extLst>
      <p:ext uri="{BB962C8B-B14F-4D97-AF65-F5344CB8AC3E}">
        <p14:creationId xmlns:p14="http://schemas.microsoft.com/office/powerpoint/2010/main" val="1634505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639859E3-723D-4071-BA41-BCD78E4DD9BE}" type="slidenum">
              <a:rPr lang="de-DE" smtClean="0"/>
              <a:t>16</a:t>
            </a:fld>
            <a:endParaRPr lang="de-DE"/>
          </a:p>
        </p:txBody>
      </p:sp>
    </p:spTree>
    <p:extLst>
      <p:ext uri="{BB962C8B-B14F-4D97-AF65-F5344CB8AC3E}">
        <p14:creationId xmlns:p14="http://schemas.microsoft.com/office/powerpoint/2010/main" val="1516581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639859E3-723D-4071-BA41-BCD78E4DD9BE}" type="slidenum">
              <a:rPr lang="de-DE" smtClean="0"/>
              <a:t>17</a:t>
            </a:fld>
            <a:endParaRPr lang="de-DE"/>
          </a:p>
        </p:txBody>
      </p:sp>
    </p:spTree>
    <p:extLst>
      <p:ext uri="{BB962C8B-B14F-4D97-AF65-F5344CB8AC3E}">
        <p14:creationId xmlns:p14="http://schemas.microsoft.com/office/powerpoint/2010/main" val="1187677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defTabSz="955679">
              <a:defRPr/>
            </a:pPr>
            <a:r>
              <a:rPr lang="sk-SK" sz="1200" dirty="0"/>
              <a:t>Európska únia sa snaží upravovať dopravu, vzhľadom na jej cezhraničnú povahu, nariadeniami, a teda nastáva situácia, kedy majú cestujúci rovnaké práva vo všetkých krajinách Európskej únie. Výhodou je, že pokiaľ cestujete po Európskej únii, nemusíte ovládať jednotlivé pravidlá členských štátov, postačí Vám znalosť nariadenia, ktoré sa týka napr. leteckej dopravy. Na Slovensku je to samozrejme tiež tak, nariadenie sa u nás priamo aplikuje.</a:t>
            </a:r>
          </a:p>
          <a:p>
            <a:pPr defTabSz="955679">
              <a:defRPr/>
            </a:pPr>
            <a:endParaRPr lang="sk-SK" sz="1200" dirty="0"/>
          </a:p>
          <a:p>
            <a:r>
              <a:rPr lang="sk-SK" dirty="0"/>
              <a:t>Opatrenia?</a:t>
            </a:r>
          </a:p>
          <a:p>
            <a:r>
              <a:rPr lang="sk-SK" dirty="0"/>
              <a:t>Čo sa týka typov dopráv, myslím že najpodstatnejšia je letecká doprava, za dobu čo pracujem pre centrum sme mali len 2 prípady týkajúce sa meškania autobusov a jeden za náhradu za meškanie vlaku. Nariadenia upravujú cezhraničné linky, ktoré </a:t>
            </a:r>
          </a:p>
          <a:p>
            <a:pPr defTabSz="955679">
              <a:defRPr/>
            </a:pPr>
            <a:endParaRPr lang="sk-SK" sz="1200" dirty="0"/>
          </a:p>
          <a:p>
            <a:endParaRPr lang="sk-SK" sz="1200" b="1" u="sng" dirty="0"/>
          </a:p>
          <a:p>
            <a:r>
              <a:rPr lang="sk-SK" sz="1200" b="1" u="sng" dirty="0"/>
              <a:t>Práva cestujúcich - dlhé meškanie</a:t>
            </a:r>
          </a:p>
          <a:p>
            <a:r>
              <a:rPr lang="sk-SK" sz="1200" dirty="0"/>
              <a:t> Na poskytnutie pomoci (telefonický hovor, občerstvenie, strava, ubytovanie, preprava na miesto ubytovania) zo </a:t>
            </a:r>
          </a:p>
          <a:p>
            <a:r>
              <a:rPr lang="sk-SK" sz="1200" dirty="0"/>
              <a:t>do 1 500 km </a:t>
            </a:r>
            <a:r>
              <a:rPr lang="sk-SK" sz="1200" b="1" dirty="0"/>
              <a:t>dve hodiny</a:t>
            </a:r>
            <a:r>
              <a:rPr lang="sk-SK" sz="1200" dirty="0"/>
              <a:t>; pri letoch v rámci Európskej únie alebo iných letoch </a:t>
            </a:r>
            <a:r>
              <a:rPr lang="sk-SK" sz="1200" b="1" dirty="0"/>
              <a:t>od 1 500 do 3 500 km tri hodiny </a:t>
            </a:r>
            <a:r>
              <a:rPr lang="sk-SK" sz="1200" dirty="0"/>
              <a:t>alebo dlhšie; pri letoch </a:t>
            </a:r>
            <a:r>
              <a:rPr lang="sk-SK" sz="1200" b="1" dirty="0"/>
              <a:t>mimo</a:t>
            </a:r>
            <a:r>
              <a:rPr lang="sk-SK" sz="1200" dirty="0"/>
              <a:t> Európskej únie </a:t>
            </a:r>
            <a:r>
              <a:rPr lang="sk-SK" sz="1200" b="1" dirty="0"/>
              <a:t>nad 3 500 km štyri hodiny </a:t>
            </a:r>
            <a:r>
              <a:rPr lang="sk-SK" sz="1200" dirty="0"/>
              <a:t>alebo dlhšie.</a:t>
            </a:r>
            <a:br>
              <a:rPr lang="sk-SK" dirty="0"/>
            </a:br>
            <a:br>
              <a:rPr lang="sk-SK" dirty="0"/>
            </a:br>
            <a:r>
              <a:rPr lang="sk-SK" sz="1200" dirty="0"/>
              <a:t>Ak meškanie presiahne päť hodín a rozhodnete sa nepokračovať v ceste máte nárok </a:t>
            </a:r>
          </a:p>
          <a:p>
            <a:r>
              <a:rPr lang="sk-SK" sz="1200" dirty="0"/>
              <a:t>na vrátenie ceny letenky a let do miesta, v ktorom ste začali cestu.</a:t>
            </a:r>
          </a:p>
          <a:p>
            <a:endParaRPr lang="sk-SK" sz="1200" dirty="0"/>
          </a:p>
          <a:p>
            <a:r>
              <a:rPr lang="sk-SK" sz="1200" dirty="0"/>
              <a:t>Ak do svojej konečnej destinácie dorazíte s meškaním dlhším ako tri hodiny, ako cestujúci môžete mať nárok na rovnakú náhradu ako v prípade zrušenia letu, pokiaľ cestovná spoločnosť nedokáže, že meškanie letu spôsobili mimoriadne udalosti. Letecké spoločnosti možno navyše brať na zodpovednosť za škody spôsobené meškaním letu. </a:t>
            </a:r>
          </a:p>
          <a:p>
            <a:endParaRPr lang="sk-SK" sz="1200" dirty="0"/>
          </a:p>
          <a:p>
            <a:r>
              <a:rPr lang="sk-SK" sz="1200" b="1" dirty="0"/>
              <a:t>práva cestujúcich - Zrušenie letu</a:t>
            </a:r>
          </a:p>
          <a:p>
            <a:r>
              <a:rPr lang="sk-SK" sz="1200" dirty="0"/>
              <a:t>ak ste o zrušení letu neboli informovaní minimálne 14 dní pred odletom: </a:t>
            </a:r>
          </a:p>
          <a:p>
            <a:pPr marL="179190" indent="-179190">
              <a:buFont typeface="Arial" panose="020B0604020202020204" pitchFamily="34" charset="0"/>
              <a:buChar char="•"/>
            </a:pPr>
            <a:r>
              <a:rPr lang="sk-SK" sz="1200" dirty="0"/>
              <a:t>odškodnenie za letenku do siedmich dní;</a:t>
            </a:r>
          </a:p>
          <a:p>
            <a:pPr marL="179190" indent="-179190">
              <a:buFont typeface="Arial" panose="020B0604020202020204" pitchFamily="34" charset="0"/>
              <a:buChar char="•"/>
            </a:pPr>
            <a:r>
              <a:rPr lang="sk-SK" sz="1200" dirty="0"/>
              <a:t>presmerovanie do cieľovej destinácie za podobných podmienok; </a:t>
            </a:r>
            <a:r>
              <a:rPr lang="sk-SK" sz="1200" b="1" dirty="0">
                <a:solidFill>
                  <a:srgbClr val="FF0000"/>
                </a:solidFill>
              </a:rPr>
              <a:t>V prípade, že vám dopravca ponúkne náhradný let s podobným časovým rozvrhom, môže byť náhrada znížená o 50 %.</a:t>
            </a:r>
          </a:p>
          <a:p>
            <a:pPr marL="179190" indent="-179190">
              <a:buFont typeface="Arial" panose="020B0604020202020204" pitchFamily="34" charset="0"/>
              <a:buChar char="•"/>
            </a:pPr>
            <a:r>
              <a:rPr lang="sk-SK" sz="1200" dirty="0"/>
              <a:t>poskytnutie pomoci v prípade potreby (telefonický hovor, občerstvenie, strava, ubytovanie, preprava na miesto ubytovania). </a:t>
            </a:r>
            <a:br>
              <a:rPr lang="sk-SK" dirty="0"/>
            </a:br>
            <a:endParaRPr lang="sk-SK" dirty="0"/>
          </a:p>
          <a:p>
            <a:r>
              <a:rPr lang="sk-SK" sz="1200" b="1" dirty="0"/>
              <a:t>Neumožnenie nastúpenia do lietadla</a:t>
            </a:r>
          </a:p>
          <a:p>
            <a:pPr marL="179190" indent="-179190">
              <a:buFont typeface="Arial" panose="020B0604020202020204" pitchFamily="34" charset="0"/>
              <a:buChar char="•"/>
            </a:pPr>
            <a:r>
              <a:rPr lang="sk-SK" sz="1200" dirty="0"/>
              <a:t>cestujúcich, ktorí sa dobrovoľne vzdajú svojej rezervácie výmenou za určité </a:t>
            </a:r>
            <a:r>
              <a:rPr lang="sk-SK" sz="1200" dirty="0" err="1"/>
              <a:t>benefity</a:t>
            </a:r>
            <a:r>
              <a:rPr lang="sk-SK" sz="1200" dirty="0"/>
              <a:t>, </a:t>
            </a:r>
          </a:p>
          <a:p>
            <a:pPr marL="179190" indent="-179190">
              <a:buFont typeface="Arial" panose="020B0604020202020204" pitchFamily="34" charset="0"/>
              <a:buChar char="•"/>
            </a:pPr>
            <a:r>
              <a:rPr lang="sk-SK" sz="1200" dirty="0"/>
              <a:t>pokiaľ Vám z akýchkoľvek príčin neumožnia nastúpiť do lietadla. Leteckí prepravca tiež týmto cestujúcim umožní vybrať si medzi vrátením ceny letenky v plnej výške a presmerovaním.</a:t>
            </a:r>
            <a:br>
              <a:rPr lang="sk-SK" dirty="0"/>
            </a:br>
            <a:br>
              <a:rPr lang="sk-SK" dirty="0"/>
            </a:br>
            <a:r>
              <a:rPr lang="sk-SK" sz="1200" dirty="0"/>
              <a:t>V závislosti od dĺžky letu a meškania pred presmerovaním môžete mať nárok na náhradu vo výške od 125 do 600 EUR. Ak si títo cestujúci zvolia presmerovanie, letecká spoločnosť im musí v prípade potreby poskytnúť pomoc, napríklad stravu, prístup k telefónu, ubytovanie v hoteli na jednu alebo prípadne viac nocí a prepravu medzi letiskom a miestom, kde sú pasažieri ubytovaní. </a:t>
            </a:r>
            <a:br>
              <a:rPr lang="sk-SK" dirty="0"/>
            </a:br>
            <a:br>
              <a:rPr lang="sk-SK" dirty="0"/>
            </a:br>
            <a:r>
              <a:rPr lang="sk-SK" sz="1200" b="1" dirty="0"/>
              <a:t>   Práva cestujúcich - Identita leteckej spoločnosti</a:t>
            </a:r>
          </a:p>
          <a:p>
            <a:r>
              <a:rPr lang="sk-SK" sz="1200" dirty="0"/>
              <a:t>   Vopred musíte byť informovaní, ktorá letecká spoločnosť zabezpečuje váš let. </a:t>
            </a:r>
            <a:br>
              <a:rPr lang="sk-SK" dirty="0"/>
            </a:br>
            <a:endParaRPr lang="sk-SK" sz="1200" dirty="0"/>
          </a:p>
          <a:p>
            <a:pPr defTabSz="955679">
              <a:defRPr/>
            </a:pPr>
            <a:r>
              <a:rPr lang="sk-SK" sz="1200" dirty="0"/>
              <a:t>Príklady:</a:t>
            </a:r>
          </a:p>
          <a:p>
            <a:pPr defTabSz="955679">
              <a:defRPr/>
            </a:pPr>
            <a:endParaRPr lang="sk-SK" sz="1200" dirty="0"/>
          </a:p>
          <a:p>
            <a:pPr defTabSz="955679">
              <a:defRPr/>
            </a:pPr>
            <a:r>
              <a:rPr lang="sk-SK" sz="1200" dirty="0"/>
              <a:t>Pôsobnosť </a:t>
            </a:r>
          </a:p>
          <a:p>
            <a:pPr defTabSz="955679">
              <a:defRPr/>
            </a:pPr>
            <a:r>
              <a:rPr lang="sk-SK" sz="1200" dirty="0"/>
              <a:t>Nariadenie č. 261/2004 upravuje práva cestujúcich pri odmietnutí nástupu do lietadla, pri meškaní alebo zrušení letu. Toto nariadenie sa priamo aplikuje, tzn. spotrebitelia sa priamo môžu dovolávať práv v ňom obsiahnutých. Momentálne prebiehajú rokovania, kde sa pracuje na novom znení nariadenia; cieľom je okrem zabezpečenia dodržiavania vysokej úrovne ochrany cestujúcich v leteckej doprave a zlepšenia presadzovanie práva v tejto oblasti, aj zohľadnenie finančných dôsledkov pre odvetvie leteckej dopravy a zaistenie činnosti leteckých dopravcov za harmonizovaných podmienok na liberalizovanom trhu. Momentálnu úroveň hodnotíme ako veľmi dobrú, je však pravdou, že sa vždy dá niečo zlepšovať – práve z toho dôvodu sa EÚ snaží nariadenia prispôsobovať súčasnému stavu.</a:t>
            </a:r>
          </a:p>
          <a:p>
            <a:pPr defTabSz="955679">
              <a:defRPr/>
            </a:pPr>
            <a:endParaRPr lang="sk-SK" sz="1200" dirty="0"/>
          </a:p>
          <a:p>
            <a:r>
              <a:rPr lang="sk-SK" dirty="0">
                <a:effectLst/>
              </a:rPr>
              <a:t>V súčasnom znení nariadenia 261/2004 nie je uvedené, že cestujúci má v prípade meškania (okrem práva na „starostlivosť“ – tzn. jedlo, ubytovanie a pod. a okrem práva na „náhradu alebo presmerovanie“ – tzn. úhrada ceny letenky alebo presmerovanie na iný let) aj právo na finančnú kompenzáciu (podľa čl. 7), ktorá predstavuje určitú satisfakciu za nepríjemnosti, ktoré mu v súvislosti s meškaním letu vznikli. Právo na kompenzáciu podľa čl. 7 majú podľa doslovného znenia nariadenia tí cestujúci, ktorým bol zrušený let a tí, ktorým bol odmietnutý nástup na lietadlo. Z ustálenej rozhodovacej praxe Súdneho dvora (napr. C 581/10 a C 629/10) a z princípu rovnosti cestujúcich a práva na rovnaké zaobchádzanie však jednoznačne vyplýva, že cestujúci majú nárok na kompenzáciu aj v prípade meškania. S vyššie uvedeným úzko súvisia aj také situácie, s ktorými sa cestujúci bežne stretávajú a ktoré v súčasnosti taktiež nie sú výslovne uvedené v nariadení 261/2004. Ide napr. o tie situácie, kedy cestujúci nemá do svojej cieľovej destinácie priamy let, preto letí „s prestupom“, avšak svoj nadväzujúci let nestihne, z dôvodu meškania prvého letu. Obvyklý postup, ktorý odporúčame spotrebiteľom v prípade uvedenej a ešte pred samotným zaslaním prípadu na riešenie sieti európskych spotrebiteľských centier je nasledovný: 1. kontaktovať leteckú spoločnosť prostredníctvom ich webovej stránky, alebo im e-mailom zaslať vyplnený európsky formulár sťažnosti (viac </a:t>
            </a:r>
            <a:r>
              <a:rPr lang="sk-SK" dirty="0" err="1">
                <a:effectLst/>
              </a:rPr>
              <a:t>info</a:t>
            </a:r>
            <a:r>
              <a:rPr lang="sk-SK" dirty="0">
                <a:effectLst/>
              </a:rPr>
              <a:t> na </a:t>
            </a:r>
            <a:r>
              <a:rPr lang="sk-SK" dirty="0">
                <a:effectLst/>
                <a:hlinkClick r:id="rId3"/>
              </a:rPr>
              <a:t>http://europa.eu/youreurope/citizens/travel/passenger-rights/air/index_sk.htm</a:t>
            </a:r>
            <a:r>
              <a:rPr lang="sk-SK" dirty="0">
                <a:effectLst/>
              </a:rPr>
              <a:t>) aj s popisom prípadu. Potom je nutné počkať na vyjadrenie spoločnosti. 2. V prípade, že letecká spoločnosť poukáže na skutočnosť, že meškanie letu bolo spôsobené mimoriadnymi okolnosťami, odporúčame spotrebiteľom kontaktovať za účelom overenia si tohto tvrdenia národný orgán dozoru, v krajine kde ku meškaniu došlo </a:t>
            </a:r>
            <a:r>
              <a:rPr lang="sk-SK" dirty="0">
                <a:effectLst/>
                <a:hlinkClick r:id="rId4"/>
              </a:rPr>
              <a:t>http://ec.europa.eu/transport/themes/passengers/air/doc/2004_261_national_enforcement_bodies.pdf</a:t>
            </a:r>
            <a:r>
              <a:rPr lang="sk-SK" dirty="0">
                <a:effectLst/>
              </a:rPr>
              <a:t> </a:t>
            </a:r>
          </a:p>
          <a:p>
            <a:endParaRPr lang="sk-SK" dirty="0">
              <a:effectLst/>
            </a:endParaRPr>
          </a:p>
          <a:p>
            <a:r>
              <a:rPr lang="sk-SK" dirty="0">
                <a:effectLst/>
              </a:rPr>
              <a:t>Čo sa týka samotnej technickej poruchy lietadla. Z rozhodovacej praxe Súdneho dvora je známe rozhodnutie v spojených veciach C 402/07 a C 432/07(Christopher </a:t>
            </a:r>
            <a:r>
              <a:rPr lang="sk-SK" dirty="0" err="1">
                <a:effectLst/>
              </a:rPr>
              <a:t>Sturgeon</a:t>
            </a:r>
            <a:r>
              <a:rPr lang="sk-SK" dirty="0">
                <a:effectLst/>
              </a:rPr>
              <a:t> a </a:t>
            </a:r>
            <a:r>
              <a:rPr lang="sk-SK" dirty="0" err="1">
                <a:effectLst/>
              </a:rPr>
              <a:t>i.proti</a:t>
            </a:r>
            <a:r>
              <a:rPr lang="sk-SK" dirty="0">
                <a:effectLst/>
              </a:rPr>
              <a:t> </a:t>
            </a:r>
            <a:r>
              <a:rPr lang="sk-SK" dirty="0" err="1">
                <a:effectLst/>
              </a:rPr>
              <a:t>Condor</a:t>
            </a:r>
            <a:r>
              <a:rPr lang="sk-SK" dirty="0">
                <a:effectLst/>
              </a:rPr>
              <a:t> </a:t>
            </a:r>
            <a:r>
              <a:rPr lang="sk-SK" dirty="0" err="1">
                <a:effectLst/>
              </a:rPr>
              <a:t>Flugdienst</a:t>
            </a:r>
            <a:r>
              <a:rPr lang="sk-SK" dirty="0">
                <a:effectLst/>
              </a:rPr>
              <a:t> </a:t>
            </a:r>
            <a:r>
              <a:rPr lang="sk-SK" dirty="0" err="1">
                <a:effectLst/>
              </a:rPr>
              <a:t>GmbH</a:t>
            </a:r>
            <a:r>
              <a:rPr lang="sk-SK" dirty="0">
                <a:effectLst/>
              </a:rPr>
              <a:t>; a Stefan </a:t>
            </a:r>
            <a:r>
              <a:rPr lang="sk-SK" dirty="0" err="1">
                <a:effectLst/>
              </a:rPr>
              <a:t>Böck</a:t>
            </a:r>
            <a:r>
              <a:rPr lang="sk-SK" dirty="0">
                <a:effectLst/>
              </a:rPr>
              <a:t> a </a:t>
            </a:r>
            <a:r>
              <a:rPr lang="sk-SK" dirty="0" err="1">
                <a:effectLst/>
              </a:rPr>
              <a:t>Cornelia</a:t>
            </a:r>
            <a:r>
              <a:rPr lang="sk-SK" dirty="0">
                <a:effectLst/>
              </a:rPr>
              <a:t> </a:t>
            </a:r>
            <a:r>
              <a:rPr lang="sk-SK" dirty="0" err="1">
                <a:effectLst/>
              </a:rPr>
              <a:t>Lepuschitz</a:t>
            </a:r>
            <a:r>
              <a:rPr lang="sk-SK" dirty="0">
                <a:effectLst/>
              </a:rPr>
              <a:t> proti </a:t>
            </a:r>
            <a:r>
              <a:rPr lang="sk-SK" dirty="0" err="1">
                <a:effectLst/>
              </a:rPr>
              <a:t>Air</a:t>
            </a:r>
            <a:r>
              <a:rPr lang="sk-SK" dirty="0">
                <a:effectLst/>
              </a:rPr>
              <a:t> </a:t>
            </a:r>
            <a:r>
              <a:rPr lang="sk-SK" dirty="0" err="1">
                <a:effectLst/>
              </a:rPr>
              <a:t>France</a:t>
            </a:r>
            <a:r>
              <a:rPr lang="sk-SK" dirty="0">
                <a:effectLst/>
              </a:rPr>
              <a:t> SA) zo dňa 19.11.2009 (dostupný na </a:t>
            </a:r>
            <a:r>
              <a:rPr lang="sk-SK" dirty="0">
                <a:effectLst/>
                <a:hlinkClick r:id="rId5"/>
              </a:rPr>
              <a:t>http://curia.europa.eu/juris/liste.jsf?language=sk&amp;jur=C,T,F&amp;num=C-402/07&amp;td=ALL</a:t>
            </a:r>
            <a:r>
              <a:rPr lang="sk-SK" dirty="0">
                <a:effectLst/>
              </a:rPr>
              <a:t>), podľa ktorého "technická porucha lietadla, ktorá spôsobí zrušenie alebo meškanie letu, nespadá pod pojem „mimoriadne okolnosti“ v zmysle ustanovenia (ide o okolnosti, ktorým sa nedalo zabrániť ani vtedy, keď boli prijaté všetky primerané opatrenia), okrem prípadu, keď táto porucha vyplýva z udalostí, ktoré sa svojou povahou alebo svojím pôvodom netýkajú bežného výkonu činnosti dotknutého leteckého dopravcu a vymykajú sa spod jeho účinnej kontroly." (bod 72) Je potrebné dodať, že to či technická porucha lietadla, v dôsledku ktorej bol let zmeškaný, spadá do týchto mimoriadnych okolností, prináleží hodnotiť iba súdu. V súčasnosti prebiehajú pracovné skupiny na úrovni Rady EÚ k revízii spomínaného nariadenia 261/2004, kde sa intenzívne komunikuje už o konkrétnych otázkach v tejto veci, najmä o prahových dobách, po uplynutí ktorých by mali mať cestujúci právo na kompenzáciu. S vyššie uvedeným úzko súvisia aj také situácie, s ktorými sa cestujúci bežne stretávajú a ktoré v súčasnosti taktiež nie sú výslovne uvedené v nariadení 261/2004. Ide napr. o tie situácie, kedy cestujúci nemá do svojej cieľovej destinácie priamy let, preto letí „s prestupom“, avšak svoj nadväzujúci let nestihne, z dôvodu meškania prvého letu. Revidované znenie by už malo upravovať i tieto otázky, čo by malo prispieť k vyššej právnej istote cestujúcich i leteckých dopravcov. </a:t>
            </a:r>
          </a:p>
          <a:p>
            <a:endParaRPr lang="sk-SK" dirty="0">
              <a:effectLst/>
            </a:endParaRPr>
          </a:p>
          <a:p>
            <a:r>
              <a:rPr lang="sk-SK" dirty="0">
                <a:effectLst/>
              </a:rPr>
              <a:t>Po ukončení prípadu cestujúcim taktiež odporúčame zvážiť Európske konanie s nízkou hodnotou sporu, ku ktorému im zasielame informačné materiály (viď v prílohe) a odkazy na príslušné stránky </a:t>
            </a:r>
            <a:r>
              <a:rPr lang="sk-SK" dirty="0">
                <a:effectLst/>
                <a:hlinkClick r:id="rId6"/>
              </a:rPr>
              <a:t>http://ec.europa.eu/justice_home/judicialatlascivil/html/sc_information_sk.htm</a:t>
            </a:r>
            <a:r>
              <a:rPr lang="sk-SK" dirty="0">
                <a:effectLst/>
              </a:rPr>
              <a:t>. </a:t>
            </a:r>
            <a:endParaRPr lang="sk-SK" dirty="0"/>
          </a:p>
          <a:p>
            <a:endParaRPr lang="sk-SK" dirty="0"/>
          </a:p>
        </p:txBody>
      </p:sp>
      <p:sp>
        <p:nvSpPr>
          <p:cNvPr id="4" name="Zástupný symbol čísla snímky 3"/>
          <p:cNvSpPr>
            <a:spLocks noGrp="1"/>
          </p:cNvSpPr>
          <p:nvPr>
            <p:ph type="sldNum" sz="quarter" idx="10"/>
          </p:nvPr>
        </p:nvSpPr>
        <p:spPr/>
        <p:txBody>
          <a:bodyPr/>
          <a:lstStyle/>
          <a:p>
            <a:fld id="{639859E3-723D-4071-BA41-BCD78E4DD9BE}" type="slidenum">
              <a:rPr lang="de-DE" smtClean="0"/>
              <a:t>18</a:t>
            </a:fld>
            <a:endParaRPr lang="de-DE"/>
          </a:p>
        </p:txBody>
      </p:sp>
    </p:spTree>
    <p:extLst>
      <p:ext uri="{BB962C8B-B14F-4D97-AF65-F5344CB8AC3E}">
        <p14:creationId xmlns:p14="http://schemas.microsoft.com/office/powerpoint/2010/main" val="3540441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sz="1200" kern="1200" dirty="0">
                <a:solidFill>
                  <a:schemeClr val="tx1"/>
                </a:solidFill>
                <a:effectLst/>
                <a:latin typeface="+mn-lt"/>
                <a:ea typeface="+mn-ea"/>
                <a:cs typeface="+mn-cs"/>
              </a:rPr>
              <a:t>Meškanie - V prípade omeškania musí byť reklamácia vznesená najneskôr do 21 dní po dni, keď Vám bola batožina daná k dispozícii.  Čiže ak Vám letecká spoločnosť oznámi, že sa Vaša batožina našla, pred prevzatím odporúčame batožinu prekontrolovať a prípadné zjavné poškodenia  si nechať potvrdiť osobou, od ktorej batožinu prevezmete a reklamáciu zaslať leteckej spoločnosti najneskôr do 21 dní.  K reklamácii môžete priložiť doklady preukazujúce nákup nevyhnutných potrieb (spodné </a:t>
            </a:r>
            <a:r>
              <a:rPr lang="sk-SK" sz="1200" kern="1200" dirty="0" err="1">
                <a:solidFill>
                  <a:schemeClr val="tx1"/>
                </a:solidFill>
                <a:effectLst/>
                <a:latin typeface="+mn-lt"/>
                <a:ea typeface="+mn-ea"/>
                <a:cs typeface="+mn-cs"/>
              </a:rPr>
              <a:t>prádlo</a:t>
            </a:r>
            <a:r>
              <a:rPr lang="sk-SK" sz="1200" kern="1200" dirty="0">
                <a:solidFill>
                  <a:schemeClr val="tx1"/>
                </a:solidFill>
                <a:effectLst/>
                <a:latin typeface="+mn-lt"/>
                <a:ea typeface="+mn-ea"/>
                <a:cs typeface="+mn-cs"/>
              </a:rPr>
              <a:t>, kozmetika a pod.). Každá reklamácia musí mať písomnú formu a musí byť odovzdaná alebo odoslaná v </a:t>
            </a:r>
            <a:r>
              <a:rPr lang="sk-SK" sz="1200" kern="1200" dirty="0" err="1">
                <a:solidFill>
                  <a:schemeClr val="tx1"/>
                </a:solidFill>
                <a:effectLst/>
                <a:latin typeface="+mn-lt"/>
                <a:ea typeface="+mn-ea"/>
                <a:cs typeface="+mn-cs"/>
              </a:rPr>
              <a:t>horeuvedených</a:t>
            </a:r>
            <a:r>
              <a:rPr lang="sk-SK" sz="1200" kern="1200" dirty="0">
                <a:solidFill>
                  <a:schemeClr val="tx1"/>
                </a:solidFill>
                <a:effectLst/>
                <a:latin typeface="+mn-lt"/>
                <a:ea typeface="+mn-ea"/>
                <a:cs typeface="+mn-cs"/>
              </a:rPr>
              <a:t> lehotách. </a:t>
            </a:r>
          </a:p>
          <a:p>
            <a:endParaRPr lang="sk-SK"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a:solidFill>
                  <a:schemeClr val="tx1"/>
                </a:solidFill>
                <a:effectLst/>
                <a:latin typeface="+mn-lt"/>
                <a:ea typeface="+mn-ea"/>
                <a:cs typeface="+mn-cs"/>
              </a:rPr>
              <a:t>Možnosť nakúpiť si </a:t>
            </a:r>
            <a:r>
              <a:rPr lang="sk-SK" dirty="0"/>
              <a:t>nevyhnutne veci - </a:t>
            </a:r>
            <a:r>
              <a:rPr lang="sk-SK" baseline="0" dirty="0"/>
              <a:t>škoda spôsobená nákupom náhradnej batožiny </a:t>
            </a:r>
            <a:r>
              <a:rPr lang="sk-SK" baseline="0" dirty="0" err="1"/>
              <a:t>Dos</a:t>
            </a:r>
            <a:r>
              <a:rPr lang="sk-SK" baseline="0" dirty="0"/>
              <a:t> and </a:t>
            </a:r>
            <a:r>
              <a:rPr lang="sk-SK" baseline="0" dirty="0" err="1"/>
              <a:t>donts</a:t>
            </a:r>
            <a:r>
              <a:rPr lang="sk-SK" baseline="0" dirty="0"/>
              <a:t> (luxusný oblek)</a:t>
            </a:r>
            <a:endParaRPr lang="sk-SK" dirty="0"/>
          </a:p>
          <a:p>
            <a:endParaRPr lang="sk-SK" sz="1200" kern="1200" dirty="0">
              <a:solidFill>
                <a:schemeClr val="tx1"/>
              </a:solidFill>
              <a:effectLst/>
              <a:latin typeface="+mn-lt"/>
              <a:ea typeface="+mn-ea"/>
              <a:cs typeface="+mn-cs"/>
            </a:endParaRPr>
          </a:p>
          <a:p>
            <a:endParaRPr lang="sk-SK" sz="1200" kern="1200" dirty="0">
              <a:solidFill>
                <a:schemeClr val="tx1"/>
              </a:solidFill>
              <a:effectLst/>
              <a:latin typeface="+mn-lt"/>
              <a:ea typeface="+mn-ea"/>
              <a:cs typeface="+mn-cs"/>
            </a:endParaRPr>
          </a:p>
          <a:p>
            <a:pPr lvl="0"/>
            <a:r>
              <a:rPr lang="sk-SK" sz="1200" kern="1200" dirty="0">
                <a:solidFill>
                  <a:schemeClr val="tx1"/>
                </a:solidFill>
                <a:effectLst/>
                <a:latin typeface="+mn-lt"/>
                <a:ea typeface="+mn-ea"/>
                <a:cs typeface="+mn-cs"/>
              </a:rPr>
              <a:t>Zničená poškodená batožina </a:t>
            </a:r>
            <a:r>
              <a:rPr lang="sk-SK" dirty="0">
                <a:ln w="18415" cmpd="sng">
                  <a:solidFill>
                    <a:srgbClr val="FFFFFF"/>
                  </a:solidFill>
                  <a:prstDash val="solid"/>
                </a:ln>
                <a:solidFill>
                  <a:srgbClr val="FFFFFF"/>
                </a:solidFill>
                <a:effectLst>
                  <a:outerShdw blurRad="63500" dir="3600000" algn="tl" rotWithShape="0">
                    <a:srgbClr val="000000">
                      <a:alpha val="70000"/>
                    </a:srgbClr>
                  </a:outerShdw>
                </a:effectLst>
              </a:rPr>
              <a:t>Zničená, poškodená batožina</a:t>
            </a:r>
          </a:p>
          <a:p>
            <a:pPr marL="0" lvl="0" indent="0">
              <a:buFont typeface="+mj-lt"/>
              <a:buNone/>
            </a:pPr>
            <a:r>
              <a:rPr lang="sk-SK" dirty="0">
                <a:solidFill>
                  <a:schemeClr val="bg1"/>
                </a:solidFill>
              </a:rPr>
              <a:t>Reklamácia musí byť vznesená do </a:t>
            </a:r>
            <a:r>
              <a:rPr lang="sk-SK" b="1" dirty="0">
                <a:solidFill>
                  <a:schemeClr val="bg1"/>
                </a:solidFill>
              </a:rPr>
              <a:t>7 dní</a:t>
            </a:r>
            <a:r>
              <a:rPr lang="sk-SK" dirty="0">
                <a:solidFill>
                  <a:schemeClr val="bg1"/>
                </a:solidFill>
              </a:rPr>
              <a:t> od doručenia batožiny.</a:t>
            </a:r>
          </a:p>
          <a:p>
            <a:pPr marL="0" lvl="0" indent="0">
              <a:buFont typeface="+mj-lt"/>
              <a:buNone/>
            </a:pPr>
            <a:r>
              <a:rPr lang="sk-SK" dirty="0">
                <a:solidFill>
                  <a:schemeClr val="bg1"/>
                </a:solidFill>
              </a:rPr>
              <a:t>Ak v uvedenej lehote nebola vznesená reklamácia, proti dopravcovi nemožno začať konanie.</a:t>
            </a:r>
            <a:endParaRPr lang="sk-SK" sz="1000" kern="1200" dirty="0">
              <a:solidFill>
                <a:schemeClr val="bg1"/>
              </a:solidFill>
              <a:latin typeface="+mn-lt"/>
              <a:ea typeface="+mn-ea"/>
              <a:cs typeface="+mn-cs"/>
            </a:endParaRPr>
          </a:p>
          <a:p>
            <a:endParaRPr lang="sk-SK" dirty="0"/>
          </a:p>
        </p:txBody>
      </p:sp>
      <p:sp>
        <p:nvSpPr>
          <p:cNvPr id="4" name="Zástupný symbol čísla snímky 3"/>
          <p:cNvSpPr>
            <a:spLocks noGrp="1"/>
          </p:cNvSpPr>
          <p:nvPr>
            <p:ph type="sldNum" sz="quarter" idx="10"/>
          </p:nvPr>
        </p:nvSpPr>
        <p:spPr/>
        <p:txBody>
          <a:bodyPr/>
          <a:lstStyle/>
          <a:p>
            <a:fld id="{639859E3-723D-4071-BA41-BCD78E4DD9BE}" type="slidenum">
              <a:rPr lang="de-DE" smtClean="0"/>
              <a:t>19</a:t>
            </a:fld>
            <a:endParaRPr lang="de-DE"/>
          </a:p>
        </p:txBody>
      </p:sp>
    </p:spTree>
    <p:extLst>
      <p:ext uri="{BB962C8B-B14F-4D97-AF65-F5344CB8AC3E}">
        <p14:creationId xmlns:p14="http://schemas.microsoft.com/office/powerpoint/2010/main" val="2015395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sz="1200" kern="1200" dirty="0">
                <a:solidFill>
                  <a:schemeClr val="tx1"/>
                </a:solidFill>
                <a:effectLst/>
                <a:latin typeface="+mn-lt"/>
                <a:ea typeface="+mn-ea"/>
                <a:cs typeface="+mn-cs"/>
              </a:rPr>
              <a:t>Ešte rada na záver Ak budete vystupovať voči predávajúcemu zdvorilo a mierne, máte oveľa väčšie šance na úspech pri riešení Vašej reklamácie.</a:t>
            </a:r>
            <a:endParaRPr lang="sk-SK" dirty="0"/>
          </a:p>
        </p:txBody>
      </p:sp>
      <p:sp>
        <p:nvSpPr>
          <p:cNvPr id="4" name="Zástupný symbol čísla snímky 3"/>
          <p:cNvSpPr>
            <a:spLocks noGrp="1"/>
          </p:cNvSpPr>
          <p:nvPr>
            <p:ph type="sldNum" sz="quarter" idx="10"/>
          </p:nvPr>
        </p:nvSpPr>
        <p:spPr/>
        <p:txBody>
          <a:bodyPr/>
          <a:lstStyle/>
          <a:p>
            <a:fld id="{639859E3-723D-4071-BA41-BCD78E4DD9BE}" type="slidenum">
              <a:rPr lang="de-DE" smtClean="0"/>
              <a:t>20</a:t>
            </a:fld>
            <a:endParaRPr lang="de-DE"/>
          </a:p>
        </p:txBody>
      </p:sp>
    </p:spTree>
    <p:extLst>
      <p:ext uri="{BB962C8B-B14F-4D97-AF65-F5344CB8AC3E}">
        <p14:creationId xmlns:p14="http://schemas.microsoft.com/office/powerpoint/2010/main" val="2182828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sz="1200" kern="1200" dirty="0">
                <a:solidFill>
                  <a:schemeClr val="tx1"/>
                </a:solidFill>
                <a:effectLst/>
                <a:latin typeface="+mn-lt"/>
                <a:ea typeface="+mn-ea"/>
                <a:cs typeface="+mn-cs"/>
              </a:rPr>
              <a:t>Kvíz:</a:t>
            </a:r>
          </a:p>
          <a:p>
            <a:r>
              <a:rPr lang="sk-SK" sz="1200" kern="1200" dirty="0">
                <a:solidFill>
                  <a:schemeClr val="tx1"/>
                </a:solidFill>
                <a:effectLst/>
                <a:latin typeface="+mn-lt"/>
                <a:ea typeface="+mn-ea"/>
                <a:cs typeface="+mn-cs"/>
              </a:rPr>
              <a:t>Spotrebiteľ si zakúpil v kamennej predajni elektroniky teplovzdušnú fritézu. Po príchode domov si kúpu rozmyslel a chce odstúpiť od kúpnej zmluvy a  tovar vrátiť bez udania dôvodu. Tovar zatiaľ nerozbalil.</a:t>
            </a:r>
          </a:p>
          <a:p>
            <a:pPr lvl="0"/>
            <a:r>
              <a:rPr lang="sk-SK" sz="1200" kern="1200" dirty="0">
                <a:solidFill>
                  <a:schemeClr val="tx1"/>
                </a:solidFill>
                <a:effectLst/>
                <a:latin typeface="+mn-lt"/>
                <a:ea typeface="+mn-ea"/>
                <a:cs typeface="+mn-cs"/>
              </a:rPr>
              <a:t>Je to možné? </a:t>
            </a:r>
          </a:p>
          <a:p>
            <a:pPr lvl="0"/>
            <a:r>
              <a:rPr lang="sk-SK" sz="1200" kern="1200" dirty="0">
                <a:solidFill>
                  <a:schemeClr val="tx1"/>
                </a:solidFill>
                <a:effectLst/>
                <a:latin typeface="+mn-lt"/>
                <a:ea typeface="+mn-ea"/>
                <a:cs typeface="+mn-cs"/>
              </a:rPr>
              <a:t>Do koľkých dní? </a:t>
            </a:r>
          </a:p>
          <a:p>
            <a:r>
              <a:rPr lang="sk-SK" sz="1200" kern="1200" dirty="0">
                <a:solidFill>
                  <a:schemeClr val="tx1"/>
                </a:solidFill>
                <a:effectLst/>
                <a:latin typeface="+mn-lt"/>
                <a:ea typeface="+mn-ea"/>
                <a:cs typeface="+mn-cs"/>
              </a:rPr>
              <a:t> </a:t>
            </a:r>
          </a:p>
          <a:p>
            <a:r>
              <a:rPr lang="sk-SK" sz="1200" kern="1200" dirty="0">
                <a:solidFill>
                  <a:schemeClr val="tx1"/>
                </a:solidFill>
                <a:effectLst/>
                <a:latin typeface="+mn-lt"/>
                <a:ea typeface="+mn-ea"/>
                <a:cs typeface="+mn-cs"/>
              </a:rPr>
              <a:t>Spotrebiteľka si cez internet kúpila knihu. Po jej prečítaní usúdila, že je napísaná nekvalitne. Výhrady má najmä voči použitiu nespisovnej slovenčiny a množstvu nespisovných výrazov. Vydavateľstvo, ktoré, má zo zákona povinnosť vydávať knihy v spisovnom jazyku, neodviedlo dobrú prácu. Knihu chce vrátiť v 14 dňovej lehote. </a:t>
            </a:r>
          </a:p>
          <a:p>
            <a:pPr lvl="0"/>
            <a:r>
              <a:rPr lang="sk-SK" sz="1200" kern="1200" dirty="0">
                <a:solidFill>
                  <a:schemeClr val="tx1"/>
                </a:solidFill>
                <a:effectLst/>
                <a:latin typeface="+mn-lt"/>
                <a:ea typeface="+mn-ea"/>
                <a:cs typeface="+mn-cs"/>
              </a:rPr>
              <a:t> Súhlasíte so spotrebiteľkou a odporúčate jej </a:t>
            </a:r>
          </a:p>
          <a:p>
            <a:r>
              <a:rPr lang="sk-SK" sz="1200" kern="1200" dirty="0">
                <a:solidFill>
                  <a:schemeClr val="tx1"/>
                </a:solidFill>
                <a:effectLst/>
                <a:latin typeface="+mn-lt"/>
                <a:ea typeface="+mn-ea"/>
                <a:cs typeface="+mn-cs"/>
              </a:rPr>
              <a:t>       tento postup? </a:t>
            </a:r>
          </a:p>
          <a:p>
            <a:r>
              <a:rPr lang="sk-SK" sz="1200" kern="1200" dirty="0">
                <a:solidFill>
                  <a:schemeClr val="tx1"/>
                </a:solidFill>
                <a:effectLst/>
                <a:latin typeface="+mn-lt"/>
                <a:ea typeface="+mn-ea"/>
                <a:cs typeface="+mn-cs"/>
              </a:rPr>
              <a:t> </a:t>
            </a:r>
          </a:p>
          <a:p>
            <a:r>
              <a:rPr lang="sk-SK" sz="1200" kern="1200" dirty="0">
                <a:solidFill>
                  <a:schemeClr val="tx1"/>
                </a:solidFill>
                <a:effectLst/>
                <a:latin typeface="+mn-lt"/>
                <a:ea typeface="+mn-ea"/>
                <a:cs typeface="+mn-cs"/>
              </a:rPr>
              <a:t>Pred mesiacom  ste si v kamennej predajni kúpili nový bicykel. Počas jazdy vydával čudné zvuky. Reklamovali ste ho a požiadali  o vrátenie peňazí.  Po dvoch týždňoch Vás predajca informoval, že problém bol s pokrivenou oskou zadného kolesa a odovzdal vám opravený bicykel.  Vy ste však stratili dôveru v zakúpený produkt a trváte na vrátení kúpnej ceny.</a:t>
            </a:r>
          </a:p>
          <a:p>
            <a:pPr lvl="0"/>
            <a:r>
              <a:rPr lang="sk-SK" sz="1200" kern="1200" dirty="0">
                <a:solidFill>
                  <a:schemeClr val="tx1"/>
                </a:solidFill>
                <a:effectLst/>
                <a:latin typeface="+mn-lt"/>
                <a:ea typeface="+mn-ea"/>
                <a:cs typeface="+mn-cs"/>
              </a:rPr>
              <a:t> Je predávajúci povinný vrátiť Vám peniaze?</a:t>
            </a:r>
          </a:p>
          <a:p>
            <a:r>
              <a:rPr lang="sk-SK" sz="1200" kern="1200" dirty="0">
                <a:solidFill>
                  <a:schemeClr val="tx1"/>
                </a:solidFill>
                <a:effectLst/>
                <a:latin typeface="+mn-lt"/>
                <a:ea typeface="+mn-ea"/>
                <a:cs typeface="+mn-cs"/>
              </a:rPr>
              <a:t> </a:t>
            </a:r>
          </a:p>
        </p:txBody>
      </p:sp>
      <p:sp>
        <p:nvSpPr>
          <p:cNvPr id="4" name="Zástupný symbol čísla snímky 3"/>
          <p:cNvSpPr>
            <a:spLocks noGrp="1"/>
          </p:cNvSpPr>
          <p:nvPr>
            <p:ph type="sldNum" sz="quarter" idx="10"/>
          </p:nvPr>
        </p:nvSpPr>
        <p:spPr/>
        <p:txBody>
          <a:bodyPr/>
          <a:lstStyle/>
          <a:p>
            <a:fld id="{639859E3-723D-4071-BA41-BCD78E4DD9BE}" type="slidenum">
              <a:rPr lang="de-DE" smtClean="0"/>
              <a:t>21</a:t>
            </a:fld>
            <a:endParaRPr lang="de-DE"/>
          </a:p>
        </p:txBody>
      </p:sp>
    </p:spTree>
    <p:extLst>
      <p:ext uri="{BB962C8B-B14F-4D97-AF65-F5344CB8AC3E}">
        <p14:creationId xmlns:p14="http://schemas.microsoft.com/office/powerpoint/2010/main" val="2280159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altLang="sk-SK" i="0" baseline="0" dirty="0">
                <a:latin typeface="Calibri" pitchFamily="34" charset="0"/>
              </a:rPr>
              <a:t>Prečo tieto otázky na začiatok (pýtať sa priamo žiakov)</a:t>
            </a:r>
            <a:endParaRPr lang="sk-SK" altLang="sk-SK" i="0" dirty="0">
              <a:latin typeface="Calibri" pitchFamily="34" charset="0"/>
            </a:endParaRPr>
          </a:p>
          <a:p>
            <a:pPr marL="228600" indent="-228600">
              <a:buAutoNum type="arabicPeriod"/>
            </a:pPr>
            <a:r>
              <a:rPr lang="sk-SK" altLang="sk-SK" i="0" dirty="0">
                <a:latin typeface="Calibri" pitchFamily="34" charset="0"/>
              </a:rPr>
              <a:t>Spýtať</a:t>
            </a:r>
            <a:r>
              <a:rPr lang="sk-SK" altLang="sk-SK" i="0" baseline="0" dirty="0">
                <a:latin typeface="Calibri" pitchFamily="34" charset="0"/>
              </a:rPr>
              <a:t> sa študentov - finančný spotrebiteľ (nákup na splátky, úvery),  znevýhodnený spotrebiteľ  /deti/ . </a:t>
            </a:r>
            <a:r>
              <a:rPr lang="sk-SK" altLang="sk-SK" i="0" baseline="0" dirty="0" err="1">
                <a:latin typeface="Calibri" pitchFamily="34" charset="0"/>
              </a:rPr>
              <a:t>Mikrovlnka</a:t>
            </a:r>
            <a:r>
              <a:rPr lang="sk-SK" altLang="sk-SK" i="0" baseline="0" dirty="0">
                <a:latin typeface="Calibri" pitchFamily="34" charset="0"/>
              </a:rPr>
              <a:t> v tvare </a:t>
            </a:r>
            <a:r>
              <a:rPr lang="sk-SK" altLang="sk-SK" i="0" baseline="0" dirty="0" err="1">
                <a:latin typeface="Calibri" pitchFamily="34" charset="0"/>
              </a:rPr>
              <a:t>transformera</a:t>
            </a:r>
            <a:r>
              <a:rPr lang="sk-SK" altLang="sk-SK" i="0" baseline="0" dirty="0">
                <a:latin typeface="Calibri" pitchFamily="34" charset="0"/>
              </a:rPr>
              <a:t>...</a:t>
            </a:r>
          </a:p>
          <a:p>
            <a:pPr marL="228600" indent="-228600">
              <a:buAutoNum type="arabicPeriod"/>
            </a:pPr>
            <a:r>
              <a:rPr lang="sk-SK" altLang="sk-SK" i="0" baseline="0" dirty="0">
                <a:latin typeface="Calibri" pitchFamily="34" charset="0"/>
              </a:rPr>
              <a:t>Je to právny rámec obsahujúci pravidlá  a povinnosti pre obchodníkov ale aj pre spotrebiteľov. Definuje obchodníkov a spotrebiteľov. </a:t>
            </a:r>
            <a:r>
              <a:rPr lang="sk-SK" altLang="sk-SK" i="0" baseline="0" dirty="0" err="1">
                <a:latin typeface="Calibri" pitchFamily="34" charset="0"/>
              </a:rPr>
              <a:t>Eu</a:t>
            </a:r>
            <a:r>
              <a:rPr lang="sk-SK" altLang="sk-SK" i="0" baseline="0" dirty="0">
                <a:latin typeface="Calibri" pitchFamily="34" charset="0"/>
              </a:rPr>
              <a:t> rozmer.</a:t>
            </a:r>
          </a:p>
          <a:p>
            <a:pPr marL="228600" indent="-228600">
              <a:buAutoNum type="arabicPeriod"/>
            </a:pPr>
            <a:endParaRPr lang="sk-SK" altLang="sk-SK" i="0" baseline="0" dirty="0">
              <a:latin typeface="Calibri" pitchFamily="34" charset="0"/>
            </a:endParaRPr>
          </a:p>
          <a:p>
            <a:pPr marL="0" indent="0">
              <a:buNone/>
            </a:pPr>
            <a:r>
              <a:rPr lang="sk-SK" altLang="sk-SK" i="0" baseline="0" dirty="0" err="1">
                <a:latin typeface="Calibri" pitchFamily="34" charset="0"/>
              </a:rPr>
              <a:t>Funny</a:t>
            </a:r>
            <a:r>
              <a:rPr lang="sk-SK" altLang="sk-SK" i="0" baseline="0" dirty="0">
                <a:latin typeface="Calibri" pitchFamily="34" charset="0"/>
              </a:rPr>
              <a:t> </a:t>
            </a:r>
            <a:r>
              <a:rPr lang="sk-SK" altLang="sk-SK" i="0" baseline="0" dirty="0" err="1">
                <a:latin typeface="Calibri" pitchFamily="34" charset="0"/>
              </a:rPr>
              <a:t>story</a:t>
            </a:r>
            <a:r>
              <a:rPr lang="sk-SK" altLang="sk-SK" i="0" baseline="0" dirty="0">
                <a:latin typeface="Calibri" pitchFamily="34" charset="0"/>
              </a:rPr>
              <a:t>:</a:t>
            </a:r>
          </a:p>
          <a:p>
            <a:pPr marL="0" indent="0">
              <a:buNone/>
            </a:pPr>
            <a:r>
              <a:rPr lang="sk-SK" altLang="sk-SK" i="0" baseline="0" dirty="0">
                <a:latin typeface="Calibri" pitchFamily="34" charset="0"/>
              </a:rPr>
              <a:t>Že sa na nás obrátil jeden pán, ktorý si kúpil </a:t>
            </a:r>
            <a:r>
              <a:rPr lang="sk-SK" altLang="sk-SK" i="0" baseline="0" dirty="0" err="1">
                <a:latin typeface="Calibri" pitchFamily="34" charset="0"/>
              </a:rPr>
              <a:t>profi</a:t>
            </a:r>
            <a:r>
              <a:rPr lang="sk-SK" altLang="sk-SK" i="0" baseline="0" dirty="0">
                <a:latin typeface="Calibri" pitchFamily="34" charset="0"/>
              </a:rPr>
              <a:t> parný vysávač za 2000 € a ho používal </a:t>
            </a:r>
            <a:r>
              <a:rPr lang="sk-SK" altLang="sk-SK" i="0" baseline="0" dirty="0" err="1">
                <a:latin typeface="Calibri" pitchFamily="34" charset="0"/>
              </a:rPr>
              <a:t>intenzivne</a:t>
            </a:r>
            <a:r>
              <a:rPr lang="sk-SK" altLang="sk-SK" i="0" baseline="0" dirty="0">
                <a:latin typeface="Calibri" pitchFamily="34" charset="0"/>
              </a:rPr>
              <a:t> pokazil sa mu a tak ho </a:t>
            </a:r>
            <a:r>
              <a:rPr lang="sk-SK" altLang="sk-SK" i="0" baseline="0" dirty="0" err="1">
                <a:latin typeface="Calibri" pitchFamily="34" charset="0"/>
              </a:rPr>
              <a:t>čístil</a:t>
            </a:r>
            <a:r>
              <a:rPr lang="sk-SK" altLang="sk-SK" i="0" baseline="0" dirty="0">
                <a:latin typeface="Calibri" pitchFamily="34" charset="0"/>
              </a:rPr>
              <a:t> </a:t>
            </a:r>
            <a:r>
              <a:rPr lang="sk-SK" altLang="sk-SK" i="0" baseline="0" dirty="0" err="1">
                <a:latin typeface="Calibri" pitchFamily="34" charset="0"/>
              </a:rPr>
              <a:t>citrodekom</a:t>
            </a:r>
            <a:r>
              <a:rPr lang="sk-SK" altLang="sk-SK" i="0" baseline="0" dirty="0">
                <a:latin typeface="Calibri" pitchFamily="34" charset="0"/>
              </a:rPr>
              <a:t>. V popise činnosti uviedol, že má doma rád čisto a tak vysáva každý deň aj niekoľko hodín. Že k prípadu je potrebné priložiť komunikáciu a tam už písal, že vysávač používa u </a:t>
            </a:r>
            <a:r>
              <a:rPr lang="sk-SK" altLang="sk-SK" b="1" i="0" baseline="0" dirty="0">
                <a:latin typeface="Calibri" pitchFamily="34" charset="0"/>
              </a:rPr>
              <a:t>zákazníkov</a:t>
            </a:r>
            <a:r>
              <a:rPr lang="sk-SK" altLang="sk-SK" i="0" baseline="0" dirty="0">
                <a:latin typeface="Calibri" pitchFamily="34" charset="0"/>
              </a:rPr>
              <a:t> v celom košickom kraji. </a:t>
            </a:r>
            <a:endParaRPr lang="sk-SK" altLang="sk-SK" i="0" dirty="0">
              <a:latin typeface="Calibri" pitchFamily="34" charset="0"/>
            </a:endParaRPr>
          </a:p>
          <a:p>
            <a:r>
              <a:rPr lang="sk-SK" altLang="sk-SK" i="0" baseline="0" dirty="0">
                <a:latin typeface="Calibri" pitchFamily="34" charset="0"/>
              </a:rPr>
              <a:t>Osoba (Fyzická osoba)</a:t>
            </a:r>
            <a:r>
              <a:rPr lang="sk-SK" altLang="sk-SK" i="0" dirty="0">
                <a:latin typeface="Calibri" pitchFamily="34" charset="0"/>
              </a:rPr>
              <a:t>, ktorá nakupuje výrobky alebo používa služby pre osobnú potrebu alebo pre potrebu príslušníkov svojej domácnosti.</a:t>
            </a:r>
          </a:p>
          <a:p>
            <a:endParaRPr lang="sk-SK" i="0" dirty="0"/>
          </a:p>
          <a:p>
            <a:r>
              <a:rPr lang="sk-SK" sz="1200" i="1" kern="1200" dirty="0">
                <a:solidFill>
                  <a:schemeClr val="tx1"/>
                </a:solidFill>
                <a:effectLst/>
                <a:latin typeface="+mn-lt"/>
                <a:ea typeface="+mn-ea"/>
                <a:cs typeface="+mn-cs"/>
              </a:rPr>
              <a:t>podnikanie, zdroje, personálny</a:t>
            </a:r>
            <a:r>
              <a:rPr lang="sk-SK" sz="1200" i="1" kern="1200" baseline="0" dirty="0">
                <a:solidFill>
                  <a:schemeClr val="tx1"/>
                </a:solidFill>
                <a:effectLst/>
                <a:latin typeface="+mn-lt"/>
                <a:ea typeface="+mn-ea"/>
                <a:cs typeface="+mn-cs"/>
              </a:rPr>
              <a:t> substrát</a:t>
            </a:r>
            <a:r>
              <a:rPr lang="sk-SK" sz="1200" i="1" kern="1200" dirty="0">
                <a:solidFill>
                  <a:schemeClr val="tx1"/>
                </a:solidFill>
                <a:effectLst/>
                <a:latin typeface="+mn-lt"/>
                <a:ea typeface="+mn-ea"/>
                <a:cs typeface="+mn-cs"/>
              </a:rPr>
              <a:t>, skúsenosti,</a:t>
            </a:r>
            <a:r>
              <a:rPr lang="sk-SK" sz="1200" i="1" kern="1200" baseline="0" dirty="0">
                <a:solidFill>
                  <a:schemeClr val="tx1"/>
                </a:solidFill>
                <a:effectLst/>
                <a:latin typeface="+mn-lt"/>
                <a:ea typeface="+mn-ea"/>
                <a:cs typeface="+mn-cs"/>
              </a:rPr>
              <a:t> sledovanie aktuálnej legislatívy	</a:t>
            </a:r>
          </a:p>
          <a:p>
            <a:endParaRPr lang="sk-SK" altLang="sk-SK" dirty="0">
              <a:latin typeface="Calibri" pitchFamily="34" charset="0"/>
            </a:endParaRPr>
          </a:p>
          <a:p>
            <a:r>
              <a:rPr lang="sk-SK" altLang="sk-SK" dirty="0">
                <a:latin typeface="Calibri" pitchFamily="34" charset="0"/>
              </a:rPr>
              <a:t>Spotrebiteľ </a:t>
            </a:r>
            <a:r>
              <a:rPr lang="pl-PL" altLang="sk-SK" dirty="0">
                <a:latin typeface="Calibri" pitchFamily="34" charset="0"/>
              </a:rPr>
              <a:t>potrebuje lepšiu ochranu, keďže je v </a:t>
            </a:r>
            <a:r>
              <a:rPr lang="sk-SK" altLang="sk-SK" b="1" dirty="0">
                <a:latin typeface="Calibri" pitchFamily="34" charset="0"/>
              </a:rPr>
              <a:t>slabšom postavení voči predávajúcemu</a:t>
            </a:r>
            <a:r>
              <a:rPr lang="sk-SK" altLang="sk-SK" dirty="0">
                <a:latin typeface="Calibri" pitchFamily="34" charset="0"/>
              </a:rPr>
              <a:t>, z dôvodu, že ide o súkromného konečného spotrebiteľa, ktorý </a:t>
            </a:r>
            <a:r>
              <a:rPr lang="sk-SK" altLang="sk-SK" b="1" dirty="0">
                <a:latin typeface="Calibri" pitchFamily="34" charset="0"/>
              </a:rPr>
              <a:t>nenadobúda veci v súvislosti so svojim podnikaním alebo </a:t>
            </a:r>
            <a:r>
              <a:rPr lang="sk-SK" altLang="sk-SK" b="1" dirty="0" err="1">
                <a:latin typeface="Calibri" pitchFamily="34" charset="0"/>
              </a:rPr>
              <a:t>povolanim</a:t>
            </a:r>
            <a:r>
              <a:rPr lang="sk-SK" altLang="sk-SK" dirty="0">
                <a:latin typeface="Calibri" pitchFamily="34" charset="0"/>
              </a:rPr>
              <a:t>. </a:t>
            </a:r>
          </a:p>
          <a:p>
            <a:endParaRPr lang="sk-SK" altLang="sk-SK" dirty="0">
              <a:latin typeface="Calibri" pitchFamily="34" charset="0"/>
            </a:endParaRPr>
          </a:p>
          <a:p>
            <a:r>
              <a:rPr lang="sk-SK" sz="1200" kern="1200" dirty="0">
                <a:solidFill>
                  <a:schemeClr val="tx1"/>
                </a:solidFill>
                <a:effectLst/>
                <a:latin typeface="+mn-lt"/>
                <a:ea typeface="+mn-ea"/>
                <a:cs typeface="+mn-cs"/>
              </a:rPr>
              <a:t>spotrebiteľ je v slabom postavení zoči-voči predajcovi alebo dodávateľovi, </a:t>
            </a:r>
          </a:p>
          <a:p>
            <a:r>
              <a:rPr lang="sk-SK" sz="1200" kern="1200" dirty="0">
                <a:solidFill>
                  <a:schemeClr val="tx1"/>
                </a:solidFill>
                <a:effectLst/>
                <a:latin typeface="+mn-lt"/>
                <a:ea typeface="+mn-ea"/>
                <a:cs typeface="+mn-cs"/>
              </a:rPr>
              <a:t>a to pokiaľ ide o jeho kúpnu silu, </a:t>
            </a:r>
          </a:p>
          <a:p>
            <a:r>
              <a:rPr lang="sk-SK" sz="1200" kern="1200" dirty="0">
                <a:solidFill>
                  <a:schemeClr val="tx1"/>
                </a:solidFill>
                <a:effectLst/>
                <a:latin typeface="+mn-lt"/>
                <a:ea typeface="+mn-ea"/>
                <a:cs typeface="+mn-cs"/>
              </a:rPr>
              <a:t>aj pokiaľ ide o jeho úroveň poznania</a:t>
            </a:r>
          </a:p>
          <a:p>
            <a:endParaRPr lang="sk-SK" sz="1200" kern="1200" dirty="0">
              <a:solidFill>
                <a:schemeClr val="tx1"/>
              </a:solidFill>
              <a:effectLst/>
              <a:latin typeface="+mn-lt"/>
              <a:ea typeface="+mn-ea"/>
              <a:cs typeface="+mn-cs"/>
            </a:endParaRPr>
          </a:p>
          <a:p>
            <a:endParaRPr lang="sk-SK" sz="1200" kern="1200" dirty="0">
              <a:solidFill>
                <a:schemeClr val="tx1"/>
              </a:solidFill>
              <a:effectLst/>
              <a:latin typeface="+mn-lt"/>
              <a:ea typeface="+mn-ea"/>
              <a:cs typeface="+mn-cs"/>
            </a:endParaRPr>
          </a:p>
          <a:p>
            <a:endParaRPr lang="sk-SK" altLang="sk-SK" sz="1200" kern="1200" dirty="0">
              <a:solidFill>
                <a:schemeClr val="tx1"/>
              </a:solidFill>
              <a:effectLst/>
              <a:latin typeface="+mn-lt"/>
              <a:ea typeface="+mn-ea"/>
              <a:cs typeface="+mn-cs"/>
            </a:endParaRPr>
          </a:p>
          <a:p>
            <a:r>
              <a:rPr lang="sk-SK" sz="1200" kern="1200" dirty="0">
                <a:solidFill>
                  <a:schemeClr val="tx1"/>
                </a:solidFill>
                <a:effectLst/>
                <a:latin typeface="+mn-lt"/>
                <a:ea typeface="+mn-ea"/>
                <a:cs typeface="+mn-cs"/>
              </a:rPr>
              <a:t>. </a:t>
            </a:r>
            <a:endParaRPr lang="sk-SK" i="0" dirty="0"/>
          </a:p>
        </p:txBody>
      </p:sp>
      <p:sp>
        <p:nvSpPr>
          <p:cNvPr id="4" name="Zástupný symbol čísla snímky 3"/>
          <p:cNvSpPr>
            <a:spLocks noGrp="1"/>
          </p:cNvSpPr>
          <p:nvPr>
            <p:ph type="sldNum" sz="quarter" idx="10"/>
          </p:nvPr>
        </p:nvSpPr>
        <p:spPr/>
        <p:txBody>
          <a:bodyPr/>
          <a:lstStyle/>
          <a:p>
            <a:fld id="{639859E3-723D-4071-BA41-BCD78E4DD9BE}" type="slidenum">
              <a:rPr lang="de-DE" smtClean="0"/>
              <a:t>2</a:t>
            </a:fld>
            <a:endParaRPr lang="de-DE"/>
          </a:p>
        </p:txBody>
      </p:sp>
    </p:spTree>
    <p:extLst>
      <p:ext uri="{BB962C8B-B14F-4D97-AF65-F5344CB8AC3E}">
        <p14:creationId xmlns:p14="http://schemas.microsoft.com/office/powerpoint/2010/main" val="3868378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k-SK" b="1" dirty="0"/>
          </a:p>
          <a:p>
            <a:pPr marL="0" marR="0" indent="0" algn="l" defTabSz="914400" rtl="0" eaLnBrk="1" fontAlgn="auto" latinLnBrk="0" hangingPunct="1">
              <a:lnSpc>
                <a:spcPct val="100000"/>
              </a:lnSpc>
              <a:spcBef>
                <a:spcPts val="0"/>
              </a:spcBef>
              <a:spcAft>
                <a:spcPts val="0"/>
              </a:spcAft>
              <a:buClrTx/>
              <a:buSzTx/>
              <a:buFontTx/>
              <a:buNone/>
              <a:tabLst/>
              <a:defRPr/>
            </a:pPr>
            <a:r>
              <a:rPr lang="sk-SK" b="1" dirty="0"/>
              <a:t>Klamlivá-</a:t>
            </a:r>
            <a:r>
              <a:rPr lang="sk-SK" b="1" baseline="0" dirty="0"/>
              <a:t> keď niekto predáva napríklad čaj, ktorý je propagovaný, že bez </a:t>
            </a:r>
            <a:r>
              <a:rPr lang="sk-SK" sz="1200" b="0" i="0" kern="1200" dirty="0">
                <a:solidFill>
                  <a:schemeClr val="tx1"/>
                </a:solidFill>
                <a:effectLst/>
                <a:latin typeface="+mn-lt"/>
                <a:ea typeface="+mn-ea"/>
                <a:cs typeface="+mn-cs"/>
              </a:rPr>
              <a:t>umelých farbív,</a:t>
            </a:r>
            <a:r>
              <a:rPr lang="sk-SK" sz="1200" b="0" i="0" kern="1200" baseline="0" dirty="0">
                <a:solidFill>
                  <a:schemeClr val="tx1"/>
                </a:solidFill>
                <a:effectLst/>
                <a:latin typeface="+mn-lt"/>
                <a:ea typeface="+mn-ea"/>
                <a:cs typeface="+mn-cs"/>
              </a:rPr>
              <a:t> na prírodnej báze a </a:t>
            </a:r>
            <a:r>
              <a:rPr lang="sk-SK" sz="1200" b="0" i="0" kern="1200" baseline="0" dirty="0" err="1">
                <a:solidFill>
                  <a:schemeClr val="tx1"/>
                </a:solidFill>
                <a:effectLst/>
                <a:latin typeface="+mn-lt"/>
                <a:ea typeface="+mn-ea"/>
                <a:cs typeface="+mn-cs"/>
              </a:rPr>
              <a:t>neobashuje</a:t>
            </a:r>
            <a:r>
              <a:rPr lang="sk-SK" sz="1200" b="0" i="0" kern="1200" baseline="0" dirty="0">
                <a:solidFill>
                  <a:schemeClr val="tx1"/>
                </a:solidFill>
                <a:effectLst/>
                <a:latin typeface="+mn-lt"/>
                <a:ea typeface="+mn-ea"/>
                <a:cs typeface="+mn-cs"/>
              </a:rPr>
              <a:t> cukor. Poviete si, že super to beriem. </a:t>
            </a:r>
          </a:p>
          <a:p>
            <a:r>
              <a:rPr lang="sk-SK" sz="1200" kern="1200" dirty="0">
                <a:solidFill>
                  <a:schemeClr val="tx1"/>
                </a:solidFill>
                <a:effectLst/>
                <a:latin typeface="+mn-lt"/>
                <a:ea typeface="+mn-ea"/>
                <a:cs typeface="+mn-cs"/>
              </a:rPr>
              <a:t>Reklama na čaj:</a:t>
            </a:r>
          </a:p>
          <a:p>
            <a:r>
              <a:rPr lang="sk-SK" sz="1200" b="1" kern="1200" dirty="0">
                <a:solidFill>
                  <a:schemeClr val="tx1"/>
                </a:solidFill>
                <a:effectLst/>
                <a:latin typeface="+mn-lt"/>
                <a:ea typeface="+mn-ea"/>
                <a:cs typeface="+mn-cs"/>
              </a:rPr>
              <a:t>bez </a:t>
            </a:r>
            <a:r>
              <a:rPr lang="sk-SK" sz="1200" kern="1200" dirty="0">
                <a:solidFill>
                  <a:schemeClr val="tx1"/>
                </a:solidFill>
                <a:effectLst/>
                <a:latin typeface="+mn-lt"/>
                <a:ea typeface="+mn-ea"/>
                <a:cs typeface="+mn-cs"/>
              </a:rPr>
              <a:t>umelých farbív, </a:t>
            </a:r>
          </a:p>
          <a:p>
            <a:r>
              <a:rPr lang="sk-SK" sz="1200" kern="1200" dirty="0">
                <a:solidFill>
                  <a:schemeClr val="tx1"/>
                </a:solidFill>
                <a:effectLst/>
                <a:latin typeface="+mn-lt"/>
                <a:ea typeface="+mn-ea"/>
                <a:cs typeface="+mn-cs"/>
              </a:rPr>
              <a:t>na prírodnej báze a </a:t>
            </a:r>
          </a:p>
          <a:p>
            <a:r>
              <a:rPr lang="sk-SK" sz="1200" kern="1200" dirty="0">
                <a:solidFill>
                  <a:schemeClr val="tx1"/>
                </a:solidFill>
                <a:effectLst/>
                <a:latin typeface="+mn-lt"/>
                <a:ea typeface="+mn-ea"/>
                <a:cs typeface="+mn-cs"/>
              </a:rPr>
              <a:t>neobsahuje cukor</a:t>
            </a:r>
          </a:p>
          <a:p>
            <a:r>
              <a:rPr lang="sk-SK" sz="1200" kern="1200" dirty="0">
                <a:solidFill>
                  <a:schemeClr val="tx1"/>
                </a:solidFill>
                <a:effectLst/>
                <a:latin typeface="+mn-lt"/>
                <a:ea typeface="+mn-ea"/>
                <a:cs typeface="+mn-cs"/>
              </a:rPr>
              <a:t>laboratórnym rozborom sa zistí, že je plný umelých farbív, ktoré prekračujú limity a obsahuje cukor</a:t>
            </a:r>
          </a:p>
          <a:p>
            <a:pPr marL="0" marR="0" indent="0" algn="l" defTabSz="914400" rtl="0" eaLnBrk="1" fontAlgn="auto" latinLnBrk="0" hangingPunct="1">
              <a:lnSpc>
                <a:spcPct val="100000"/>
              </a:lnSpc>
              <a:spcBef>
                <a:spcPts val="0"/>
              </a:spcBef>
              <a:spcAft>
                <a:spcPts val="0"/>
              </a:spcAft>
              <a:buClrTx/>
              <a:buSzTx/>
              <a:buFontTx/>
              <a:buNone/>
              <a:tabLst/>
              <a:defRPr/>
            </a:pPr>
            <a:endParaRPr lang="sk-SK"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k-SK" sz="1200" b="0" i="0" kern="1200" baseline="0" dirty="0">
                <a:solidFill>
                  <a:schemeClr val="tx1"/>
                </a:solidFill>
                <a:effectLst/>
                <a:latin typeface="+mn-lt"/>
                <a:ea typeface="+mn-ea"/>
                <a:cs typeface="+mn-cs"/>
              </a:rPr>
              <a:t>Príklad mojej sestry a dodávateľa vody a kanalizácie.</a:t>
            </a:r>
          </a:p>
          <a:p>
            <a:pPr marL="0" marR="0" indent="0" algn="l" defTabSz="914400" rtl="0" eaLnBrk="1" fontAlgn="auto" latinLnBrk="0" hangingPunct="1">
              <a:lnSpc>
                <a:spcPct val="100000"/>
              </a:lnSpc>
              <a:spcBef>
                <a:spcPts val="0"/>
              </a:spcBef>
              <a:spcAft>
                <a:spcPts val="0"/>
              </a:spcAft>
              <a:buClrTx/>
              <a:buSzTx/>
              <a:buFontTx/>
              <a:buNone/>
              <a:tabLst/>
              <a:defRPr/>
            </a:pPr>
            <a:endParaRPr lang="sk-SK"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k-SK" b="1" dirty="0"/>
          </a:p>
          <a:p>
            <a:pPr marL="0" marR="0" indent="0" algn="l" defTabSz="914400" rtl="0" eaLnBrk="1" fontAlgn="auto" latinLnBrk="0" hangingPunct="1">
              <a:lnSpc>
                <a:spcPct val="100000"/>
              </a:lnSpc>
              <a:spcBef>
                <a:spcPts val="0"/>
              </a:spcBef>
              <a:spcAft>
                <a:spcPts val="0"/>
              </a:spcAft>
              <a:buClrTx/>
              <a:buSzTx/>
              <a:buFontTx/>
              <a:buNone/>
              <a:tabLst/>
              <a:defRPr/>
            </a:pPr>
            <a:r>
              <a:rPr lang="sk-SK" b="1" dirty="0"/>
              <a:t>NOP:</a:t>
            </a:r>
            <a:r>
              <a:rPr lang="sk-SK" dirty="0"/>
              <a:t> sú činnosti (napríklad reklama alebo marketing) súvisiace s propagáciou, predajom alebo dodávaním produktov spotrebiteľom. </a:t>
            </a:r>
          </a:p>
          <a:p>
            <a:pPr marL="0" marR="0" indent="0" algn="l" defTabSz="914400" rtl="0" eaLnBrk="1" fontAlgn="auto" latinLnBrk="0" hangingPunct="1">
              <a:lnSpc>
                <a:spcPct val="100000"/>
              </a:lnSpc>
              <a:spcBef>
                <a:spcPts val="0"/>
              </a:spcBef>
              <a:spcAft>
                <a:spcPts val="0"/>
              </a:spcAft>
              <a:buClrTx/>
              <a:buSzTx/>
              <a:buFontTx/>
              <a:buNone/>
              <a:tabLst/>
              <a:defRPr/>
            </a:pPr>
            <a:endParaRPr lang="sk-SK" dirty="0"/>
          </a:p>
          <a:p>
            <a:pPr>
              <a:defRPr/>
            </a:pPr>
            <a:r>
              <a:rPr lang="sk-SK" altLang="sk-SK" dirty="0">
                <a:latin typeface="Calibri" panose="020F0502020204030204" pitchFamily="34" charset="0"/>
              </a:rPr>
              <a:t>Obchodná praktika – každé konanie predávajúceho vo vzťahu k spotrebiteľovi</a:t>
            </a:r>
          </a:p>
          <a:p>
            <a:pPr>
              <a:defRPr/>
            </a:pPr>
            <a:endParaRPr lang="sk-SK" altLang="sk-SK" dirty="0">
              <a:latin typeface="Calibri" panose="020F0502020204030204" pitchFamily="34" charset="0"/>
            </a:endParaRPr>
          </a:p>
          <a:p>
            <a:pPr>
              <a:defRPr/>
            </a:pPr>
            <a:r>
              <a:rPr lang="sk-SK" altLang="sk-SK" dirty="0" err="1">
                <a:latin typeface="Calibri" panose="020F0502020204030204" pitchFamily="34" charset="0"/>
              </a:rPr>
              <a:t>NOP-Podstatné</a:t>
            </a:r>
            <a:r>
              <a:rPr lang="sk-SK" altLang="sk-SK" dirty="0">
                <a:latin typeface="Calibri" panose="020F0502020204030204" pitchFamily="34" charset="0"/>
              </a:rPr>
              <a:t> narušenie ekonomického správania – spotrebiteľ by nákupné rozhodnutie neurobil</a:t>
            </a:r>
          </a:p>
          <a:p>
            <a:pPr marL="0" marR="0" indent="0" algn="l" defTabSz="914400" rtl="0" eaLnBrk="1" fontAlgn="auto" latinLnBrk="0" hangingPunct="1">
              <a:lnSpc>
                <a:spcPct val="100000"/>
              </a:lnSpc>
              <a:spcBef>
                <a:spcPts val="0"/>
              </a:spcBef>
              <a:spcAft>
                <a:spcPts val="0"/>
              </a:spcAft>
              <a:buClrTx/>
              <a:buSzTx/>
              <a:buFontTx/>
              <a:buNone/>
              <a:tabLst/>
              <a:defRPr/>
            </a:pPr>
            <a:endParaRPr lang="sk-SK" dirty="0"/>
          </a:p>
          <a:p>
            <a:endParaRPr lang="sk-SK" dirty="0"/>
          </a:p>
          <a:p>
            <a:endParaRPr lang="sk-SK" dirty="0"/>
          </a:p>
        </p:txBody>
      </p:sp>
      <p:sp>
        <p:nvSpPr>
          <p:cNvPr id="4" name="Zástupný symbol čísla snímky 3"/>
          <p:cNvSpPr>
            <a:spLocks noGrp="1"/>
          </p:cNvSpPr>
          <p:nvPr>
            <p:ph type="sldNum" sz="quarter" idx="10"/>
          </p:nvPr>
        </p:nvSpPr>
        <p:spPr/>
        <p:txBody>
          <a:bodyPr/>
          <a:lstStyle/>
          <a:p>
            <a:fld id="{639859E3-723D-4071-BA41-BCD78E4DD9BE}" type="slidenum">
              <a:rPr lang="de-DE" smtClean="0"/>
              <a:t>3</a:t>
            </a:fld>
            <a:endParaRPr lang="de-DE"/>
          </a:p>
        </p:txBody>
      </p:sp>
    </p:spTree>
    <p:extLst>
      <p:ext uri="{BB962C8B-B14F-4D97-AF65-F5344CB8AC3E}">
        <p14:creationId xmlns:p14="http://schemas.microsoft.com/office/powerpoint/2010/main" val="118829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a:t>Tu spomenúť</a:t>
            </a:r>
            <a:r>
              <a:rPr lang="sk-SK" baseline="0" dirty="0"/>
              <a:t> </a:t>
            </a:r>
            <a:r>
              <a:rPr lang="sk-SK" baseline="0" dirty="0" err="1"/>
              <a:t>eror</a:t>
            </a:r>
            <a:r>
              <a:rPr lang="sk-SK" baseline="0" dirty="0"/>
              <a:t> </a:t>
            </a:r>
            <a:r>
              <a:rPr lang="sk-SK" baseline="0" dirty="0" err="1"/>
              <a:t>fares</a:t>
            </a:r>
            <a:r>
              <a:rPr lang="sk-SK" baseline="0" dirty="0"/>
              <a:t> – </a:t>
            </a:r>
            <a:r>
              <a:rPr lang="sk-SK" baseline="0" dirty="0" err="1"/>
              <a:t>facebookové</a:t>
            </a:r>
            <a:r>
              <a:rPr lang="sk-SK" baseline="0" dirty="0"/>
              <a:t> stránky – lacné letenky .  (pri mimosúdnom riešení sa zaoberáme tým či bolo možné zistiť, že ide o chybu alebo nie) </a:t>
            </a:r>
          </a:p>
          <a:p>
            <a:r>
              <a:rPr lang="sk-SK" baseline="0" dirty="0" err="1"/>
              <a:t>Brainstorming</a:t>
            </a:r>
            <a:r>
              <a:rPr lang="sk-SK" baseline="0" dirty="0"/>
              <a:t> – napr. </a:t>
            </a:r>
            <a:r>
              <a:rPr lang="sk-SK" baseline="0" dirty="0" err="1"/>
              <a:t>fejky</a:t>
            </a:r>
            <a:r>
              <a:rPr lang="sk-SK" baseline="0" dirty="0"/>
              <a:t>, </a:t>
            </a:r>
          </a:p>
          <a:p>
            <a:endParaRPr lang="sk-SK" dirty="0"/>
          </a:p>
        </p:txBody>
      </p:sp>
      <p:sp>
        <p:nvSpPr>
          <p:cNvPr id="4" name="Zástupný symbol čísla snímky 3"/>
          <p:cNvSpPr>
            <a:spLocks noGrp="1"/>
          </p:cNvSpPr>
          <p:nvPr>
            <p:ph type="sldNum" sz="quarter" idx="10"/>
          </p:nvPr>
        </p:nvSpPr>
        <p:spPr/>
        <p:txBody>
          <a:bodyPr/>
          <a:lstStyle/>
          <a:p>
            <a:fld id="{639859E3-723D-4071-BA41-BCD78E4DD9BE}" type="slidenum">
              <a:rPr lang="de-DE" smtClean="0"/>
              <a:t>4</a:t>
            </a:fld>
            <a:endParaRPr lang="de-DE"/>
          </a:p>
        </p:txBody>
      </p:sp>
    </p:spTree>
    <p:extLst>
      <p:ext uri="{BB962C8B-B14F-4D97-AF65-F5344CB8AC3E}">
        <p14:creationId xmlns:p14="http://schemas.microsoft.com/office/powerpoint/2010/main" val="67478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altLang="sk-SK" dirty="0"/>
              <a:t>V</a:t>
            </a:r>
            <a:r>
              <a:rPr lang="sk-SK" altLang="sk-SK" baseline="0" dirty="0"/>
              <a:t> prípade nákupu cez </a:t>
            </a:r>
            <a:r>
              <a:rPr lang="sk-SK" altLang="sk-SK" baseline="0" dirty="0" err="1"/>
              <a:t>eshop</a:t>
            </a:r>
            <a:r>
              <a:rPr lang="sk-SK" altLang="sk-SK" baseline="0" dirty="0"/>
              <a:t>, ktorý sa tvári ako </a:t>
            </a:r>
            <a:endParaRPr lang="sk-SK" altLang="sk-SK" dirty="0"/>
          </a:p>
          <a:p>
            <a:pPr marL="0" marR="0" indent="0" algn="l" defTabSz="914400" rtl="0" eaLnBrk="1" fontAlgn="auto" latinLnBrk="0" hangingPunct="1">
              <a:lnSpc>
                <a:spcPct val="100000"/>
              </a:lnSpc>
              <a:spcBef>
                <a:spcPts val="0"/>
              </a:spcBef>
              <a:spcAft>
                <a:spcPts val="0"/>
              </a:spcAft>
              <a:buClrTx/>
              <a:buSzTx/>
              <a:buFontTx/>
              <a:buNone/>
              <a:tabLst/>
              <a:defRPr/>
            </a:pPr>
            <a:endParaRPr lang="sk-SK" altLang="sk-SK" dirty="0"/>
          </a:p>
          <a:p>
            <a:pPr marL="0" marR="0" indent="0" algn="l" defTabSz="914400" rtl="0" eaLnBrk="1" fontAlgn="auto" latinLnBrk="0" hangingPunct="1">
              <a:lnSpc>
                <a:spcPct val="100000"/>
              </a:lnSpc>
              <a:spcBef>
                <a:spcPts val="0"/>
              </a:spcBef>
              <a:spcAft>
                <a:spcPts val="0"/>
              </a:spcAft>
              <a:buClrTx/>
              <a:buSzTx/>
              <a:buFontTx/>
              <a:buNone/>
              <a:tabLst/>
              <a:defRPr/>
            </a:pPr>
            <a:r>
              <a:rPr lang="sk-SK" altLang="sk-SK" dirty="0"/>
              <a:t>Nízka</a:t>
            </a:r>
            <a:r>
              <a:rPr lang="sk-SK" altLang="sk-SK" baseline="0" dirty="0"/>
              <a:t> cena/ naivita spotrebiteľov a s tým spojená </a:t>
            </a:r>
            <a:r>
              <a:rPr lang="sk-SK" altLang="sk-SK" baseline="0" dirty="0" err="1"/>
              <a:t>bezproblémova</a:t>
            </a:r>
            <a:r>
              <a:rPr lang="sk-SK" altLang="sk-SK" baseline="0" dirty="0"/>
              <a:t> komunikácia zo strany predajcu do momentu, kým nemá na účte peniaze a s tým spojená dôvera </a:t>
            </a:r>
          </a:p>
          <a:p>
            <a:pPr marL="0" marR="0" indent="0" algn="l" defTabSz="914400" rtl="0" eaLnBrk="1" fontAlgn="auto" latinLnBrk="0" hangingPunct="1">
              <a:lnSpc>
                <a:spcPct val="100000"/>
              </a:lnSpc>
              <a:spcBef>
                <a:spcPts val="0"/>
              </a:spcBef>
              <a:spcAft>
                <a:spcPts val="0"/>
              </a:spcAft>
              <a:buClrTx/>
              <a:buSzTx/>
              <a:buFontTx/>
              <a:buNone/>
              <a:tabLst/>
              <a:defRPr/>
            </a:pPr>
            <a:endParaRPr lang="sk-SK" altLang="sk-SK" dirty="0"/>
          </a:p>
          <a:p>
            <a:pPr marL="0" marR="0" indent="0" algn="l" defTabSz="914400" rtl="0" eaLnBrk="1" fontAlgn="auto" latinLnBrk="0" hangingPunct="1">
              <a:lnSpc>
                <a:spcPct val="100000"/>
              </a:lnSpc>
              <a:spcBef>
                <a:spcPts val="0"/>
              </a:spcBef>
              <a:spcAft>
                <a:spcPts val="0"/>
              </a:spcAft>
              <a:buClrTx/>
              <a:buSzTx/>
              <a:buFontTx/>
              <a:buNone/>
              <a:tabLst/>
              <a:defRPr/>
            </a:pPr>
            <a:endParaRPr lang="sk-SK" altLang="sk-SK" dirty="0"/>
          </a:p>
          <a:p>
            <a:pPr marL="0" marR="0" indent="0" algn="l" defTabSz="914400" rtl="0" eaLnBrk="1" fontAlgn="auto" latinLnBrk="0" hangingPunct="1">
              <a:lnSpc>
                <a:spcPct val="100000"/>
              </a:lnSpc>
              <a:spcBef>
                <a:spcPts val="0"/>
              </a:spcBef>
              <a:spcAft>
                <a:spcPts val="0"/>
              </a:spcAft>
              <a:buClrTx/>
              <a:buSzTx/>
              <a:buFontTx/>
              <a:buNone/>
              <a:tabLst/>
              <a:defRPr/>
            </a:pPr>
            <a:r>
              <a:rPr lang="sk-SK" altLang="sk-SK" dirty="0"/>
              <a:t>Ak</a:t>
            </a:r>
            <a:r>
              <a:rPr lang="sk-SK" altLang="sk-SK" baseline="0" dirty="0"/>
              <a:t> ste platili kartou </a:t>
            </a:r>
            <a:r>
              <a:rPr lang="sk-SK" altLang="sk-SK" baseline="0" dirty="0" err="1"/>
              <a:t>chargeback</a:t>
            </a:r>
            <a:r>
              <a:rPr lang="sk-SK" altLang="sk-SK" baseline="0" dirty="0"/>
              <a:t> - </a:t>
            </a:r>
            <a:r>
              <a:rPr lang="sk-SK" sz="1200" b="0" i="0" kern="1200" dirty="0" err="1">
                <a:solidFill>
                  <a:schemeClr val="tx1"/>
                </a:solidFill>
                <a:effectLst/>
                <a:latin typeface="+mn-lt"/>
                <a:ea typeface="+mn-ea"/>
                <a:cs typeface="+mn-cs"/>
              </a:rPr>
              <a:t>vojou</a:t>
            </a:r>
            <a:r>
              <a:rPr lang="sk-SK" sz="1200" b="0" i="0" kern="1200" dirty="0">
                <a:solidFill>
                  <a:schemeClr val="tx1"/>
                </a:solidFill>
                <a:effectLst/>
                <a:latin typeface="+mn-lt"/>
                <a:ea typeface="+mn-ea"/>
                <a:cs typeface="+mn-cs"/>
              </a:rPr>
              <a:t> bankou a </a:t>
            </a:r>
            <a:r>
              <a:rPr lang="sk-SK" sz="1200" b="0" i="0" kern="1200" dirty="0" err="1">
                <a:solidFill>
                  <a:schemeClr val="tx1"/>
                </a:solidFill>
                <a:effectLst/>
                <a:latin typeface="+mn-lt"/>
                <a:ea typeface="+mn-ea"/>
                <a:cs typeface="+mn-cs"/>
              </a:rPr>
              <a:t>tÃ</a:t>
            </a:r>
            <a:r>
              <a:rPr lang="sk-SK" sz="1200" b="0" i="0" kern="1200" dirty="0">
                <a:solidFill>
                  <a:schemeClr val="tx1"/>
                </a:solidFill>
                <a:effectLst/>
                <a:latin typeface="+mn-lt"/>
                <a:ea typeface="+mn-ea"/>
                <a:cs typeface="+mn-cs"/>
              </a:rPr>
              <a:t>­ mi </a:t>
            </a:r>
            <a:r>
              <a:rPr lang="sk-SK" sz="1200" b="0" i="0" kern="1200" dirty="0" err="1">
                <a:solidFill>
                  <a:schemeClr val="tx1"/>
                </a:solidFill>
                <a:effectLst/>
                <a:latin typeface="+mn-lt"/>
                <a:ea typeface="+mn-ea"/>
                <a:cs typeface="+mn-cs"/>
              </a:rPr>
              <a:t>napÃ­sali</a:t>
            </a:r>
            <a:r>
              <a:rPr lang="sk-SK" sz="1200" b="0" i="0" kern="1200" dirty="0">
                <a:solidFill>
                  <a:schemeClr val="tx1"/>
                </a:solidFill>
                <a:effectLst/>
                <a:latin typeface="+mn-lt"/>
                <a:ea typeface="+mn-ea"/>
                <a:cs typeface="+mn-cs"/>
              </a:rPr>
              <a:t> </a:t>
            </a:r>
            <a:r>
              <a:rPr lang="sk-SK" sz="1200" b="0" i="0" kern="1200" dirty="0" err="1">
                <a:solidFill>
                  <a:schemeClr val="tx1"/>
                </a:solidFill>
                <a:effectLst/>
                <a:latin typeface="+mn-lt"/>
                <a:ea typeface="+mn-ea"/>
                <a:cs typeface="+mn-cs"/>
              </a:rPr>
              <a:t>ze</a:t>
            </a:r>
            <a:r>
              <a:rPr lang="sk-SK" sz="1200" b="0" i="0" kern="1200" dirty="0">
                <a:solidFill>
                  <a:schemeClr val="tx1"/>
                </a:solidFill>
                <a:effectLst/>
                <a:latin typeface="+mn-lt"/>
                <a:ea typeface="+mn-ea"/>
                <a:cs typeface="+mn-cs"/>
              </a:rPr>
              <a:t> </a:t>
            </a:r>
            <a:r>
              <a:rPr lang="sk-SK" sz="1200" b="0" i="0" kern="1200" dirty="0" err="1">
                <a:solidFill>
                  <a:schemeClr val="tx1"/>
                </a:solidFill>
                <a:effectLst/>
                <a:latin typeface="+mn-lt"/>
                <a:ea typeface="+mn-ea"/>
                <a:cs typeface="+mn-cs"/>
              </a:rPr>
              <a:t>mÃ¡m</a:t>
            </a:r>
            <a:r>
              <a:rPr lang="sk-SK" sz="1200" b="0" i="0" kern="1200" dirty="0">
                <a:solidFill>
                  <a:schemeClr val="tx1"/>
                </a:solidFill>
                <a:effectLst/>
                <a:latin typeface="+mn-lt"/>
                <a:ea typeface="+mn-ea"/>
                <a:cs typeface="+mn-cs"/>
              </a:rPr>
              <a:t> Ä</a:t>
            </a:r>
            <a:r>
              <a:rPr lang="sk-SK" sz="1200" b="0" i="0" kern="1200" dirty="0" err="1">
                <a:solidFill>
                  <a:schemeClr val="tx1"/>
                </a:solidFill>
                <a:effectLst/>
                <a:latin typeface="+mn-lt"/>
                <a:ea typeface="+mn-ea"/>
                <a:cs typeface="+mn-cs"/>
              </a:rPr>
              <a:t>akaÅ</a:t>
            </a:r>
            <a:r>
              <a:rPr lang="sk-SK" sz="1200" b="0" i="0" kern="1200" dirty="0">
                <a:solidFill>
                  <a:schemeClr val="tx1"/>
                </a:solidFill>
                <a:effectLst/>
                <a:latin typeface="+mn-lt"/>
                <a:ea typeface="+mn-ea"/>
                <a:cs typeface="+mn-cs"/>
              </a:rPr>
              <a:t>¥ </a:t>
            </a:r>
            <a:r>
              <a:rPr lang="sk-SK" sz="1200" b="0" i="0" kern="1200" dirty="0" err="1">
                <a:solidFill>
                  <a:schemeClr val="tx1"/>
                </a:solidFill>
                <a:effectLst/>
                <a:latin typeface="+mn-lt"/>
                <a:ea typeface="+mn-ea"/>
                <a:cs typeface="+mn-cs"/>
              </a:rPr>
              <a:t>dalÅ¡ie</a:t>
            </a:r>
            <a:r>
              <a:rPr lang="sk-SK" sz="1200" b="0" i="0" kern="1200" dirty="0">
                <a:solidFill>
                  <a:schemeClr val="tx1"/>
                </a:solidFill>
                <a:effectLst/>
                <a:latin typeface="+mn-lt"/>
                <a:ea typeface="+mn-ea"/>
                <a:cs typeface="+mn-cs"/>
              </a:rPr>
              <a:t> dva </a:t>
            </a:r>
            <a:r>
              <a:rPr lang="sk-SK" sz="1200" b="0" i="0" kern="1200" dirty="0" err="1">
                <a:solidFill>
                  <a:schemeClr val="tx1"/>
                </a:solidFill>
                <a:effectLst/>
                <a:latin typeface="+mn-lt"/>
                <a:ea typeface="+mn-ea"/>
                <a:cs typeface="+mn-cs"/>
              </a:rPr>
              <a:t>tÃ½Å¾dne</a:t>
            </a:r>
            <a:r>
              <a:rPr lang="sk-SK" sz="1200" b="0" i="0" kern="1200" dirty="0">
                <a:solidFill>
                  <a:schemeClr val="tx1"/>
                </a:solidFill>
                <a:effectLst/>
                <a:latin typeface="+mn-lt"/>
                <a:ea typeface="+mn-ea"/>
                <a:cs typeface="+mn-cs"/>
              </a:rPr>
              <a:t> </a:t>
            </a:r>
            <a:r>
              <a:rPr lang="sk-SK" sz="1200" b="0" i="0" kern="1200" dirty="0" err="1">
                <a:solidFill>
                  <a:schemeClr val="tx1"/>
                </a:solidFill>
                <a:effectLst/>
                <a:latin typeface="+mn-lt"/>
                <a:ea typeface="+mn-ea"/>
                <a:cs typeface="+mn-cs"/>
              </a:rPr>
              <a:t>kedze</a:t>
            </a:r>
            <a:r>
              <a:rPr lang="sk-SK" sz="1200" b="0" i="0" kern="1200" dirty="0">
                <a:solidFill>
                  <a:schemeClr val="tx1"/>
                </a:solidFill>
                <a:effectLst/>
                <a:latin typeface="+mn-lt"/>
                <a:ea typeface="+mn-ea"/>
                <a:cs typeface="+mn-cs"/>
              </a:rPr>
              <a:t> je to tovar z </a:t>
            </a:r>
            <a:r>
              <a:rPr lang="sk-SK" sz="1200" b="0" i="0" kern="1200" dirty="0" err="1">
                <a:solidFill>
                  <a:schemeClr val="tx1"/>
                </a:solidFill>
                <a:effectLst/>
                <a:latin typeface="+mn-lt"/>
                <a:ea typeface="+mn-ea"/>
                <a:cs typeface="+mn-cs"/>
              </a:rPr>
              <a:t>ciny</a:t>
            </a:r>
            <a:r>
              <a:rPr lang="sk-SK" sz="1200" b="0" i="0" kern="1200" dirty="0">
                <a:solidFill>
                  <a:schemeClr val="tx1"/>
                </a:solidFill>
                <a:effectLst/>
                <a:latin typeface="+mn-lt"/>
                <a:ea typeface="+mn-ea"/>
                <a:cs typeface="+mn-cs"/>
              </a:rPr>
              <a:t>...a </a:t>
            </a:r>
            <a:r>
              <a:rPr lang="sk-SK" sz="1200" b="0" i="0" kern="1200" dirty="0" err="1">
                <a:solidFill>
                  <a:schemeClr val="tx1"/>
                </a:solidFill>
                <a:effectLst/>
                <a:latin typeface="+mn-lt"/>
                <a:ea typeface="+mn-ea"/>
                <a:cs typeface="+mn-cs"/>
              </a:rPr>
              <a:t>poslat</a:t>
            </a:r>
            <a:r>
              <a:rPr lang="sk-SK" sz="1200" b="0" i="0" kern="1200" dirty="0">
                <a:solidFill>
                  <a:schemeClr val="tx1"/>
                </a:solidFill>
                <a:effectLst/>
                <a:latin typeface="+mn-lt"/>
                <a:ea typeface="+mn-ea"/>
                <a:cs typeface="+mn-cs"/>
              </a:rPr>
              <a:t> im moju </a:t>
            </a:r>
            <a:r>
              <a:rPr lang="sk-SK" sz="1200" b="0" i="0" kern="1200" dirty="0" err="1">
                <a:solidFill>
                  <a:schemeClr val="tx1"/>
                </a:solidFill>
                <a:effectLst/>
                <a:latin typeface="+mn-lt"/>
                <a:ea typeface="+mn-ea"/>
                <a:cs typeface="+mn-cs"/>
              </a:rPr>
              <a:t>objednavku</a:t>
            </a:r>
            <a:r>
              <a:rPr lang="sk-SK" sz="1200" b="0" i="0" kern="1200" dirty="0">
                <a:solidFill>
                  <a:schemeClr val="tx1"/>
                </a:solidFill>
                <a:effectLst/>
                <a:latin typeface="+mn-lt"/>
                <a:ea typeface="+mn-ea"/>
                <a:cs typeface="+mn-cs"/>
              </a:rPr>
              <a:t> ale ako? </a:t>
            </a:r>
            <a:r>
              <a:rPr lang="sk-SK" sz="1200" b="0" i="0" kern="1200" dirty="0" err="1">
                <a:solidFill>
                  <a:schemeClr val="tx1"/>
                </a:solidFill>
                <a:effectLst/>
                <a:latin typeface="+mn-lt"/>
                <a:ea typeface="+mn-ea"/>
                <a:cs typeface="+mn-cs"/>
              </a:rPr>
              <a:t>Ked</a:t>
            </a:r>
            <a:r>
              <a:rPr lang="sk-SK" sz="1200" b="0" i="0" kern="1200" dirty="0">
                <a:solidFill>
                  <a:schemeClr val="tx1"/>
                </a:solidFill>
                <a:effectLst/>
                <a:latin typeface="+mn-lt"/>
                <a:ea typeface="+mn-ea"/>
                <a:cs typeface="+mn-cs"/>
              </a:rPr>
              <a:t> mi nepotvrdili </a:t>
            </a:r>
            <a:r>
              <a:rPr lang="sk-SK" sz="1200" b="0" i="0" kern="1200" dirty="0" err="1">
                <a:solidFill>
                  <a:schemeClr val="tx1"/>
                </a:solidFill>
                <a:effectLst/>
                <a:latin typeface="+mn-lt"/>
                <a:ea typeface="+mn-ea"/>
                <a:cs typeface="+mn-cs"/>
              </a:rPr>
              <a:t>objednavku</a:t>
            </a:r>
            <a:r>
              <a:rPr lang="sk-SK" sz="1200" b="0" i="0" kern="1200" dirty="0">
                <a:solidFill>
                  <a:schemeClr val="tx1"/>
                </a:solidFill>
                <a:effectLst/>
                <a:latin typeface="+mn-lt"/>
                <a:ea typeface="+mn-ea"/>
                <a:cs typeface="+mn-cs"/>
              </a:rPr>
              <a:t> neodpovedali na </a:t>
            </a:r>
            <a:r>
              <a:rPr lang="sk-SK" sz="1200" b="0" i="0" kern="1200" dirty="0" err="1">
                <a:solidFill>
                  <a:schemeClr val="tx1"/>
                </a:solidFill>
                <a:effectLst/>
                <a:latin typeface="+mn-lt"/>
                <a:ea typeface="+mn-ea"/>
                <a:cs typeface="+mn-cs"/>
              </a:rPr>
              <a:t>obkednavku</a:t>
            </a:r>
            <a:r>
              <a:rPr lang="sk-SK" sz="1200" b="0" i="0" kern="1200" dirty="0">
                <a:solidFill>
                  <a:schemeClr val="tx1"/>
                </a:solidFill>
                <a:effectLst/>
                <a:latin typeface="+mn-lt"/>
                <a:ea typeface="+mn-ea"/>
                <a:cs typeface="+mn-cs"/>
              </a:rPr>
              <a:t> ani na </a:t>
            </a:r>
            <a:r>
              <a:rPr lang="sk-SK" sz="1200" b="0" i="0" kern="1200" dirty="0" err="1">
                <a:solidFill>
                  <a:schemeClr val="tx1"/>
                </a:solidFill>
                <a:effectLst/>
                <a:latin typeface="+mn-lt"/>
                <a:ea typeface="+mn-ea"/>
                <a:cs typeface="+mn-cs"/>
              </a:rPr>
              <a:t>ziadne</a:t>
            </a:r>
            <a:r>
              <a:rPr lang="sk-SK" sz="1200" b="0" i="0" kern="1200" dirty="0">
                <a:solidFill>
                  <a:schemeClr val="tx1"/>
                </a:solidFill>
                <a:effectLst/>
                <a:latin typeface="+mn-lt"/>
                <a:ea typeface="+mn-ea"/>
                <a:cs typeface="+mn-cs"/>
              </a:rPr>
              <a:t> </a:t>
            </a:r>
            <a:r>
              <a:rPr lang="sk-SK" sz="1200" b="0" i="0" kern="1200" dirty="0" err="1">
                <a:solidFill>
                  <a:schemeClr val="tx1"/>
                </a:solidFill>
                <a:effectLst/>
                <a:latin typeface="+mn-lt"/>
                <a:ea typeface="+mn-ea"/>
                <a:cs typeface="+mn-cs"/>
              </a:rPr>
              <a:t>spravy</a:t>
            </a:r>
            <a:r>
              <a:rPr lang="sk-SK" sz="1200" b="0" i="0" kern="1200" dirty="0">
                <a:solidFill>
                  <a:schemeClr val="tx1"/>
                </a:solidFill>
                <a:effectLst/>
                <a:latin typeface="+mn-lt"/>
                <a:ea typeface="+mn-ea"/>
                <a:cs typeface="+mn-cs"/>
              </a:rPr>
              <a:t> </a:t>
            </a:r>
            <a:r>
              <a:rPr lang="sk-SK" sz="1200" b="0" i="0" kern="1200" dirty="0" err="1">
                <a:solidFill>
                  <a:schemeClr val="tx1"/>
                </a:solidFill>
                <a:effectLst/>
                <a:latin typeface="+mn-lt"/>
                <a:ea typeface="+mn-ea"/>
                <a:cs typeface="+mn-cs"/>
              </a:rPr>
              <a:t>ci</a:t>
            </a:r>
            <a:r>
              <a:rPr lang="sk-SK" sz="1200" b="0" i="0" kern="1200" dirty="0">
                <a:solidFill>
                  <a:schemeClr val="tx1"/>
                </a:solidFill>
                <a:effectLst/>
                <a:latin typeface="+mn-lt"/>
                <a:ea typeface="+mn-ea"/>
                <a:cs typeface="+mn-cs"/>
              </a:rPr>
              <a:t> asi si mam </a:t>
            </a:r>
            <a:r>
              <a:rPr lang="sk-SK" sz="1200" b="0" i="0" kern="1200" dirty="0" err="1">
                <a:solidFill>
                  <a:schemeClr val="tx1"/>
                </a:solidFill>
                <a:effectLst/>
                <a:latin typeface="+mn-lt"/>
                <a:ea typeface="+mn-ea"/>
                <a:cs typeface="+mn-cs"/>
              </a:rPr>
              <a:t>fotit</a:t>
            </a:r>
            <a:r>
              <a:rPr lang="sk-SK" sz="1200" b="0" i="0" kern="1200" dirty="0">
                <a:solidFill>
                  <a:schemeClr val="tx1"/>
                </a:solidFill>
                <a:effectLst/>
                <a:latin typeface="+mn-lt"/>
                <a:ea typeface="+mn-ea"/>
                <a:cs typeface="+mn-cs"/>
              </a:rPr>
              <a:t> </a:t>
            </a:r>
            <a:r>
              <a:rPr lang="sk-SK" sz="1200" b="0" i="0" kern="1200" dirty="0" err="1">
                <a:solidFill>
                  <a:schemeClr val="tx1"/>
                </a:solidFill>
                <a:effectLst/>
                <a:latin typeface="+mn-lt"/>
                <a:ea typeface="+mn-ea"/>
                <a:cs typeface="+mn-cs"/>
              </a:rPr>
              <a:t>kazdu</a:t>
            </a:r>
            <a:r>
              <a:rPr lang="sk-SK" sz="1200" b="0" i="0" kern="1200" dirty="0">
                <a:solidFill>
                  <a:schemeClr val="tx1"/>
                </a:solidFill>
                <a:effectLst/>
                <a:latin typeface="+mn-lt"/>
                <a:ea typeface="+mn-ea"/>
                <a:cs typeface="+mn-cs"/>
              </a:rPr>
              <a:t> jednu </a:t>
            </a:r>
            <a:endParaRPr lang="sk-SK" altLang="sk-SK"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k-SK" altLang="sk-SK" dirty="0"/>
              <a:t>Malá škoda min 266</a:t>
            </a:r>
            <a:r>
              <a:rPr lang="sk-SK" altLang="sk-SK" baseline="0" dirty="0"/>
              <a:t> € </a:t>
            </a:r>
            <a:r>
              <a:rPr lang="sk-SK" altLang="sk-SK" dirty="0"/>
              <a:t>Trestné oznámenie</a:t>
            </a:r>
          </a:p>
          <a:p>
            <a:endParaRPr lang="sk-SK" altLang="sk-SK" dirty="0"/>
          </a:p>
          <a:p>
            <a:r>
              <a:rPr lang="sk-SK" altLang="sk-SK" dirty="0"/>
              <a:t>Predaj áut cez internet, zvierat cez internet, akokoľvek sa javí bezpečne. T garantujú bezpečnosť až sa hory zelenajú. Minulý</a:t>
            </a:r>
            <a:r>
              <a:rPr lang="sk-SK" altLang="sk-SK" baseline="0" dirty="0"/>
              <a:t> rok 6 spotrebitelia čo takto prišli o značné sumy 7 – 15tis.€ + 3 Podnikatelia</a:t>
            </a:r>
            <a:endParaRPr lang="sk-SK" altLang="sk-SK" dirty="0"/>
          </a:p>
          <a:p>
            <a:endParaRPr lang="sk-SK" altLang="sk-SK" dirty="0"/>
          </a:p>
          <a:p>
            <a:r>
              <a:rPr lang="sk-SK" altLang="sk-SK" dirty="0"/>
              <a:t>Mail 26/6/2013 http://www.fashionbrother.com/ - typická stránka, kde sa predávajú značkové oblečenia, uvedený iba mail/kontaktný formulár a nič viac (žiadne iné adresy, telefóny, nič) – objednáte si tovar, zaplatíte, dorazia Vám </a:t>
            </a:r>
            <a:r>
              <a:rPr lang="sk-SK" altLang="sk-SK" dirty="0" err="1"/>
              <a:t>fake</a:t>
            </a:r>
            <a:r>
              <a:rPr lang="sk-SK" altLang="sk-SK" dirty="0"/>
              <a:t> veci, ale už nikdy sa neskontaktujete s predávajúcim</a:t>
            </a:r>
          </a:p>
          <a:p>
            <a:r>
              <a:rPr lang="sk-SK" altLang="sk-SK" dirty="0"/>
              <a:t>Mail 5/6/2013 </a:t>
            </a:r>
            <a:r>
              <a:rPr lang="sk-SK" altLang="sk-SK" dirty="0" err="1"/>
              <a:t>www.hollisterukssale.co.uk</a:t>
            </a:r>
            <a:r>
              <a:rPr lang="sk-SK" altLang="sk-SK" dirty="0"/>
              <a:t> – zase objednala, došli jej </a:t>
            </a:r>
            <a:r>
              <a:rPr lang="sk-SK" altLang="sk-SK" dirty="0" err="1"/>
              <a:t>fake</a:t>
            </a:r>
            <a:r>
              <a:rPr lang="sk-SK" altLang="sk-SK" dirty="0"/>
              <a:t> veci – pozor pri preberaní tovaru, keď je tam odosielateľ Čína!!!</a:t>
            </a:r>
          </a:p>
          <a:p>
            <a:r>
              <a:rPr lang="sk-SK" altLang="sk-SK" dirty="0" err="1"/>
              <a:t>Parfémy</a:t>
            </a:r>
            <a:r>
              <a:rPr lang="sk-SK" altLang="sk-SK" dirty="0"/>
              <a:t>,</a:t>
            </a:r>
            <a:r>
              <a:rPr lang="sk-SK" altLang="sk-SK" baseline="0" dirty="0"/>
              <a:t> kozmetika, výživové doplnky </a:t>
            </a:r>
            <a:endParaRPr lang="sk-SK" altLang="sk-SK" dirty="0"/>
          </a:p>
          <a:p>
            <a:endParaRPr lang="sk-SK" altLang="sk-SK" dirty="0"/>
          </a:p>
          <a:p>
            <a:endParaRPr lang="sk-SK" dirty="0"/>
          </a:p>
        </p:txBody>
      </p:sp>
      <p:sp>
        <p:nvSpPr>
          <p:cNvPr id="4" name="Zástupný symbol čísla snímky 3"/>
          <p:cNvSpPr>
            <a:spLocks noGrp="1"/>
          </p:cNvSpPr>
          <p:nvPr>
            <p:ph type="sldNum" sz="quarter" idx="10"/>
          </p:nvPr>
        </p:nvSpPr>
        <p:spPr/>
        <p:txBody>
          <a:bodyPr/>
          <a:lstStyle/>
          <a:p>
            <a:fld id="{639859E3-723D-4071-BA41-BCD78E4DD9BE}" type="slidenum">
              <a:rPr lang="de-DE" smtClean="0"/>
              <a:t>11</a:t>
            </a:fld>
            <a:endParaRPr lang="de-DE"/>
          </a:p>
        </p:txBody>
      </p:sp>
    </p:spTree>
    <p:extLst>
      <p:ext uri="{BB962C8B-B14F-4D97-AF65-F5344CB8AC3E}">
        <p14:creationId xmlns:p14="http://schemas.microsoft.com/office/powerpoint/2010/main" val="2165408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altLang="sk-SK" dirty="0"/>
              <a:t>Dobre preverený a spoľahlivý</a:t>
            </a:r>
            <a:r>
              <a:rPr lang="sk-SK" altLang="sk-SK" baseline="0" dirty="0"/>
              <a:t> predajca s </a:t>
            </a:r>
            <a:r>
              <a:rPr lang="sk-SK" altLang="sk-SK" baseline="0" dirty="0" err="1"/>
              <a:t>proklientským</a:t>
            </a:r>
            <a:r>
              <a:rPr lang="sk-SK" altLang="sk-SK" baseline="0" dirty="0"/>
              <a:t> prístupom= Nemusíte hľadať riešenia na problémy.</a:t>
            </a:r>
            <a:endParaRPr lang="sk-SK" altLang="sk-SK" dirty="0"/>
          </a:p>
          <a:p>
            <a:r>
              <a:rPr lang="sk-SK" altLang="sk-SK" dirty="0"/>
              <a:t>Recenzie</a:t>
            </a:r>
          </a:p>
          <a:p>
            <a:r>
              <a:rPr lang="sk-SK" altLang="sk-SK" dirty="0"/>
              <a:t>Overenie</a:t>
            </a:r>
            <a:r>
              <a:rPr lang="sk-SK" altLang="sk-SK" baseline="0" dirty="0"/>
              <a:t> cez portály </a:t>
            </a:r>
          </a:p>
          <a:p>
            <a:r>
              <a:rPr lang="sk-SK" altLang="sk-SK" baseline="0" dirty="0"/>
              <a:t>ORSR, ZRSR</a:t>
            </a:r>
            <a:endParaRPr lang="sk-SK" altLang="sk-SK" dirty="0"/>
          </a:p>
          <a:p>
            <a:r>
              <a:rPr lang="sk-SK" altLang="sk-SK" baseline="0" dirty="0" err="1"/>
              <a:t>scamadviser</a:t>
            </a:r>
            <a:endParaRPr lang="sk-SK" altLang="sk-SK" baseline="0" dirty="0"/>
          </a:p>
          <a:p>
            <a:r>
              <a:rPr lang="sk-SK" altLang="sk-SK" baseline="0" dirty="0" err="1"/>
              <a:t>Finstat</a:t>
            </a:r>
            <a:endParaRPr lang="sk-SK" altLang="sk-SK" baseline="0" dirty="0"/>
          </a:p>
          <a:p>
            <a:r>
              <a:rPr lang="sk-SK" altLang="sk-SK" baseline="0" dirty="0"/>
              <a:t>Dlžník </a:t>
            </a:r>
          </a:p>
          <a:p>
            <a:r>
              <a:rPr lang="sk-SK" altLang="sk-SK" baseline="0" dirty="0"/>
              <a:t>Žiadna zmienka o predajcovi</a:t>
            </a:r>
          </a:p>
          <a:p>
            <a:endParaRPr lang="sk-SK" dirty="0"/>
          </a:p>
          <a:p>
            <a:endParaRPr lang="sk-SK" dirty="0"/>
          </a:p>
        </p:txBody>
      </p:sp>
      <p:sp>
        <p:nvSpPr>
          <p:cNvPr id="4" name="Zástupný symbol čísla snímky 3"/>
          <p:cNvSpPr>
            <a:spLocks noGrp="1"/>
          </p:cNvSpPr>
          <p:nvPr>
            <p:ph type="sldNum" sz="quarter" idx="10"/>
          </p:nvPr>
        </p:nvSpPr>
        <p:spPr/>
        <p:txBody>
          <a:bodyPr/>
          <a:lstStyle/>
          <a:p>
            <a:fld id="{639859E3-723D-4071-BA41-BCD78E4DD9BE}" type="slidenum">
              <a:rPr lang="de-DE" smtClean="0"/>
              <a:t>12</a:t>
            </a:fld>
            <a:endParaRPr lang="de-DE"/>
          </a:p>
        </p:txBody>
      </p:sp>
    </p:spTree>
    <p:extLst>
      <p:ext uri="{BB962C8B-B14F-4D97-AF65-F5344CB8AC3E}">
        <p14:creationId xmlns:p14="http://schemas.microsoft.com/office/powerpoint/2010/main" val="259848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342900" marR="0" indent="-34290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sk-SK" dirty="0"/>
              <a:t>Dobrý </a:t>
            </a:r>
            <a:r>
              <a:rPr lang="sk-SK" dirty="0" err="1"/>
              <a:t>den</a:t>
            </a:r>
            <a:r>
              <a:rPr lang="sk-SK" dirty="0"/>
              <a:t>, v </a:t>
            </a:r>
            <a:r>
              <a:rPr lang="sk-SK" dirty="0" err="1"/>
              <a:t>léte</a:t>
            </a:r>
            <a:r>
              <a:rPr lang="sk-SK" dirty="0"/>
              <a:t> som si kúpil z </a:t>
            </a:r>
            <a:r>
              <a:rPr lang="sk-SK" dirty="0" err="1"/>
              <a:t>e-shopu</a:t>
            </a:r>
            <a:r>
              <a:rPr lang="sk-SK" dirty="0"/>
              <a:t> zboží, ale chcel som ho vrátiť alebo vymeniť za iné pretože mi nesedela veľkosť. Lenže aj keď som im ho odoslal tak mi ho poslali zase naspäť a povedali mi že za zbožie poslané na Slovensko nevracajú peniaze a ani ho nevymieňajú za iné.</a:t>
            </a:r>
          </a:p>
          <a:p>
            <a:pPr marL="342900" indent="-342900">
              <a:lnSpc>
                <a:spcPct val="150000"/>
              </a:lnSpc>
              <a:buFont typeface="Courier New" panose="02070309020205020404" pitchFamily="49" charset="0"/>
              <a:buChar char="o"/>
            </a:pPr>
            <a:endParaRPr lang="sk-SK" altLang="sk-SK" sz="1200" dirty="0">
              <a:solidFill>
                <a:schemeClr val="bg1"/>
              </a:solidFill>
              <a:latin typeface="Calibri" panose="020F0502020204030204" pitchFamily="34" charset="0"/>
            </a:endParaRPr>
          </a:p>
          <a:p>
            <a:pPr marL="342900" indent="-342900">
              <a:lnSpc>
                <a:spcPct val="150000"/>
              </a:lnSpc>
              <a:buFont typeface="Courier New" panose="02070309020205020404" pitchFamily="49" charset="0"/>
              <a:buChar char="o"/>
            </a:pPr>
            <a:r>
              <a:rPr lang="sk-SK" altLang="sk-SK" sz="1200" dirty="0">
                <a:solidFill>
                  <a:schemeClr val="bg1"/>
                </a:solidFill>
                <a:latin typeface="Calibri" panose="020F0502020204030204" pitchFamily="34" charset="0"/>
              </a:rPr>
              <a:t>Čo ak chcem tovar vrátiť? </a:t>
            </a:r>
          </a:p>
          <a:p>
            <a:pPr marL="342900" indent="-342900">
              <a:lnSpc>
                <a:spcPct val="150000"/>
              </a:lnSpc>
              <a:buFont typeface="Courier New" panose="02070309020205020404" pitchFamily="49" charset="0"/>
              <a:buChar char="o"/>
            </a:pPr>
            <a:r>
              <a:rPr lang="sk-SK" altLang="sk-SK" sz="1200" dirty="0">
                <a:solidFill>
                  <a:schemeClr val="bg1"/>
                </a:solidFill>
                <a:latin typeface="Calibri" panose="020F0502020204030204" pitchFamily="34" charset="0"/>
              </a:rPr>
              <a:t>Existujú výnimky, kedy sa lehota predĺži?</a:t>
            </a:r>
          </a:p>
          <a:p>
            <a:pPr marL="342900" indent="-342900">
              <a:lnSpc>
                <a:spcPct val="150000"/>
              </a:lnSpc>
              <a:buFont typeface="Courier New" panose="02070309020205020404" pitchFamily="49" charset="0"/>
              <a:buChar char="o"/>
            </a:pPr>
            <a:r>
              <a:rPr lang="sk-SK" altLang="sk-SK" sz="1200" dirty="0">
                <a:solidFill>
                  <a:schemeClr val="bg1"/>
                </a:solidFill>
                <a:latin typeface="Calibri" panose="020F0502020204030204" pitchFamily="34" charset="0"/>
              </a:rPr>
              <a:t>Existujú výnimky z práva na vrátenie tovaru?</a:t>
            </a:r>
          </a:p>
          <a:p>
            <a:pPr marL="342900" indent="-342900">
              <a:lnSpc>
                <a:spcPct val="150000"/>
              </a:lnSpc>
              <a:buFont typeface="Courier New" panose="02070309020205020404" pitchFamily="49" charset="0"/>
              <a:buChar char="o"/>
            </a:pPr>
            <a:r>
              <a:rPr lang="sk-SK" altLang="sk-SK" sz="1200" dirty="0">
                <a:solidFill>
                  <a:schemeClr val="bg1"/>
                </a:solidFill>
                <a:latin typeface="Calibri" panose="020F0502020204030204" pitchFamily="34" charset="0"/>
              </a:rPr>
              <a:t>Akým spôsobom oznámiť odstúpenie od zmluvy predávajúcemu?</a:t>
            </a:r>
          </a:p>
          <a:p>
            <a:pPr marL="342900" indent="-342900">
              <a:lnSpc>
                <a:spcPct val="150000"/>
              </a:lnSpc>
              <a:buFont typeface="Courier New" panose="02070309020205020404" pitchFamily="49" charset="0"/>
              <a:buChar char="o"/>
            </a:pPr>
            <a:r>
              <a:rPr lang="sk-SK" altLang="sk-SK" sz="1200" dirty="0">
                <a:solidFill>
                  <a:schemeClr val="bg1"/>
                </a:solidFill>
                <a:latin typeface="Calibri" panose="020F0502020204030204" pitchFamily="34" charset="0"/>
              </a:rPr>
              <a:t>Kto znáša poštovné na vrátenie tovaru?</a:t>
            </a:r>
          </a:p>
          <a:p>
            <a:pPr marL="342900" indent="-342900">
              <a:lnSpc>
                <a:spcPct val="150000"/>
              </a:lnSpc>
              <a:buFont typeface="Courier New" panose="02070309020205020404" pitchFamily="49" charset="0"/>
              <a:buChar char="o"/>
            </a:pPr>
            <a:r>
              <a:rPr lang="sk-SK" altLang="sk-SK" sz="1200" dirty="0">
                <a:solidFill>
                  <a:schemeClr val="bg1"/>
                </a:solidFill>
                <a:latin typeface="Calibri" panose="020F0502020204030204" pitchFamily="34" charset="0"/>
              </a:rPr>
              <a:t>Môžem tovar používať počas 14 dní? Hrozí, že mi predávajúci nevráti celú kúpnu cenu? Jednostranné zníženie ceny</a:t>
            </a:r>
          </a:p>
          <a:p>
            <a:pPr marL="342900" indent="-342900">
              <a:lnSpc>
                <a:spcPct val="150000"/>
              </a:lnSpc>
              <a:buFont typeface="Courier New" panose="02070309020205020404" pitchFamily="49" charset="0"/>
              <a:buChar char="o"/>
            </a:pPr>
            <a:endParaRPr lang="sk-SK" altLang="sk-SK" sz="1200" dirty="0">
              <a:solidFill>
                <a:schemeClr val="bg1"/>
              </a:solidFill>
              <a:latin typeface="Calibri" panose="020F0502020204030204" pitchFamily="34" charset="0"/>
            </a:endParaRPr>
          </a:p>
          <a:p>
            <a:pPr marL="342900" indent="-342900">
              <a:lnSpc>
                <a:spcPct val="150000"/>
              </a:lnSpc>
              <a:buFont typeface="Courier New" panose="02070309020205020404" pitchFamily="49" charset="0"/>
              <a:buChar char="o"/>
            </a:pPr>
            <a:r>
              <a:rPr lang="sk-SK" altLang="sk-SK" sz="1200" dirty="0">
                <a:solidFill>
                  <a:schemeClr val="bg1"/>
                </a:solidFill>
                <a:latin typeface="Calibri" panose="020F0502020204030204" pitchFamily="34" charset="0"/>
              </a:rPr>
              <a:t>Prevzal som nepoškodený balík, no vo vnútri bol rozbitý tovar. Čo s tým?</a:t>
            </a:r>
          </a:p>
          <a:p>
            <a:pPr marL="342900" indent="-342900">
              <a:lnSpc>
                <a:spcPct val="150000"/>
              </a:lnSpc>
              <a:buFont typeface="Courier New" panose="02070309020205020404" pitchFamily="49" charset="0"/>
              <a:buChar char="o"/>
            </a:pPr>
            <a:r>
              <a:rPr lang="sk-SK" altLang="sk-SK" sz="1200" dirty="0">
                <a:solidFill>
                  <a:schemeClr val="bg1"/>
                </a:solidFill>
                <a:latin typeface="Calibri" panose="020F0502020204030204" pitchFamily="34" charset="0"/>
              </a:rPr>
              <a:t>Automatické</a:t>
            </a:r>
            <a:r>
              <a:rPr lang="sk-SK" altLang="sk-SK" sz="1200" baseline="0" dirty="0">
                <a:solidFill>
                  <a:schemeClr val="bg1"/>
                </a:solidFill>
                <a:latin typeface="Calibri" panose="020F0502020204030204" pitchFamily="34" charset="0"/>
              </a:rPr>
              <a:t> predĺženie zmluvy. </a:t>
            </a:r>
            <a:endParaRPr lang="sk-SK" altLang="sk-SK" sz="1200" dirty="0">
              <a:solidFill>
                <a:schemeClr val="bg1"/>
              </a:solidFill>
              <a:latin typeface="Calibri" panose="020F0502020204030204" pitchFamily="34" charset="0"/>
            </a:endParaRPr>
          </a:p>
          <a:p>
            <a:pPr marL="228600" indent="-228600">
              <a:buAutoNum type="arabicPeriod"/>
            </a:pPr>
            <a:endParaRPr lang="sk-SK" baseline="0" dirty="0"/>
          </a:p>
          <a:p>
            <a:pPr marL="228600" indent="-228600">
              <a:buAutoNum type="arabicPeriod"/>
            </a:pPr>
            <a:endParaRPr lang="sk-SK" baseline="0" dirty="0"/>
          </a:p>
        </p:txBody>
      </p:sp>
      <p:sp>
        <p:nvSpPr>
          <p:cNvPr id="4" name="Zástupný symbol čísla snímky 3"/>
          <p:cNvSpPr>
            <a:spLocks noGrp="1"/>
          </p:cNvSpPr>
          <p:nvPr>
            <p:ph type="sldNum" sz="quarter" idx="10"/>
          </p:nvPr>
        </p:nvSpPr>
        <p:spPr/>
        <p:txBody>
          <a:bodyPr/>
          <a:lstStyle/>
          <a:p>
            <a:fld id="{639859E3-723D-4071-BA41-BCD78E4DD9BE}" type="slidenum">
              <a:rPr lang="de-DE" smtClean="0"/>
              <a:t>13</a:t>
            </a:fld>
            <a:endParaRPr lang="de-DE"/>
          </a:p>
        </p:txBody>
      </p:sp>
    </p:spTree>
    <p:extLst>
      <p:ext uri="{BB962C8B-B14F-4D97-AF65-F5344CB8AC3E}">
        <p14:creationId xmlns:p14="http://schemas.microsoft.com/office/powerpoint/2010/main" val="2408136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altLang="sk-SK" b="1" dirty="0"/>
              <a:t>Spôsob vybavenia:</a:t>
            </a:r>
          </a:p>
          <a:p>
            <a:r>
              <a:rPr lang="sk-SK" altLang="sk-SK" dirty="0"/>
              <a:t>Pozor na predávajúcich, ktorí často nezákonne namiesto vrátenia peňazí dajú spotrebiteľom </a:t>
            </a:r>
            <a:r>
              <a:rPr lang="sk-SK" altLang="sk-SK" dirty="0" err="1"/>
              <a:t>zľavový</a:t>
            </a:r>
            <a:r>
              <a:rPr lang="sk-SK" altLang="sk-SK" dirty="0"/>
              <a:t> kupón na ďalší nákup u nich, alebo poukážky na nákup u nich</a:t>
            </a:r>
          </a:p>
          <a:p>
            <a:endParaRPr lang="sk-SK" altLang="sk-SK" dirty="0"/>
          </a:p>
          <a:p>
            <a:r>
              <a:rPr lang="sk-SK" altLang="sk-SK" dirty="0"/>
              <a:t>viazané zmluvy </a:t>
            </a:r>
            <a:r>
              <a:rPr lang="sk-SK" altLang="sk-SK" i="1" dirty="0"/>
              <a:t>kúpila 2 páry topánok, v akcii "Pri kúpe 1 páru, 2. pár (lacnejší) za euro". Za oba páry platila 32,- €. Približne 3 týždne po kúpe, sa </a:t>
            </a:r>
            <a:r>
              <a:rPr lang="sk-SK" altLang="sk-SK" i="1" dirty="0" err="1"/>
              <a:t>vykytli</a:t>
            </a:r>
            <a:r>
              <a:rPr lang="sk-SK" altLang="sk-SK" i="1" dirty="0"/>
              <a:t> viaceré vady na tom páre topánok, ktorý stál euro. Predajca mi ponúkol teda 1 euro, že mi vráti kúpnu cenu</a:t>
            </a:r>
            <a:r>
              <a:rPr lang="sk-SK" altLang="sk-SK" dirty="0"/>
              <a:t>.</a:t>
            </a:r>
          </a:p>
          <a:p>
            <a:r>
              <a:rPr lang="sk-SK" altLang="sk-SK" dirty="0"/>
              <a:t> </a:t>
            </a:r>
          </a:p>
          <a:p>
            <a:r>
              <a:rPr lang="sk-SK" altLang="sk-SK" dirty="0"/>
              <a:t>Druhá možnosť vychádza z ustanovenia §52a Občianskeho zákonníka, v zmysle ktorého ak sú uzavreté viaceré spotrebiteľské zmluvy pri tom istom rokovaní, ako je aj tento prípad, avšak z povahy zmlúv alebo stranám známeho účelu týchto zmlúv pri ich uzavretí zrejme vyplýva, že tieto zmluvy sú od seba vzájomne závislé, vznik každej z týchto zmlúv je podmienkou vzniku ostatných zmlúv. Zánik jednej z týchto zmlúv iným spôsobom než splnením alebo spôsobom nahrádzajúcim splnenie spôsobuje zánik ostatných závislých zmlúv, a to s obdobnými právnymi účinkami.“</a:t>
            </a:r>
          </a:p>
          <a:p>
            <a:endParaRPr lang="sk-SK" altLang="sk-SK" dirty="0"/>
          </a:p>
          <a:p>
            <a:r>
              <a:rPr lang="sk-SK" altLang="sk-SK" b="1" u="sng" dirty="0"/>
              <a:t>Dôkazné bremeno na predávajúcom – 1 rok</a:t>
            </a:r>
            <a:endParaRPr lang="sk-SK" altLang="sk-SK" b="1" dirty="0"/>
          </a:p>
          <a:p>
            <a:endParaRPr lang="sk-SK" altLang="sk-SK" b="1" dirty="0"/>
          </a:p>
          <a:p>
            <a:r>
              <a:rPr lang="sk-SK" altLang="sk-SK" b="1" dirty="0"/>
              <a:t>Pokiaľ Vám predávajúci zamietol reklamáciu uplatnenú do 12 mesiacov od kúpy, mohol tak urobiť iba z odborným posudkom - odborným vyjadrením znalca, autorizovanej osoby alebo </a:t>
            </a:r>
            <a:r>
              <a:rPr lang="sk-SK" altLang="sk-SK" b="1" dirty="0" err="1"/>
              <a:t>sevisu</a:t>
            </a:r>
            <a:r>
              <a:rPr lang="sk-SK" altLang="sk-SK" b="1" dirty="0"/>
              <a:t>. Ak tak neurobil, podajte podnet na príslušný inšpektorát (podľa </a:t>
            </a:r>
            <a:r>
              <a:rPr lang="sk-SK" altLang="sk-SK" b="1" dirty="0" err="1"/>
              <a:t>sídlapredávajúceho</a:t>
            </a:r>
            <a:r>
              <a:rPr lang="sk-SK" altLang="sk-SK" b="1" dirty="0"/>
              <a:t>) SOI, aby preverili postup.</a:t>
            </a:r>
          </a:p>
          <a:p>
            <a:endParaRPr lang="sk-SK" altLang="sk-SK" b="1" dirty="0"/>
          </a:p>
          <a:p>
            <a:r>
              <a:rPr lang="sk-SK" altLang="sk-SK" i="1" dirty="0"/>
              <a:t>PREDÁVAJÚCI AJ PO 12 MESIACOCH PREVZAL NA REKLAMÁCIU - 14 mesiacoch - NA ľavej </a:t>
            </a:r>
            <a:r>
              <a:rPr lang="sk-SK" altLang="sk-SK" i="1" dirty="0" err="1"/>
              <a:t>TOPÁNKEu</a:t>
            </a:r>
            <a:r>
              <a:rPr lang="sk-SK" altLang="sk-SK" i="1" dirty="0"/>
              <a:t> praskol  vzduchový vankúš na podrážke. odpoveď predávajúceho spolu s ODBORNÝM POSUDKOM, že obuv vykazuje známky intenzívneho používania. Reklamácia neoprávnená. </a:t>
            </a:r>
          </a:p>
          <a:p>
            <a:endParaRPr lang="sk-SK" altLang="sk-SK" dirty="0"/>
          </a:p>
          <a:p>
            <a:r>
              <a:rPr lang="sk-SK" altLang="sk-SK" dirty="0"/>
              <a:t>topánky ako špecifická komodita podlieha opotrebeniu viac ako ostatné druhy tovaru. Predávajúci postupoval správne, keď priložil odborný posudok. ide o </a:t>
            </a:r>
            <a:r>
              <a:rPr lang="sk-SK" altLang="sk-SK" b="1" dirty="0"/>
              <a:t>reklamáciu uplatnenú neskôr ako rok</a:t>
            </a:r>
            <a:r>
              <a:rPr lang="sk-SK" altLang="sk-SK" dirty="0"/>
              <a:t> </a:t>
            </a:r>
            <a:r>
              <a:rPr lang="sk-SK" altLang="sk-SK" b="1" dirty="0"/>
              <a:t>od kúpy</a:t>
            </a:r>
            <a:r>
              <a:rPr lang="sk-SK" altLang="sk-SK" dirty="0"/>
              <a:t>, môže si dať urobiť vlastný posudok ak bude svedčiť vo Váš prospech, máte právo reklamáciu znova uplatniť </a:t>
            </a:r>
            <a:r>
              <a:rPr lang="sk-SK" altLang="sk-SK" b="1" dirty="0"/>
              <a:t>a predávajúci Vám ju musí vybaviť iným spôsobom ako zamietnutím.</a:t>
            </a:r>
          </a:p>
          <a:p>
            <a:endParaRPr lang="sk-SK" altLang="sk-SK" b="1" dirty="0"/>
          </a:p>
          <a:p>
            <a:r>
              <a:rPr lang="sk-SK" altLang="sk-SK" b="1" dirty="0"/>
              <a:t>Otázka do pléna:  </a:t>
            </a:r>
            <a:r>
              <a:rPr lang="sk-SK" altLang="sk-SK" dirty="0"/>
              <a:t>Do čo si myslíte, ako by ste mali postupovať ak odborne posúdenie Vašej zdanlivo oprávnenej reklamácie bude v prospech predávajúceho? – cena...._</a:t>
            </a:r>
            <a:r>
              <a:rPr lang="sk-SK" sz="1200" b="0" i="0" kern="1200" dirty="0">
                <a:solidFill>
                  <a:schemeClr val="tx1"/>
                </a:solidFill>
                <a:effectLst/>
                <a:latin typeface="+mn-lt"/>
                <a:ea typeface="+mn-ea"/>
                <a:cs typeface="+mn-cs"/>
              </a:rPr>
              <a:t> ohľadu na výsledok odborného posúdenia nemožno od spotrebiteľa vyžadovať úhradu nákladov na odborné posúdenie ani iné náklady súvisiace s odborným posúdením</a:t>
            </a:r>
            <a:endParaRPr lang="sk-SK" altLang="sk-SK" dirty="0"/>
          </a:p>
          <a:p>
            <a:endParaRPr lang="sk-SK" altLang="sk-SK" dirty="0"/>
          </a:p>
          <a:p>
            <a:r>
              <a:rPr lang="sk-SK" sz="1200" b="0" i="0" kern="1200" dirty="0">
                <a:solidFill>
                  <a:schemeClr val="tx1"/>
                </a:solidFill>
                <a:effectLst/>
                <a:latin typeface="+mn-lt"/>
                <a:ea typeface="+mn-ea"/>
                <a:cs typeface="+mn-cs"/>
              </a:rPr>
              <a:t>Odborné posúdenie musí obsahovať</a:t>
            </a:r>
            <a:r>
              <a:rPr lang="sk-SK" sz="1200" b="0" i="0" kern="1200" baseline="0" dirty="0">
                <a:solidFill>
                  <a:schemeClr val="tx1"/>
                </a:solidFill>
                <a:effectLst/>
                <a:latin typeface="+mn-lt"/>
                <a:ea typeface="+mn-ea"/>
                <a:cs typeface="+mn-cs"/>
              </a:rPr>
              <a:t> </a:t>
            </a:r>
            <a:r>
              <a:rPr lang="sk-SK" sz="1200" b="1" i="0" kern="1200" dirty="0">
                <a:solidFill>
                  <a:schemeClr val="tx1"/>
                </a:solidFill>
                <a:effectLst/>
                <a:latin typeface="+mn-lt"/>
                <a:ea typeface="+mn-ea"/>
                <a:cs typeface="+mn-cs"/>
              </a:rPr>
              <a:t>a)</a:t>
            </a:r>
            <a:r>
              <a:rPr lang="sk-SK" sz="1200" b="0" i="0" kern="1200" dirty="0">
                <a:solidFill>
                  <a:schemeClr val="tx1"/>
                </a:solidFill>
                <a:effectLst/>
                <a:latin typeface="+mn-lt"/>
                <a:ea typeface="+mn-ea"/>
                <a:cs typeface="+mn-cs"/>
              </a:rPr>
              <a:t> identifikáciu osoby, ktorá vykonáva odborné posúdenie, </a:t>
            </a:r>
            <a:r>
              <a:rPr lang="sk-SK" sz="1200" b="1" i="0" kern="1200" dirty="0">
                <a:solidFill>
                  <a:schemeClr val="tx1"/>
                </a:solidFill>
                <a:effectLst/>
                <a:latin typeface="+mn-lt"/>
                <a:ea typeface="+mn-ea"/>
                <a:cs typeface="+mn-cs"/>
              </a:rPr>
              <a:t>b)</a:t>
            </a:r>
            <a:r>
              <a:rPr lang="sk-SK" sz="1200" b="0" i="0" kern="1200" dirty="0">
                <a:solidFill>
                  <a:schemeClr val="tx1"/>
                </a:solidFill>
                <a:effectLst/>
                <a:latin typeface="+mn-lt"/>
                <a:ea typeface="+mn-ea"/>
                <a:cs typeface="+mn-cs"/>
              </a:rPr>
              <a:t> presnú identifikáciu posudzovaného výrobku, </a:t>
            </a:r>
            <a:r>
              <a:rPr lang="sk-SK" sz="1200" b="1" i="0" kern="1200" dirty="0">
                <a:solidFill>
                  <a:schemeClr val="tx1"/>
                </a:solidFill>
                <a:effectLst/>
                <a:latin typeface="+mn-lt"/>
                <a:ea typeface="+mn-ea"/>
                <a:cs typeface="+mn-cs"/>
              </a:rPr>
              <a:t>c)</a:t>
            </a:r>
            <a:r>
              <a:rPr lang="sk-SK" sz="1200" b="0" i="0" kern="1200" dirty="0">
                <a:solidFill>
                  <a:schemeClr val="tx1"/>
                </a:solidFill>
                <a:effectLst/>
                <a:latin typeface="+mn-lt"/>
                <a:ea typeface="+mn-ea"/>
                <a:cs typeface="+mn-cs"/>
              </a:rPr>
              <a:t> popis stavu výrobku, </a:t>
            </a:r>
            <a:r>
              <a:rPr lang="sk-SK" sz="1200" b="1" i="0" kern="1200" dirty="0">
                <a:solidFill>
                  <a:schemeClr val="tx1"/>
                </a:solidFill>
                <a:effectLst/>
                <a:latin typeface="+mn-lt"/>
                <a:ea typeface="+mn-ea"/>
                <a:cs typeface="+mn-cs"/>
              </a:rPr>
              <a:t>d)</a:t>
            </a:r>
            <a:r>
              <a:rPr lang="sk-SK" sz="1200" b="0" i="0" kern="1200" dirty="0">
                <a:solidFill>
                  <a:schemeClr val="tx1"/>
                </a:solidFill>
                <a:effectLst/>
                <a:latin typeface="+mn-lt"/>
                <a:ea typeface="+mn-ea"/>
                <a:cs typeface="+mn-cs"/>
              </a:rPr>
              <a:t> výsledok posúdenia,</a:t>
            </a:r>
          </a:p>
          <a:p>
            <a:r>
              <a:rPr lang="sk-SK" sz="1200" b="1" i="0" kern="1200" dirty="0">
                <a:solidFill>
                  <a:schemeClr val="tx1"/>
                </a:solidFill>
                <a:effectLst/>
                <a:latin typeface="+mn-lt"/>
                <a:ea typeface="+mn-ea"/>
                <a:cs typeface="+mn-cs"/>
              </a:rPr>
              <a:t>e)</a:t>
            </a:r>
            <a:r>
              <a:rPr lang="sk-SK" sz="1200" b="0" i="0" kern="1200" dirty="0">
                <a:solidFill>
                  <a:schemeClr val="tx1"/>
                </a:solidFill>
                <a:effectLst/>
                <a:latin typeface="+mn-lt"/>
                <a:ea typeface="+mn-ea"/>
                <a:cs typeface="+mn-cs"/>
              </a:rPr>
              <a:t> dátum vyhotovenia odborného posúdenia. </a:t>
            </a:r>
            <a:r>
              <a:rPr lang="sk-SK" sz="1200" b="1" i="0" kern="1200" dirty="0">
                <a:solidFill>
                  <a:schemeClr val="tx1"/>
                </a:solidFill>
                <a:effectLst/>
                <a:latin typeface="+mn-lt"/>
                <a:ea typeface="+mn-ea"/>
                <a:cs typeface="+mn-cs"/>
              </a:rPr>
              <a:t>(2)</a:t>
            </a:r>
            <a:r>
              <a:rPr lang="sk-SK" sz="1200" b="0" i="0" kern="1200" dirty="0">
                <a:solidFill>
                  <a:schemeClr val="tx1"/>
                </a:solidFill>
                <a:effectLst/>
                <a:latin typeface="+mn-lt"/>
                <a:ea typeface="+mn-ea"/>
                <a:cs typeface="+mn-cs"/>
              </a:rPr>
              <a:t> Na odborné posúdenie, ktoré neobsahuje náležitosti podľa odseku 1, sa neprihliada.</a:t>
            </a:r>
          </a:p>
          <a:p>
            <a:endParaRPr lang="sk-SK" altLang="sk-SK" dirty="0"/>
          </a:p>
          <a:p>
            <a:r>
              <a:rPr lang="sk-SK" altLang="sk-SK" b="1" dirty="0"/>
              <a:t>PO 12 MESIACOCH</a:t>
            </a:r>
            <a:r>
              <a:rPr lang="sk-SK" altLang="sk-SK" baseline="0" dirty="0"/>
              <a:t>: </a:t>
            </a:r>
          </a:p>
          <a:p>
            <a:r>
              <a:rPr lang="sk-SK" sz="1200" kern="1200" dirty="0">
                <a:solidFill>
                  <a:schemeClr val="tx1"/>
                </a:solidFill>
                <a:effectLst/>
                <a:latin typeface="+mn-lt"/>
                <a:ea typeface="+mn-ea"/>
                <a:cs typeface="+mn-cs"/>
              </a:rPr>
              <a:t>Uplatnenie reklamácie po 12 mesiacoch od kúpy umožňuje predávajúcemu, aby reklamáciu zamietol bez odborného posúdenia. V takom prípade mu vznikne povinnosť uviesť v doklade o reklamácii, komu môže spotrebiteľ zaslať výrobok na odborné posúdenie</a:t>
            </a:r>
          </a:p>
          <a:p>
            <a:r>
              <a:rPr lang="sk-SK" altLang="sk-SK" baseline="0" dirty="0"/>
              <a:t> </a:t>
            </a:r>
            <a:r>
              <a:rPr lang="sk-SK" sz="1200" b="0" i="0" kern="1200" dirty="0">
                <a:solidFill>
                  <a:schemeClr val="tx1"/>
                </a:solidFill>
                <a:effectLst/>
                <a:latin typeface="+mn-lt"/>
                <a:ea typeface="+mn-ea"/>
                <a:cs typeface="+mn-cs"/>
              </a:rPr>
              <a:t>do 14 dní odo dňa znova uplatnenia reklamácie všetky náklady vynaložené na odborné posúdenie, ako aj všetky s tým súvisiace účelne vynaložené náklady. Znova uplatnenú reklamáciu nemožno zamietnuť.</a:t>
            </a:r>
          </a:p>
          <a:p>
            <a:br>
              <a:rPr lang="sk-SK" dirty="0"/>
            </a:br>
            <a:endParaRPr lang="sk-SK" altLang="sk-SK" dirty="0"/>
          </a:p>
          <a:p>
            <a:endParaRPr lang="sk-SK" altLang="sk-SK" dirty="0"/>
          </a:p>
          <a:p>
            <a:endParaRPr lang="sk-SK" dirty="0"/>
          </a:p>
        </p:txBody>
      </p:sp>
      <p:sp>
        <p:nvSpPr>
          <p:cNvPr id="4" name="Zástupný symbol čísla snímky 3"/>
          <p:cNvSpPr>
            <a:spLocks noGrp="1"/>
          </p:cNvSpPr>
          <p:nvPr>
            <p:ph type="sldNum" sz="quarter" idx="10"/>
          </p:nvPr>
        </p:nvSpPr>
        <p:spPr/>
        <p:txBody>
          <a:bodyPr/>
          <a:lstStyle/>
          <a:p>
            <a:fld id="{639859E3-723D-4071-BA41-BCD78E4DD9BE}" type="slidenum">
              <a:rPr lang="de-DE" smtClean="0"/>
              <a:t>14</a:t>
            </a:fld>
            <a:endParaRPr lang="de-DE"/>
          </a:p>
        </p:txBody>
      </p:sp>
    </p:spTree>
    <p:extLst>
      <p:ext uri="{BB962C8B-B14F-4D97-AF65-F5344CB8AC3E}">
        <p14:creationId xmlns:p14="http://schemas.microsoft.com/office/powerpoint/2010/main" val="4226056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a:buFont typeface="Arial" panose="020B0604020202020204" pitchFamily="34" charset="0"/>
              <a:buChar char="•"/>
              <a:defRPr/>
            </a:pPr>
            <a:r>
              <a:rPr lang="sk-SK" altLang="sk-SK" sz="1200" dirty="0">
                <a:latin typeface="Calibri" panose="020F0502020204030204" pitchFamily="34" charset="0"/>
              </a:rPr>
              <a:t>má byť včas, riadne a bezplatne odstránená, bez zbytočného odkladu,</a:t>
            </a:r>
          </a:p>
          <a:p>
            <a:pPr>
              <a:buFont typeface="Arial" panose="020B0604020202020204" pitchFamily="34" charset="0"/>
              <a:buChar char="•"/>
              <a:defRPr/>
            </a:pPr>
            <a:r>
              <a:rPr lang="sk-SK" altLang="sk-SK" sz="1200" dirty="0">
                <a:latin typeface="Calibri" panose="020F0502020204030204" pitchFamily="34" charset="0"/>
              </a:rPr>
              <a:t>výmenu veci alebo súčasti veci môže namiesto opravy žiadať spotrebiteľ len ak tým nespôsobí predávajúcemu neprimerané náklady vzhľadom na cenu tovaru a závažnosť vady,</a:t>
            </a:r>
          </a:p>
          <a:p>
            <a:pPr>
              <a:buFont typeface="Arial" panose="020B0604020202020204" pitchFamily="34" charset="0"/>
              <a:buChar char="•"/>
              <a:defRPr/>
            </a:pPr>
            <a:r>
              <a:rPr lang="sk-SK" altLang="sk-SK" sz="1200" dirty="0">
                <a:latin typeface="Calibri" panose="020F0502020204030204" pitchFamily="34" charset="0"/>
              </a:rPr>
              <a:t>predávajúci môže vymeniť výrobok namiesto opravy vždy, ak tým kupujúcemu nespôsobí ťažkosti.</a:t>
            </a:r>
          </a:p>
          <a:p>
            <a:pPr marL="342900" indent="-342900" eaLnBrk="1" hangingPunct="1">
              <a:buFont typeface="Calibri" pitchFamily="34" charset="0"/>
              <a:buAutoNum type="arabicPeriod" startAt="3"/>
            </a:pPr>
            <a:endParaRPr lang="sk-SK" altLang="sk-SK" dirty="0">
              <a:latin typeface="Calibri" pitchFamily="34" charset="0"/>
            </a:endParaRPr>
          </a:p>
          <a:p>
            <a:pPr marL="342900" indent="-342900" eaLnBrk="1" hangingPunct="1">
              <a:buFont typeface="Calibri" pitchFamily="34" charset="0"/>
              <a:buAutoNum type="arabicPeriod" startAt="3"/>
            </a:pPr>
            <a:endParaRPr lang="sk-SK" altLang="sk-SK" dirty="0">
              <a:latin typeface="Calibri" pitchFamily="34" charset="0"/>
            </a:endParaRPr>
          </a:p>
          <a:p>
            <a:pPr marL="342900" indent="-342900" eaLnBrk="1" hangingPunct="1">
              <a:buFont typeface="Calibri" pitchFamily="34" charset="0"/>
              <a:buAutoNum type="arabicPeriod" startAt="3"/>
            </a:pPr>
            <a:endParaRPr lang="sk-SK" altLang="sk-SK" dirty="0">
              <a:latin typeface="Calibri" pitchFamily="34" charset="0"/>
            </a:endParaRPr>
          </a:p>
          <a:p>
            <a:pPr marL="342900" indent="-342900" eaLnBrk="1" hangingPunct="1">
              <a:buFont typeface="Calibri" pitchFamily="34" charset="0"/>
              <a:buAutoNum type="arabicPeriod" startAt="3"/>
            </a:pPr>
            <a:r>
              <a:rPr lang="sk-SK" altLang="sk-SK" dirty="0">
                <a:latin typeface="Calibri" pitchFamily="34" charset="0"/>
              </a:rPr>
              <a:t>3x tá istá vada, alebo 3 rôzne(R-17/1976-I) 4.</a:t>
            </a:r>
          </a:p>
          <a:p>
            <a:pPr marL="342900" indent="-342900" eaLnBrk="1" hangingPunct="1">
              <a:buFont typeface="Calibri" pitchFamily="34" charset="0"/>
              <a:buAutoNum type="arabicPeriod" startAt="3"/>
            </a:pPr>
            <a:r>
              <a:rPr lang="sk-SK" altLang="sk-SK" dirty="0">
                <a:latin typeface="Calibri" pitchFamily="34" charset="0"/>
              </a:rPr>
              <a:t>Kabát, ktorý má vizuálnu vadu, ale nebráni to užívaniu.</a:t>
            </a:r>
          </a:p>
          <a:p>
            <a:endParaRPr lang="sk-SK" dirty="0"/>
          </a:p>
          <a:p>
            <a:endParaRPr lang="sk-SK" dirty="0"/>
          </a:p>
        </p:txBody>
      </p:sp>
      <p:sp>
        <p:nvSpPr>
          <p:cNvPr id="4" name="Zástupný symbol čísla snímky 3"/>
          <p:cNvSpPr>
            <a:spLocks noGrp="1"/>
          </p:cNvSpPr>
          <p:nvPr>
            <p:ph type="sldNum" sz="quarter" idx="10"/>
          </p:nvPr>
        </p:nvSpPr>
        <p:spPr/>
        <p:txBody>
          <a:bodyPr/>
          <a:lstStyle/>
          <a:p>
            <a:fld id="{639859E3-723D-4071-BA41-BCD78E4DD9BE}" type="slidenum">
              <a:rPr lang="de-DE" smtClean="0"/>
              <a:t>15</a:t>
            </a:fld>
            <a:endParaRPr lang="de-DE"/>
          </a:p>
        </p:txBody>
      </p:sp>
    </p:spTree>
    <p:extLst>
      <p:ext uri="{BB962C8B-B14F-4D97-AF65-F5344CB8AC3E}">
        <p14:creationId xmlns:p14="http://schemas.microsoft.com/office/powerpoint/2010/main" val="3143275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395536" y="1131590"/>
            <a:ext cx="5184576" cy="1102519"/>
          </a:xfrm>
          <a:prstGeom prst="rect">
            <a:avLst/>
          </a:prstGeom>
        </p:spPr>
        <p:txBody>
          <a:bodyPr>
            <a:normAutofit/>
          </a:bodyPr>
          <a:lstStyle>
            <a:lvl1pPr algn="l">
              <a:defRPr sz="3600">
                <a:solidFill>
                  <a:srgbClr val="004A92"/>
                </a:solidFill>
                <a:latin typeface="+mj-lt"/>
                <a:ea typeface="Open Sans" panose="020B0606030504020204" pitchFamily="34" charset="0"/>
                <a:cs typeface="Open Sans" panose="020B0606030504020204" pitchFamily="34" charset="0"/>
              </a:defRPr>
            </a:lvl1pPr>
          </a:lstStyle>
          <a:p>
            <a:r>
              <a:rPr lang="de-DE" dirty="0"/>
              <a:t>TITLE OF </a:t>
            </a:r>
            <a:br>
              <a:rPr lang="de-DE" dirty="0"/>
            </a:br>
            <a:r>
              <a:rPr lang="de-DE" dirty="0"/>
              <a:t>THE PRESENTATION</a:t>
            </a:r>
          </a:p>
        </p:txBody>
      </p:sp>
      <p:sp>
        <p:nvSpPr>
          <p:cNvPr id="8" name="Untertitel 2"/>
          <p:cNvSpPr>
            <a:spLocks noGrp="1"/>
          </p:cNvSpPr>
          <p:nvPr>
            <p:ph type="subTitle" idx="1" hasCustomPrompt="1"/>
          </p:nvPr>
        </p:nvSpPr>
        <p:spPr>
          <a:xfrm>
            <a:off x="395536" y="2337419"/>
            <a:ext cx="4269651" cy="1314451"/>
          </a:xfrm>
          <a:prstGeom prst="rect">
            <a:avLst/>
          </a:prstGeom>
        </p:spPr>
        <p:txBody>
          <a:bodyPr/>
          <a:lstStyle>
            <a:lvl1pPr marL="0" indent="0" algn="l">
              <a:buNone/>
              <a:defRPr sz="2800">
                <a:solidFill>
                  <a:srgbClr val="004A92"/>
                </a:solidFill>
                <a:latin typeface="+mj-lt"/>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SUBTITLE</a:t>
            </a:r>
          </a:p>
        </p:txBody>
      </p:sp>
      <p:pic>
        <p:nvPicPr>
          <p:cNvPr id="11" name="Picture 2" descr="X:\ÖFFENTLICHKEITSARBEIT\PowerPoint\Muster\logos\logo COFUNDED\COFUNDED_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4515965"/>
            <a:ext cx="1628785" cy="497547"/>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39952" y="62303"/>
            <a:ext cx="4914305" cy="4343611"/>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40922" y="4336521"/>
            <a:ext cx="1457143" cy="732752"/>
          </a:xfrm>
          <a:prstGeom prst="rect">
            <a:avLst/>
          </a:prstGeom>
        </p:spPr>
      </p:pic>
    </p:spTree>
    <p:extLst>
      <p:ext uri="{BB962C8B-B14F-4D97-AF65-F5344CB8AC3E}">
        <p14:creationId xmlns:p14="http://schemas.microsoft.com/office/powerpoint/2010/main" val="294533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p:cNvSpPr>
            <a:spLocks noGrp="1"/>
          </p:cNvSpPr>
          <p:nvPr>
            <p:ph type="title" hasCustomPrompt="1"/>
          </p:nvPr>
        </p:nvSpPr>
        <p:spPr>
          <a:xfrm>
            <a:off x="251520" y="206375"/>
            <a:ext cx="8435280" cy="565175"/>
          </a:xfrm>
          <a:prstGeom prst="rect">
            <a:avLst/>
          </a:prstGeom>
        </p:spPr>
        <p:txBody>
          <a:bodyPr/>
          <a:lstStyle>
            <a:lvl1pPr algn="r">
              <a:defRPr sz="3200">
                <a:solidFill>
                  <a:srgbClr val="004A92"/>
                </a:solidFill>
                <a:latin typeface="+mj-lt"/>
                <a:ea typeface="Open Sans" panose="020B0604020202020204" charset="0"/>
                <a:cs typeface="Open Sans" panose="020B0604020202020204" charset="0"/>
              </a:defRPr>
            </a:lvl1pPr>
          </a:lstStyle>
          <a:p>
            <a:r>
              <a:rPr lang="de-DE" dirty="0"/>
              <a:t>Agenda</a:t>
            </a:r>
          </a:p>
        </p:txBody>
      </p:sp>
      <p:sp>
        <p:nvSpPr>
          <p:cNvPr id="20" name="Inhaltsplatzhalter 19"/>
          <p:cNvSpPr>
            <a:spLocks noGrp="1"/>
          </p:cNvSpPr>
          <p:nvPr>
            <p:ph sz="quarter" idx="10" hasCustomPrompt="1"/>
          </p:nvPr>
        </p:nvSpPr>
        <p:spPr>
          <a:xfrm>
            <a:off x="1691940" y="1347614"/>
            <a:ext cx="5760119" cy="359519"/>
          </a:xfrm>
          <a:prstGeom prst="rect">
            <a:avLst/>
          </a:prstGeom>
        </p:spPr>
        <p:txBody>
          <a:bodyPr/>
          <a:lstStyle>
            <a:lvl1pPr marL="0" indent="0">
              <a:buFont typeface="Arial" panose="020B0604020202020204" pitchFamily="34" charset="0"/>
              <a:buNone/>
              <a:defRPr sz="2200">
                <a:solidFill>
                  <a:srgbClr val="004A92"/>
                </a:solidFill>
                <a:latin typeface="+mj-lt"/>
                <a:ea typeface="Open Sans" panose="020B0604020202020204" charset="0"/>
                <a:cs typeface="Open Sans"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Thema 1</a:t>
            </a:r>
          </a:p>
        </p:txBody>
      </p:sp>
      <p:sp>
        <p:nvSpPr>
          <p:cNvPr id="33" name="Inhaltsplatzhalter 32"/>
          <p:cNvSpPr>
            <a:spLocks noGrp="1"/>
          </p:cNvSpPr>
          <p:nvPr>
            <p:ph sz="quarter" idx="11" hasCustomPrompt="1"/>
          </p:nvPr>
        </p:nvSpPr>
        <p:spPr>
          <a:xfrm>
            <a:off x="1402978" y="1859735"/>
            <a:ext cx="217488" cy="215900"/>
          </a:xfrm>
          <a:prstGeom prst="rect">
            <a:avLst/>
          </a:prstGeom>
          <a:solidFill>
            <a:srgbClr val="7CCA59"/>
          </a:solidFill>
        </p:spPr>
        <p:txBody>
          <a:bodyPr/>
          <a:lstStyle>
            <a:lvl1pPr marL="0" indent="0">
              <a:buNone/>
              <a:defRPr sz="2200">
                <a:latin typeface="+mj-lt"/>
                <a:ea typeface="Open Sans" panose="020B0604020202020204" charset="0"/>
                <a:cs typeface="Open Sans"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 </a:t>
            </a:r>
          </a:p>
        </p:txBody>
      </p:sp>
      <p:sp>
        <p:nvSpPr>
          <p:cNvPr id="34" name="Inhaltsplatzhalter 32"/>
          <p:cNvSpPr>
            <a:spLocks noGrp="1"/>
          </p:cNvSpPr>
          <p:nvPr>
            <p:ph sz="quarter" idx="12" hasCustomPrompt="1"/>
          </p:nvPr>
        </p:nvSpPr>
        <p:spPr>
          <a:xfrm>
            <a:off x="1402978" y="1419622"/>
            <a:ext cx="217488" cy="215900"/>
          </a:xfrm>
          <a:prstGeom prst="rect">
            <a:avLst/>
          </a:prstGeom>
          <a:solidFill>
            <a:srgbClr val="90C90B"/>
          </a:solidFill>
        </p:spPr>
        <p:txBody>
          <a:bodyPr/>
          <a:lstStyle>
            <a:lvl1pPr marL="0" indent="0">
              <a:buNone/>
              <a:defRPr sz="2200">
                <a:latin typeface="+mj-lt"/>
                <a:ea typeface="Open Sans" panose="020B0604020202020204" charset="0"/>
                <a:cs typeface="Open Sans"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 </a:t>
            </a:r>
          </a:p>
        </p:txBody>
      </p:sp>
      <p:sp>
        <p:nvSpPr>
          <p:cNvPr id="35" name="Inhaltsplatzhalter 32"/>
          <p:cNvSpPr>
            <a:spLocks noGrp="1"/>
          </p:cNvSpPr>
          <p:nvPr>
            <p:ph sz="quarter" idx="13" hasCustomPrompt="1"/>
          </p:nvPr>
        </p:nvSpPr>
        <p:spPr>
          <a:xfrm>
            <a:off x="1402978" y="2299848"/>
            <a:ext cx="217488" cy="215900"/>
          </a:xfrm>
          <a:prstGeom prst="rect">
            <a:avLst/>
          </a:prstGeom>
          <a:solidFill>
            <a:srgbClr val="10CF9B"/>
          </a:solidFill>
        </p:spPr>
        <p:txBody>
          <a:bodyPr/>
          <a:lstStyle>
            <a:lvl1pPr marL="0" indent="0">
              <a:buNone/>
              <a:defRPr sz="2200">
                <a:latin typeface="+mj-lt"/>
                <a:ea typeface="Open Sans" panose="020B0604020202020204" charset="0"/>
                <a:cs typeface="Open Sans"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 </a:t>
            </a:r>
          </a:p>
        </p:txBody>
      </p:sp>
      <p:sp>
        <p:nvSpPr>
          <p:cNvPr id="36" name="Inhaltsplatzhalter 32"/>
          <p:cNvSpPr>
            <a:spLocks noGrp="1"/>
          </p:cNvSpPr>
          <p:nvPr>
            <p:ph sz="quarter" idx="14" hasCustomPrompt="1"/>
          </p:nvPr>
        </p:nvSpPr>
        <p:spPr>
          <a:xfrm>
            <a:off x="1402978" y="2739961"/>
            <a:ext cx="217488" cy="215900"/>
          </a:xfrm>
          <a:prstGeom prst="rect">
            <a:avLst/>
          </a:prstGeom>
          <a:solidFill>
            <a:srgbClr val="0BD0D9"/>
          </a:solidFill>
        </p:spPr>
        <p:txBody>
          <a:bodyPr/>
          <a:lstStyle>
            <a:lvl1pPr marL="0" indent="0">
              <a:buNone/>
              <a:defRPr sz="2200">
                <a:latin typeface="+mj-lt"/>
                <a:ea typeface="Open Sans" panose="020B0604020202020204" charset="0"/>
                <a:cs typeface="Open Sans"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 </a:t>
            </a:r>
          </a:p>
        </p:txBody>
      </p:sp>
      <p:sp>
        <p:nvSpPr>
          <p:cNvPr id="37" name="Inhaltsplatzhalter 32"/>
          <p:cNvSpPr>
            <a:spLocks noGrp="1"/>
          </p:cNvSpPr>
          <p:nvPr>
            <p:ph sz="quarter" idx="15" hasCustomPrompt="1"/>
          </p:nvPr>
        </p:nvSpPr>
        <p:spPr>
          <a:xfrm>
            <a:off x="1402978" y="3180074"/>
            <a:ext cx="217488" cy="215900"/>
          </a:xfrm>
          <a:prstGeom prst="rect">
            <a:avLst/>
          </a:prstGeom>
          <a:solidFill>
            <a:srgbClr val="009DD9"/>
          </a:solidFill>
        </p:spPr>
        <p:txBody>
          <a:bodyPr/>
          <a:lstStyle>
            <a:lvl1pPr marL="0" indent="0">
              <a:buNone/>
              <a:defRPr sz="2200">
                <a:latin typeface="+mj-lt"/>
                <a:ea typeface="Open Sans" panose="020B0604020202020204" charset="0"/>
                <a:cs typeface="Open Sans"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 </a:t>
            </a:r>
          </a:p>
        </p:txBody>
      </p:sp>
      <p:sp>
        <p:nvSpPr>
          <p:cNvPr id="38" name="Inhaltsplatzhalter 32"/>
          <p:cNvSpPr>
            <a:spLocks noGrp="1"/>
          </p:cNvSpPr>
          <p:nvPr>
            <p:ph sz="quarter" idx="16" hasCustomPrompt="1"/>
          </p:nvPr>
        </p:nvSpPr>
        <p:spPr>
          <a:xfrm>
            <a:off x="1402978" y="3620189"/>
            <a:ext cx="217488" cy="215900"/>
          </a:xfrm>
          <a:prstGeom prst="rect">
            <a:avLst/>
          </a:prstGeom>
          <a:solidFill>
            <a:srgbClr val="004A92"/>
          </a:solidFill>
        </p:spPr>
        <p:txBody>
          <a:bodyPr/>
          <a:lstStyle>
            <a:lvl1pPr marL="0" indent="0">
              <a:buNone/>
              <a:defRPr sz="2200">
                <a:latin typeface="+mj-lt"/>
                <a:ea typeface="Open Sans" panose="020B0604020202020204" charset="0"/>
                <a:cs typeface="Open Sans"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 </a:t>
            </a:r>
          </a:p>
        </p:txBody>
      </p:sp>
      <p:sp>
        <p:nvSpPr>
          <p:cNvPr id="39" name="Inhaltsplatzhalter 19"/>
          <p:cNvSpPr>
            <a:spLocks noGrp="1"/>
          </p:cNvSpPr>
          <p:nvPr>
            <p:ph sz="quarter" idx="17" hasCustomPrompt="1"/>
          </p:nvPr>
        </p:nvSpPr>
        <p:spPr>
          <a:xfrm>
            <a:off x="1691680" y="1780183"/>
            <a:ext cx="5760119" cy="359519"/>
          </a:xfrm>
          <a:prstGeom prst="rect">
            <a:avLst/>
          </a:prstGeom>
        </p:spPr>
        <p:txBody>
          <a:bodyPr/>
          <a:lstStyle>
            <a:lvl1pPr marL="0" indent="0">
              <a:buFont typeface="Arial" panose="020B0604020202020204" pitchFamily="34" charset="0"/>
              <a:buNone/>
              <a:defRPr sz="2200">
                <a:solidFill>
                  <a:srgbClr val="004A92"/>
                </a:solidFill>
                <a:latin typeface="+mj-lt"/>
                <a:ea typeface="Open Sans" panose="020B0604020202020204" charset="0"/>
                <a:cs typeface="Open Sans"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Thema 2</a:t>
            </a:r>
          </a:p>
        </p:txBody>
      </p:sp>
      <p:sp>
        <p:nvSpPr>
          <p:cNvPr id="40" name="Inhaltsplatzhalter 19"/>
          <p:cNvSpPr>
            <a:spLocks noGrp="1"/>
          </p:cNvSpPr>
          <p:nvPr>
            <p:ph sz="quarter" idx="18" hasCustomPrompt="1"/>
          </p:nvPr>
        </p:nvSpPr>
        <p:spPr>
          <a:xfrm>
            <a:off x="1692201" y="2211710"/>
            <a:ext cx="5760119" cy="359519"/>
          </a:xfrm>
          <a:prstGeom prst="rect">
            <a:avLst/>
          </a:prstGeom>
        </p:spPr>
        <p:txBody>
          <a:bodyPr/>
          <a:lstStyle>
            <a:lvl1pPr marL="0" indent="0">
              <a:buFont typeface="Arial" panose="020B0604020202020204" pitchFamily="34" charset="0"/>
              <a:buNone/>
              <a:defRPr sz="2200">
                <a:solidFill>
                  <a:srgbClr val="004A92"/>
                </a:solidFill>
                <a:latin typeface="+mj-lt"/>
                <a:ea typeface="Open Sans" panose="020B0604020202020204" charset="0"/>
                <a:cs typeface="Open Sans"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Thema 3</a:t>
            </a:r>
          </a:p>
        </p:txBody>
      </p:sp>
      <p:sp>
        <p:nvSpPr>
          <p:cNvPr id="41" name="Inhaltsplatzhalter 19"/>
          <p:cNvSpPr>
            <a:spLocks noGrp="1"/>
          </p:cNvSpPr>
          <p:nvPr>
            <p:ph sz="quarter" idx="19" hasCustomPrompt="1"/>
          </p:nvPr>
        </p:nvSpPr>
        <p:spPr>
          <a:xfrm>
            <a:off x="1692201" y="2644279"/>
            <a:ext cx="5760119" cy="359519"/>
          </a:xfrm>
          <a:prstGeom prst="rect">
            <a:avLst/>
          </a:prstGeom>
        </p:spPr>
        <p:txBody>
          <a:bodyPr/>
          <a:lstStyle>
            <a:lvl1pPr marL="0" indent="0">
              <a:buFont typeface="Arial" panose="020B0604020202020204" pitchFamily="34" charset="0"/>
              <a:buNone/>
              <a:defRPr sz="2200">
                <a:solidFill>
                  <a:srgbClr val="004A92"/>
                </a:solidFill>
                <a:latin typeface="+mj-lt"/>
                <a:ea typeface="Open Sans" panose="020B0604020202020204" charset="0"/>
                <a:cs typeface="Open Sans"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Thema 4</a:t>
            </a:r>
          </a:p>
        </p:txBody>
      </p:sp>
      <p:sp>
        <p:nvSpPr>
          <p:cNvPr id="42" name="Inhaltsplatzhalter 19"/>
          <p:cNvSpPr>
            <a:spLocks noGrp="1"/>
          </p:cNvSpPr>
          <p:nvPr>
            <p:ph sz="quarter" idx="20" hasCustomPrompt="1"/>
          </p:nvPr>
        </p:nvSpPr>
        <p:spPr>
          <a:xfrm>
            <a:off x="1691680" y="3076327"/>
            <a:ext cx="5760119" cy="359519"/>
          </a:xfrm>
          <a:prstGeom prst="rect">
            <a:avLst/>
          </a:prstGeom>
        </p:spPr>
        <p:txBody>
          <a:bodyPr/>
          <a:lstStyle>
            <a:lvl1pPr marL="0" indent="0">
              <a:buFont typeface="Arial" panose="020B0604020202020204" pitchFamily="34" charset="0"/>
              <a:buNone/>
              <a:defRPr sz="2200">
                <a:solidFill>
                  <a:srgbClr val="004A92"/>
                </a:solidFill>
                <a:latin typeface="+mj-lt"/>
                <a:ea typeface="Open Sans" panose="020B0604020202020204" charset="0"/>
                <a:cs typeface="Open Sans"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Thema 5</a:t>
            </a:r>
          </a:p>
        </p:txBody>
      </p:sp>
      <p:sp>
        <p:nvSpPr>
          <p:cNvPr id="43" name="Inhaltsplatzhalter 19"/>
          <p:cNvSpPr>
            <a:spLocks noGrp="1"/>
          </p:cNvSpPr>
          <p:nvPr>
            <p:ph sz="quarter" idx="21" hasCustomPrompt="1"/>
          </p:nvPr>
        </p:nvSpPr>
        <p:spPr>
          <a:xfrm>
            <a:off x="1691680" y="3508375"/>
            <a:ext cx="5760119" cy="359519"/>
          </a:xfrm>
          <a:prstGeom prst="rect">
            <a:avLst/>
          </a:prstGeom>
        </p:spPr>
        <p:txBody>
          <a:bodyPr/>
          <a:lstStyle>
            <a:lvl1pPr marL="0" indent="0">
              <a:buFont typeface="Arial" panose="020B0604020202020204" pitchFamily="34" charset="0"/>
              <a:buNone/>
              <a:defRPr sz="2200">
                <a:solidFill>
                  <a:srgbClr val="004A92"/>
                </a:solidFill>
                <a:latin typeface="+mj-lt"/>
                <a:ea typeface="Open Sans" panose="020B0604020202020204" charset="0"/>
                <a:cs typeface="Open Sans"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Thema 6</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19805" y="869847"/>
            <a:ext cx="4060707"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X:\ÖFFENTLICHKEITSARBEIT\PowerPoint\Muster\logos\logo COFUNDED\COFUNDED_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6376" y="4712595"/>
            <a:ext cx="1062086" cy="324436"/>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57536" y="4588728"/>
            <a:ext cx="983910" cy="494778"/>
          </a:xfrm>
          <a:prstGeom prst="rect">
            <a:avLst/>
          </a:prstGeom>
        </p:spPr>
      </p:pic>
      <p:pic>
        <p:nvPicPr>
          <p:cNvPr id="23" name="Picture 2" descr="X:\ÖFFENTLICHKEITSARBEIT\PowerPoint\Muster\logos\logo COFUNDED\COFUNDED_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6376" y="4716405"/>
            <a:ext cx="1062086" cy="32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794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box">
    <p:spTree>
      <p:nvGrpSpPr>
        <p:cNvPr id="1" name=""/>
        <p:cNvGrpSpPr/>
        <p:nvPr/>
      </p:nvGrpSpPr>
      <p:grpSpPr>
        <a:xfrm>
          <a:off x="0" y="0"/>
          <a:ext cx="0" cy="0"/>
          <a:chOff x="0" y="0"/>
          <a:chExt cx="0" cy="0"/>
        </a:xfrm>
      </p:grpSpPr>
      <p:sp>
        <p:nvSpPr>
          <p:cNvPr id="13" name="Inhaltsplatzhalter 11"/>
          <p:cNvSpPr>
            <a:spLocks noGrp="1"/>
          </p:cNvSpPr>
          <p:nvPr>
            <p:ph sz="quarter" idx="11" hasCustomPrompt="1"/>
          </p:nvPr>
        </p:nvSpPr>
        <p:spPr>
          <a:xfrm>
            <a:off x="2483768" y="1131590"/>
            <a:ext cx="4176464" cy="3600450"/>
          </a:xfrm>
          <a:prstGeom prst="rect">
            <a:avLst/>
          </a:prstGeom>
        </p:spPr>
        <p:txBody>
          <a:bodyPr/>
          <a:lstStyle>
            <a:lvl1pPr marL="0" indent="0">
              <a:buNone/>
              <a:defRPr sz="1800">
                <a:solidFill>
                  <a:srgbClr val="004A92"/>
                </a:solidFill>
                <a:latin typeface="+mj-lt"/>
                <a:ea typeface="Open Sans" panose="020B0604020202020204" charset="0"/>
                <a:cs typeface="Open Sans" panose="020B0604020202020204" charset="0"/>
              </a:defRPr>
            </a:lvl1pPr>
          </a:lstStyle>
          <a:p>
            <a:pPr lvl="0"/>
            <a:r>
              <a:rPr lang="de-DE" dirty="0"/>
              <a:t>Text bearbeiten</a:t>
            </a:r>
          </a:p>
        </p:txBody>
      </p:sp>
      <p:pic>
        <p:nvPicPr>
          <p:cNvPr id="2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19805" y="869847"/>
            <a:ext cx="4060707"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itel 9"/>
          <p:cNvSpPr>
            <a:spLocks noGrp="1"/>
          </p:cNvSpPr>
          <p:nvPr>
            <p:ph type="title" hasCustomPrompt="1"/>
          </p:nvPr>
        </p:nvSpPr>
        <p:spPr>
          <a:xfrm>
            <a:off x="179512" y="206375"/>
            <a:ext cx="8507288" cy="565175"/>
          </a:xfrm>
          <a:prstGeom prst="rect">
            <a:avLst/>
          </a:prstGeom>
        </p:spPr>
        <p:txBody>
          <a:bodyPr/>
          <a:lstStyle>
            <a:lvl1pPr algn="r">
              <a:defRPr sz="3200">
                <a:solidFill>
                  <a:srgbClr val="004A92"/>
                </a:solidFill>
                <a:latin typeface="+mj-lt"/>
                <a:ea typeface="Open Sans" panose="020B0604020202020204" charset="0"/>
                <a:cs typeface="Open Sans" panose="020B0604020202020204" charset="0"/>
              </a:defRPr>
            </a:lvl1pPr>
          </a:lstStyle>
          <a:p>
            <a:r>
              <a:rPr lang="de-DE" dirty="0"/>
              <a:t>Title</a:t>
            </a:r>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9948" y="4673475"/>
            <a:ext cx="841550" cy="423189"/>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57536" y="4588728"/>
            <a:ext cx="983910" cy="494778"/>
          </a:xfrm>
          <a:prstGeom prst="rect">
            <a:avLst/>
          </a:prstGeom>
        </p:spPr>
      </p:pic>
      <p:pic>
        <p:nvPicPr>
          <p:cNvPr id="11" name="Picture 2" descr="X:\ÖFFENTLICHKEITSARBEIT\PowerPoint\Muster\logos\logo COFUNDED\COFUNDED_E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956376" y="4716405"/>
            <a:ext cx="1062086" cy="32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08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o boxes">
    <p:spTree>
      <p:nvGrpSpPr>
        <p:cNvPr id="1" name=""/>
        <p:cNvGrpSpPr/>
        <p:nvPr/>
      </p:nvGrpSpPr>
      <p:grpSpPr>
        <a:xfrm>
          <a:off x="0" y="0"/>
          <a:ext cx="0" cy="0"/>
          <a:chOff x="0" y="0"/>
          <a:chExt cx="0" cy="0"/>
        </a:xfrm>
      </p:grpSpPr>
      <p:sp>
        <p:nvSpPr>
          <p:cNvPr id="7" name="Titel 9"/>
          <p:cNvSpPr>
            <a:spLocks noGrp="1"/>
          </p:cNvSpPr>
          <p:nvPr>
            <p:ph type="title" hasCustomPrompt="1"/>
          </p:nvPr>
        </p:nvSpPr>
        <p:spPr>
          <a:xfrm>
            <a:off x="179512" y="206375"/>
            <a:ext cx="8507288" cy="565175"/>
          </a:xfrm>
          <a:prstGeom prst="rect">
            <a:avLst/>
          </a:prstGeom>
        </p:spPr>
        <p:txBody>
          <a:bodyPr/>
          <a:lstStyle>
            <a:lvl1pPr algn="r">
              <a:defRPr sz="3200">
                <a:solidFill>
                  <a:srgbClr val="004A92"/>
                </a:solidFill>
                <a:latin typeface="+mj-lt"/>
                <a:ea typeface="Open Sans" panose="020B0604020202020204" charset="0"/>
                <a:cs typeface="Open Sans" panose="020B0604020202020204" charset="0"/>
              </a:defRPr>
            </a:lvl1pPr>
          </a:lstStyle>
          <a:p>
            <a:r>
              <a:rPr lang="de-DE" dirty="0"/>
              <a:t>Title</a:t>
            </a:r>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19805" y="869847"/>
            <a:ext cx="4060707"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nhaltsplatzhalter 11"/>
          <p:cNvSpPr>
            <a:spLocks noGrp="1"/>
          </p:cNvSpPr>
          <p:nvPr>
            <p:ph sz="quarter" idx="11" hasCustomPrompt="1"/>
          </p:nvPr>
        </p:nvSpPr>
        <p:spPr>
          <a:xfrm>
            <a:off x="180526" y="1059582"/>
            <a:ext cx="4176464" cy="3600450"/>
          </a:xfrm>
          <a:prstGeom prst="rect">
            <a:avLst/>
          </a:prstGeom>
        </p:spPr>
        <p:txBody>
          <a:bodyPr/>
          <a:lstStyle>
            <a:lvl1pPr marL="0" indent="0">
              <a:buNone/>
              <a:defRPr sz="1800">
                <a:solidFill>
                  <a:srgbClr val="004A92"/>
                </a:solidFill>
                <a:latin typeface="+mj-lt"/>
                <a:ea typeface="Open Sans" panose="020B0604020202020204" charset="0"/>
                <a:cs typeface="Open Sans" panose="020B0604020202020204" charset="0"/>
              </a:defRPr>
            </a:lvl1pPr>
          </a:lstStyle>
          <a:p>
            <a:pPr lvl="0"/>
            <a:r>
              <a:rPr lang="de-DE" dirty="0"/>
              <a:t>Text bearbeiten</a:t>
            </a:r>
          </a:p>
        </p:txBody>
      </p:sp>
      <p:sp>
        <p:nvSpPr>
          <p:cNvPr id="8" name="Inhaltsplatzhalter 11"/>
          <p:cNvSpPr>
            <a:spLocks noGrp="1"/>
          </p:cNvSpPr>
          <p:nvPr>
            <p:ph sz="quarter" idx="12" hasCustomPrompt="1"/>
          </p:nvPr>
        </p:nvSpPr>
        <p:spPr>
          <a:xfrm>
            <a:off x="4788024" y="1059582"/>
            <a:ext cx="4228815" cy="3600450"/>
          </a:xfrm>
          <a:prstGeom prst="rect">
            <a:avLst/>
          </a:prstGeom>
        </p:spPr>
        <p:txBody>
          <a:bodyPr/>
          <a:lstStyle>
            <a:lvl1pPr marL="0" indent="0">
              <a:buNone/>
              <a:defRPr sz="1800">
                <a:solidFill>
                  <a:srgbClr val="004A92"/>
                </a:solidFill>
                <a:latin typeface="+mj-lt"/>
                <a:ea typeface="Open Sans" panose="020B0604020202020204" charset="0"/>
                <a:cs typeface="Open Sans" panose="020B0604020202020204" charset="0"/>
              </a:defRPr>
            </a:lvl1pPr>
          </a:lstStyle>
          <a:p>
            <a:pPr lvl="0"/>
            <a:r>
              <a:rPr lang="de-DE" dirty="0"/>
              <a:t>Text bearbeiten</a:t>
            </a:r>
          </a:p>
        </p:txBody>
      </p:sp>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9948" y="4673475"/>
            <a:ext cx="841550" cy="423189"/>
          </a:xfrm>
          <a:prstGeom prst="rect">
            <a:avLst/>
          </a:prstGeom>
        </p:spPr>
      </p:pic>
      <p:pic>
        <p:nvPicPr>
          <p:cNvPr id="11" name="Grafik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57536" y="4588728"/>
            <a:ext cx="983910" cy="494778"/>
          </a:xfrm>
          <a:prstGeom prst="rect">
            <a:avLst/>
          </a:prstGeom>
        </p:spPr>
      </p:pic>
      <p:pic>
        <p:nvPicPr>
          <p:cNvPr id="12" name="Picture 2" descr="X:\ÖFFENTLICHKEITSARBEIT\PowerPoint\Muster\logos\logo COFUNDED\COFUNDED_E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956376" y="4716405"/>
            <a:ext cx="1062086" cy="32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31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ree space">
    <p:spTree>
      <p:nvGrpSpPr>
        <p:cNvPr id="1" name=""/>
        <p:cNvGrpSpPr/>
        <p:nvPr/>
      </p:nvGrpSpPr>
      <p:grpSpPr>
        <a:xfrm>
          <a:off x="0" y="0"/>
          <a:ext cx="0" cy="0"/>
          <a:chOff x="0" y="0"/>
          <a:chExt cx="0" cy="0"/>
        </a:xfrm>
      </p:grpSpPr>
      <p:sp>
        <p:nvSpPr>
          <p:cNvPr id="7" name="Titel 9"/>
          <p:cNvSpPr>
            <a:spLocks noGrp="1"/>
          </p:cNvSpPr>
          <p:nvPr>
            <p:ph type="title" hasCustomPrompt="1"/>
          </p:nvPr>
        </p:nvSpPr>
        <p:spPr>
          <a:xfrm>
            <a:off x="179512" y="206375"/>
            <a:ext cx="8507288" cy="565175"/>
          </a:xfrm>
          <a:prstGeom prst="rect">
            <a:avLst/>
          </a:prstGeom>
        </p:spPr>
        <p:txBody>
          <a:bodyPr/>
          <a:lstStyle>
            <a:lvl1pPr algn="r">
              <a:defRPr sz="3200">
                <a:solidFill>
                  <a:srgbClr val="004A92"/>
                </a:solidFill>
                <a:latin typeface="+mj-lt"/>
                <a:ea typeface="Open Sans" panose="020B0604020202020204" charset="0"/>
                <a:cs typeface="Open Sans" panose="020B0604020202020204" charset="0"/>
              </a:defRPr>
            </a:lvl1pPr>
          </a:lstStyle>
          <a:p>
            <a:r>
              <a:rPr lang="de-DE" dirty="0"/>
              <a:t>Title</a:t>
            </a:r>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19805" y="869847"/>
            <a:ext cx="4060707"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X:\ÖFFENTLICHKEITSARBEIT\PowerPoint\Muster\logos\logo COFUNDED\COFUNDED_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6376" y="4716405"/>
            <a:ext cx="1062086" cy="324436"/>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9948" y="4673475"/>
            <a:ext cx="841550" cy="423189"/>
          </a:xfrm>
          <a:prstGeom prst="rect">
            <a:avLst/>
          </a:prstGeom>
        </p:spPr>
      </p:pic>
      <p:pic>
        <p:nvPicPr>
          <p:cNvPr id="6" name="Grafik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57536" y="4588728"/>
            <a:ext cx="983910" cy="494778"/>
          </a:xfrm>
          <a:prstGeom prst="rect">
            <a:avLst/>
          </a:prstGeom>
        </p:spPr>
      </p:pic>
    </p:spTree>
    <p:extLst>
      <p:ext uri="{BB962C8B-B14F-4D97-AF65-F5344CB8AC3E}">
        <p14:creationId xmlns:p14="http://schemas.microsoft.com/office/powerpoint/2010/main" val="21254662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818741"/>
      </p:ext>
    </p:extLst>
  </p:cSld>
  <p:clrMap bg1="lt1" tx1="dk1" bg2="lt2" tx2="dk2" accent1="accent1" accent2="accent2" accent3="accent3" accent4="accent4" accent5="accent5" accent6="accent6" hlink="hlink" folHlink="folHlink"/>
  <p:sldLayoutIdLst>
    <p:sldLayoutId id="2147483657" r:id="rId1"/>
    <p:sldLayoutId id="2147483660" r:id="rId2"/>
    <p:sldLayoutId id="2147483662" r:id="rId3"/>
    <p:sldLayoutId id="2147483664" r:id="rId4"/>
    <p:sldLayoutId id="2147483663" r:id="rId5"/>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1.jpeg"/><Relationship Id="rId9"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26.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sk-SK" dirty="0">
                <a:solidFill>
                  <a:srgbClr val="00366C"/>
                </a:solidFill>
                <a:latin typeface="+mj-lt"/>
              </a:rPr>
              <a:t>Internetové podvody</a:t>
            </a:r>
            <a:endParaRPr lang="de-DE" dirty="0">
              <a:solidFill>
                <a:srgbClr val="00366C"/>
              </a:solidFill>
              <a:latin typeface="+mj-lt"/>
            </a:endParaRPr>
          </a:p>
        </p:txBody>
      </p:sp>
      <p:sp>
        <p:nvSpPr>
          <p:cNvPr id="3" name="Untertitel 2"/>
          <p:cNvSpPr>
            <a:spLocks noGrp="1"/>
          </p:cNvSpPr>
          <p:nvPr>
            <p:ph type="subTitle" idx="1"/>
          </p:nvPr>
        </p:nvSpPr>
        <p:spPr>
          <a:xfrm>
            <a:off x="611560" y="2103698"/>
            <a:ext cx="4896544" cy="936104"/>
          </a:xfrm>
        </p:spPr>
        <p:txBody>
          <a:bodyPr/>
          <a:lstStyle/>
          <a:p>
            <a:endParaRPr lang="sk-SK" sz="2400" dirty="0">
              <a:solidFill>
                <a:srgbClr val="00366C"/>
              </a:solidFill>
              <a:latin typeface="+mj-lt"/>
            </a:endParaRPr>
          </a:p>
          <a:p>
            <a:r>
              <a:rPr lang="sk-SK" sz="2400" dirty="0">
                <a:solidFill>
                  <a:srgbClr val="00366C"/>
                </a:solidFill>
                <a:latin typeface="+mj-lt"/>
              </a:rPr>
              <a:t>Ing. Michaela Klieštiková</a:t>
            </a:r>
            <a:br>
              <a:rPr lang="de-DE" sz="2400" dirty="0">
                <a:solidFill>
                  <a:srgbClr val="00366C"/>
                </a:solidFill>
                <a:latin typeface="+mj-lt"/>
              </a:rPr>
            </a:br>
            <a:endParaRPr lang="sk-SK" dirty="0"/>
          </a:p>
        </p:txBody>
      </p:sp>
    </p:spTree>
    <p:extLst>
      <p:ext uri="{BB962C8B-B14F-4D97-AF65-F5344CB8AC3E}">
        <p14:creationId xmlns:p14="http://schemas.microsoft.com/office/powerpoint/2010/main" val="410780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1698F26-250A-4DF6-9248-3B7562EFC213}"/>
              </a:ext>
            </a:extLst>
          </p:cNvPr>
          <p:cNvSpPr>
            <a:spLocks noGrp="1"/>
          </p:cNvSpPr>
          <p:nvPr>
            <p:ph sz="quarter" idx="11"/>
          </p:nvPr>
        </p:nvSpPr>
        <p:spPr>
          <a:xfrm>
            <a:off x="467544" y="1131590"/>
            <a:ext cx="8219256" cy="3600450"/>
          </a:xfrm>
        </p:spPr>
        <p:txBody>
          <a:bodyPr/>
          <a:lstStyle/>
          <a:p>
            <a:pPr marL="285750" indent="-285750">
              <a:buFont typeface="Wingdings" panose="05000000000000000000" pitchFamily="2" charset="2"/>
              <a:buChar char="q"/>
            </a:pPr>
            <a:r>
              <a:rPr lang="sk-SK" dirty="0"/>
              <a:t>Zabezpečte svoj počítač pred vstupom zvonka. </a:t>
            </a:r>
          </a:p>
          <a:p>
            <a:pPr marL="285750" indent="-285750">
              <a:buFont typeface="Wingdings" panose="05000000000000000000" pitchFamily="2" charset="2"/>
              <a:buChar char="q"/>
            </a:pPr>
            <a:r>
              <a:rPr lang="sk-SK" dirty="0"/>
              <a:t>Aktivujte si bránu </a:t>
            </a:r>
            <a:r>
              <a:rPr lang="sk-SK" dirty="0" err="1"/>
              <a:t>ﬁrewall</a:t>
            </a:r>
            <a:r>
              <a:rPr lang="sk-SK" dirty="0"/>
              <a:t>, pravidelne aktualizujte svoj antivírusový program, nainštalujte si ochranu pred spyware a </a:t>
            </a:r>
            <a:r>
              <a:rPr lang="sk-SK" dirty="0" err="1"/>
              <a:t>adware</a:t>
            </a:r>
            <a:r>
              <a:rPr lang="sk-SK" dirty="0"/>
              <a:t>. </a:t>
            </a:r>
          </a:p>
          <a:p>
            <a:pPr marL="285750" indent="-285750">
              <a:buFont typeface="Wingdings" panose="05000000000000000000" pitchFamily="2" charset="2"/>
              <a:buChar char="q"/>
            </a:pPr>
            <a:r>
              <a:rPr lang="sk-SK" dirty="0"/>
              <a:t>Pripojenie do siete zabezpečte heslom a zvážte tiež, ktoré priečinky a súbory budete zdieľať na sieti a komu umožníte prístup k nim. </a:t>
            </a:r>
          </a:p>
          <a:p>
            <a:pPr marL="285750" indent="-285750">
              <a:buFont typeface="Wingdings" panose="05000000000000000000" pitchFamily="2" charset="2"/>
              <a:buChar char="q"/>
            </a:pPr>
            <a:r>
              <a:rPr lang="sk-SK" dirty="0"/>
              <a:t>Vyberajte si zložité heslá, ktoré sa nedajú ľahko uhádnuť, najlepšie dlhú nezmyselnú kombináciu rôznych znakov a číslic.</a:t>
            </a:r>
          </a:p>
        </p:txBody>
      </p:sp>
      <p:sp>
        <p:nvSpPr>
          <p:cNvPr id="3" name="Nadpis 2">
            <a:extLst>
              <a:ext uri="{FF2B5EF4-FFF2-40B4-BE49-F238E27FC236}">
                <a16:creationId xmlns:a16="http://schemas.microsoft.com/office/drawing/2014/main" id="{0A5BF0C5-B499-4B64-8234-246396DC4F91}"/>
              </a:ext>
            </a:extLst>
          </p:cNvPr>
          <p:cNvSpPr>
            <a:spLocks noGrp="1"/>
          </p:cNvSpPr>
          <p:nvPr>
            <p:ph type="title"/>
          </p:nvPr>
        </p:nvSpPr>
        <p:spPr/>
        <p:txBody>
          <a:bodyPr/>
          <a:lstStyle/>
          <a:p>
            <a:r>
              <a:rPr lang="sk-SK" dirty="0"/>
              <a:t>Ochrana počítača</a:t>
            </a:r>
          </a:p>
        </p:txBody>
      </p:sp>
    </p:spTree>
    <p:extLst>
      <p:ext uri="{BB962C8B-B14F-4D97-AF65-F5344CB8AC3E}">
        <p14:creationId xmlns:p14="http://schemas.microsoft.com/office/powerpoint/2010/main" val="717622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Internetové podvody</a:t>
            </a:r>
          </a:p>
        </p:txBody>
      </p:sp>
      <p:sp>
        <p:nvSpPr>
          <p:cNvPr id="3" name="Zástupný symbol obsahu 2"/>
          <p:cNvSpPr>
            <a:spLocks noGrp="1"/>
          </p:cNvSpPr>
          <p:nvPr>
            <p:ph sz="quarter" idx="11"/>
          </p:nvPr>
        </p:nvSpPr>
        <p:spPr/>
        <p:txBody>
          <a:bodyPr/>
          <a:lstStyle/>
          <a:p>
            <a:pPr marL="285750" indent="-285750">
              <a:lnSpc>
                <a:spcPct val="150000"/>
              </a:lnSpc>
              <a:buFont typeface="Arial" panose="020B0604020202020204" pitchFamily="34" charset="0"/>
              <a:buChar char="•"/>
            </a:pPr>
            <a:endParaRPr lang="sk-SK" dirty="0"/>
          </a:p>
          <a:p>
            <a:pPr marL="285750" indent="-285750">
              <a:lnSpc>
                <a:spcPct val="150000"/>
              </a:lnSpc>
              <a:buFont typeface="Arial" panose="020B0604020202020204" pitchFamily="34" charset="0"/>
              <a:buChar char="•"/>
            </a:pPr>
            <a:r>
              <a:rPr lang="sk-SK" dirty="0">
                <a:solidFill>
                  <a:schemeClr val="tx1"/>
                </a:solidFill>
                <a:latin typeface="Calibri" panose="020F0502020204030204" pitchFamily="34" charset="0"/>
              </a:rPr>
              <a:t>Podozrivo nízka cena.</a:t>
            </a:r>
          </a:p>
          <a:p>
            <a:pPr marL="285750" indent="-285750">
              <a:lnSpc>
                <a:spcPct val="150000"/>
              </a:lnSpc>
              <a:buFont typeface="Arial" panose="020B0604020202020204" pitchFamily="34" charset="0"/>
              <a:buChar char="•"/>
            </a:pPr>
            <a:r>
              <a:rPr lang="sk-SK" dirty="0">
                <a:solidFill>
                  <a:schemeClr val="tx1"/>
                </a:solidFill>
                <a:latin typeface="Calibri" panose="020F0502020204030204" pitchFamily="34" charset="0"/>
              </a:rPr>
              <a:t>Platba vopred.</a:t>
            </a:r>
          </a:p>
          <a:p>
            <a:pPr marL="285750" indent="-285750">
              <a:lnSpc>
                <a:spcPct val="150000"/>
              </a:lnSpc>
              <a:buFont typeface="Arial" panose="020B0604020202020204" pitchFamily="34" charset="0"/>
              <a:buChar char="•"/>
            </a:pPr>
            <a:r>
              <a:rPr lang="sk-SK" dirty="0">
                <a:solidFill>
                  <a:schemeClr val="tx1"/>
                </a:solidFill>
                <a:latin typeface="Calibri" panose="020F0502020204030204" pitchFamily="34" charset="0"/>
              </a:rPr>
              <a:t>Kontaktný formulár. </a:t>
            </a:r>
          </a:p>
          <a:p>
            <a:pPr marL="285750" indent="-285750">
              <a:lnSpc>
                <a:spcPct val="150000"/>
              </a:lnSpc>
              <a:buFont typeface="Arial" panose="020B0604020202020204" pitchFamily="34" charset="0"/>
              <a:buChar char="•"/>
            </a:pPr>
            <a:r>
              <a:rPr lang="sk-SK" dirty="0">
                <a:solidFill>
                  <a:schemeClr val="tx1"/>
                </a:solidFill>
                <a:latin typeface="Calibri" panose="020F0502020204030204" pitchFamily="34" charset="0"/>
              </a:rPr>
              <a:t>Malý počet/ žiadne referencie.</a:t>
            </a:r>
          </a:p>
          <a:p>
            <a:pPr marL="285750" indent="-285750">
              <a:lnSpc>
                <a:spcPct val="150000"/>
              </a:lnSpc>
              <a:buFont typeface="Arial" panose="020B0604020202020204" pitchFamily="34" charset="0"/>
              <a:buChar char="•"/>
            </a:pPr>
            <a:r>
              <a:rPr lang="sk-SK" dirty="0">
                <a:solidFill>
                  <a:schemeClr val="tx1"/>
                </a:solidFill>
                <a:latin typeface="Calibri" panose="020F0502020204030204" pitchFamily="34" charset="0"/>
              </a:rPr>
              <a:t>Neznáma kuriérska spoločnosť.</a:t>
            </a:r>
          </a:p>
          <a:p>
            <a:pPr marL="285750" indent="-285750">
              <a:lnSpc>
                <a:spcPct val="150000"/>
              </a:lnSpc>
              <a:buFont typeface="Arial" panose="020B0604020202020204" pitchFamily="34" charset="0"/>
              <a:buChar char="•"/>
            </a:pPr>
            <a:r>
              <a:rPr lang="sk-SK" dirty="0">
                <a:solidFill>
                  <a:schemeClr val="tx1"/>
                </a:solidFill>
                <a:latin typeface="Calibri" panose="020F0502020204030204" pitchFamily="34" charset="0"/>
              </a:rPr>
              <a:t>Použitý jazyk v e-mailovej komunikácii.</a:t>
            </a:r>
          </a:p>
          <a:p>
            <a:pPr>
              <a:lnSpc>
                <a:spcPct val="150000"/>
              </a:lnSpc>
            </a:pPr>
            <a:endParaRPr lang="sk-SK" dirty="0"/>
          </a:p>
        </p:txBody>
      </p:sp>
      <p:pic>
        <p:nvPicPr>
          <p:cNvPr id="1026" name="Picture 2" descr="C:\Users\pavlovkin\Downloads\cookie-christmas-tree-vector-654388.jpg"/>
          <p:cNvPicPr>
            <a:picLocks noGrp="1" noChangeAspect="1" noChangeArrowheads="1"/>
          </p:cNvPicPr>
          <p:nvPr>
            <p:ph sz="quarter" idx="12"/>
          </p:nvPr>
        </p:nvPicPr>
        <p:blipFill>
          <a:blip r:embed="rId3" cstate="print">
            <a:extLst>
              <a:ext uri="{28A0092B-C50C-407E-A947-70E740481C1C}">
                <a14:useLocalDpi xmlns:a14="http://schemas.microsoft.com/office/drawing/2010/main" val="0"/>
              </a:ext>
            </a:extLst>
          </a:blip>
          <a:stretch>
            <a:fillRect/>
          </a:stretch>
        </p:blipFill>
        <p:spPr bwMode="auto">
          <a:xfrm>
            <a:off x="0" y="48454"/>
            <a:ext cx="1350818" cy="1421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X:\ÖFFENTLICHKEITSARBEIT\PowerPoint\Muster\icons\general-icons_Achtu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15" y="1700454"/>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X:\ÖFFENTLICHKEITSARBEIT\PowerPoint\Muster\icons\general-icons_Achtu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18" y="2139702"/>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X:\ÖFFENTLICHKEITSARBEIT\PowerPoint\Muster\icons\general-icons_Achtu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18" y="3075806"/>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X:\ÖFFENTLICHKEITSARBEIT\PowerPoint\Muster\icons\general-icons_Achtu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18" y="2643758"/>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X:\ÖFFENTLICHKEITSARBEIT\PowerPoint\Muster\icons\general-icons_Achtu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16" y="3579862"/>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X:\ÖFFENTLICHKEITSARBEIT\PowerPoint\Muster\icons\general-icons_Achtu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18" y="4006402"/>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pavlovkin\Downloads\cookie-christmas-tree-vector-65438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0233" y="24026"/>
            <a:ext cx="1349347" cy="14203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pavlovkin\Downloads\cookie-christmas-tree-vector-65438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1760" y="9165"/>
            <a:ext cx="1343610" cy="14143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pavlovkin\Downloads\cookie-christmas-tree-vector-65438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5896" y="36951"/>
            <a:ext cx="1343610" cy="1414326"/>
          </a:xfrm>
          <a:prstGeom prst="rect">
            <a:avLst/>
          </a:prstGeom>
          <a:noFill/>
          <a:extLst>
            <a:ext uri="{909E8E84-426E-40DD-AFC4-6F175D3DCCD1}">
              <a14:hiddenFill xmlns:a14="http://schemas.microsoft.com/office/drawing/2010/main">
                <a:solidFill>
                  <a:srgbClr val="FFFFFF"/>
                </a:solidFill>
              </a14:hiddenFill>
            </a:ext>
          </a:extLst>
        </p:spPr>
      </p:pic>
      <p:sp>
        <p:nvSpPr>
          <p:cNvPr id="16" name="BlokTextu 15"/>
          <p:cNvSpPr txBox="1"/>
          <p:nvPr/>
        </p:nvSpPr>
        <p:spPr>
          <a:xfrm>
            <a:off x="4307701" y="1563367"/>
            <a:ext cx="4836299" cy="2723823"/>
          </a:xfrm>
          <a:prstGeom prst="rect">
            <a:avLst/>
          </a:prstGeom>
          <a:noFill/>
        </p:spPr>
        <p:txBody>
          <a:bodyPr wrap="square" rtlCol="0">
            <a:spAutoFit/>
          </a:bodyPr>
          <a:lstStyle/>
          <a:p>
            <a:pPr>
              <a:spcBef>
                <a:spcPct val="20000"/>
              </a:spcBef>
            </a:pPr>
            <a:r>
              <a:rPr lang="sk-SK" dirty="0">
                <a:latin typeface="Calibri" panose="020F0502020204030204" pitchFamily="34" charset="0"/>
                <a:ea typeface="Open Sans" panose="020B0604020202020204" charset="0"/>
                <a:cs typeface="Open Sans" panose="020B0604020202020204" charset="0"/>
              </a:rPr>
              <a:t>	Pri internetových podvodoch vám 	zvyčajne nevieme pomôcť.</a:t>
            </a:r>
          </a:p>
          <a:p>
            <a:pPr>
              <a:spcBef>
                <a:spcPct val="20000"/>
              </a:spcBef>
            </a:pPr>
            <a:endParaRPr lang="sk-SK" dirty="0">
              <a:latin typeface="Calibri" panose="020F0502020204030204" pitchFamily="34" charset="0"/>
              <a:ea typeface="Open Sans" panose="020B0604020202020204" charset="0"/>
              <a:cs typeface="Open Sans" panose="020B0604020202020204" charset="0"/>
            </a:endParaRPr>
          </a:p>
          <a:p>
            <a:pPr>
              <a:spcBef>
                <a:spcPct val="20000"/>
              </a:spcBef>
            </a:pPr>
            <a:r>
              <a:rPr lang="sk-SK" dirty="0">
                <a:latin typeface="Calibri" panose="020F0502020204030204" pitchFamily="34" charset="0"/>
                <a:ea typeface="Open Sans" panose="020B0604020202020204" charset="0"/>
                <a:cs typeface="Open Sans" panose="020B0604020202020204" charset="0"/>
              </a:rPr>
              <a:t>	Škoda prevyšujúca sumu 266 euro. 	</a:t>
            </a:r>
          </a:p>
          <a:p>
            <a:pPr>
              <a:spcBef>
                <a:spcPct val="20000"/>
              </a:spcBef>
            </a:pPr>
            <a:endParaRPr lang="sk-SK" dirty="0">
              <a:latin typeface="Calibri" panose="020F0502020204030204" pitchFamily="34" charset="0"/>
              <a:ea typeface="Open Sans" panose="020B0604020202020204" charset="0"/>
              <a:cs typeface="Open Sans" panose="020B0604020202020204" charset="0"/>
            </a:endParaRPr>
          </a:p>
          <a:p>
            <a:pPr>
              <a:spcBef>
                <a:spcPct val="20000"/>
              </a:spcBef>
            </a:pPr>
            <a:r>
              <a:rPr lang="sk-SK" dirty="0">
                <a:latin typeface="Calibri" panose="020F0502020204030204" pitchFamily="34" charset="0"/>
                <a:ea typeface="Open Sans" panose="020B0604020202020204" charset="0"/>
                <a:cs typeface="Open Sans" panose="020B0604020202020204" charset="0"/>
              </a:rPr>
              <a:t>	Vypátranie páchateľov je ťažké a oplatí 	sa venovať pozornosť prevencii.</a:t>
            </a:r>
          </a:p>
          <a:p>
            <a:pPr marL="285750" indent="-285750">
              <a:lnSpc>
                <a:spcPct val="150000"/>
              </a:lnSpc>
              <a:spcBef>
                <a:spcPct val="20000"/>
              </a:spcBef>
              <a:buFont typeface="Arial" panose="020B0604020202020204" pitchFamily="34" charset="0"/>
              <a:buChar char="•"/>
            </a:pPr>
            <a:endParaRPr lang="sk-SK" dirty="0">
              <a:latin typeface="Calibri" panose="020F0502020204030204" pitchFamily="34" charset="0"/>
              <a:ea typeface="Open Sans" panose="020B0604020202020204" charset="0"/>
              <a:cs typeface="Open Sans" panose="020B0604020202020204" charset="0"/>
            </a:endParaRPr>
          </a:p>
        </p:txBody>
      </p:sp>
      <p:pic>
        <p:nvPicPr>
          <p:cNvPr id="19" name="Picture 16" descr="X:\ÖFFENTLICHKEITSARBEIT\PowerPoint\Muster\icons\general-icons_merk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7506" y="1602966"/>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X:\ÖFFENTLICHKEITSARBEIT\PowerPoint\Muster\icons\general-icons_merk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7506" y="3255862"/>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X:\ÖFFENTLICHKEITSARBEIT\PowerPoint\Muster\icons\general-icons_merk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7506" y="2520160"/>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G:\ESC\logo\logo 2016\LOGO_ECC-Net-NATIONAUX-SK_0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48264" y="4620799"/>
            <a:ext cx="977334" cy="44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435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Nakupovanie tovarov a služieb </a:t>
            </a:r>
            <a:r>
              <a:rPr lang="sk-SK" dirty="0" err="1"/>
              <a:t>online</a:t>
            </a:r>
            <a:endParaRPr lang="sk-SK" dirty="0"/>
          </a:p>
        </p:txBody>
      </p:sp>
      <p:pic>
        <p:nvPicPr>
          <p:cNvPr id="7" name="Zástupný symbol obsahu 6"/>
          <p:cNvPicPr>
            <a:picLocks noGrp="1" noChangeAspect="1"/>
          </p:cNvPicPr>
          <p:nvPr>
            <p:ph sz="quarter" idx="11"/>
          </p:nvPr>
        </p:nvPicPr>
        <p:blipFill>
          <a:blip r:embed="rId3" cstate="print">
            <a:extLst>
              <a:ext uri="{28A0092B-C50C-407E-A947-70E740481C1C}">
                <a14:useLocalDpi xmlns:a14="http://schemas.microsoft.com/office/drawing/2010/main" val="0"/>
              </a:ext>
            </a:extLst>
          </a:blip>
          <a:srcRect/>
          <a:stretch>
            <a:fillRect/>
          </a:stretch>
        </p:blipFill>
        <p:spPr>
          <a:xfrm>
            <a:off x="899592" y="2281143"/>
            <a:ext cx="3123464" cy="2810887"/>
          </a:xfrm>
          <a:prstGeom prst="rect">
            <a:avLst/>
          </a:prstGeom>
        </p:spPr>
      </p:pic>
      <p:pic>
        <p:nvPicPr>
          <p:cNvPr id="9" name="Obrázok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753981"/>
            <a:ext cx="22479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BlokTextu 11"/>
          <p:cNvSpPr txBox="1"/>
          <p:nvPr/>
        </p:nvSpPr>
        <p:spPr>
          <a:xfrm>
            <a:off x="755576" y="1059581"/>
            <a:ext cx="6408101" cy="830997"/>
          </a:xfrm>
          <a:prstGeom prst="rect">
            <a:avLst/>
          </a:prstGeom>
          <a:noFill/>
        </p:spPr>
        <p:txBody>
          <a:bodyPr wrap="none" rtlCol="0">
            <a:spAutoFit/>
          </a:bodyPr>
          <a:lstStyle/>
          <a:p>
            <a:pPr marL="457200" indent="-457200">
              <a:buFont typeface="Arial" panose="020B0604020202020204" pitchFamily="34" charset="0"/>
              <a:buChar char="•"/>
              <a:tabLst>
                <a:tab pos="625475" algn="l"/>
              </a:tabLst>
            </a:pPr>
            <a:r>
              <a:rPr lang="sk-SK" sz="2400" dirty="0">
                <a:solidFill>
                  <a:srgbClr val="004A92"/>
                </a:solidFill>
                <a:latin typeface="+mj-lt"/>
                <a:ea typeface="Open Sans" panose="020B0604020202020204" charset="0"/>
                <a:cs typeface="Open Sans" panose="020B0604020202020204" charset="0"/>
              </a:rPr>
              <a:t>Zistite si vopred od koho nakupujete.</a:t>
            </a:r>
          </a:p>
          <a:p>
            <a:pPr marL="457200" indent="-457200">
              <a:buFont typeface="Arial" panose="020B0604020202020204" pitchFamily="34" charset="0"/>
              <a:buChar char="•"/>
            </a:pPr>
            <a:r>
              <a:rPr lang="sk-SK" sz="2400" dirty="0">
                <a:solidFill>
                  <a:srgbClr val="004A92"/>
                </a:solidFill>
                <a:latin typeface="+mj-lt"/>
                <a:ea typeface="Open Sans" panose="020B0604020202020204" charset="0"/>
                <a:cs typeface="Open Sans" panose="020B0604020202020204" charset="0"/>
              </a:rPr>
              <a:t>Pri pochybnostiach si preverte predávajúceho.</a:t>
            </a:r>
            <a:endParaRPr lang="sk-SK" sz="2000" dirty="0"/>
          </a:p>
        </p:txBody>
      </p:sp>
      <p:pic>
        <p:nvPicPr>
          <p:cNvPr id="14" name="Picture 18" descr="X:\ÖFFENTLICHKEITSARBEIT\PowerPoint\Muster\icons\general-icons_o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766" y="1543030"/>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X:\ÖFFENTLICHKEITSARBEIT\PowerPoint\Muster\icons\general-icons_o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766" y="1159678"/>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avlovkin\Downloads\googlelogo_color_284x96d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2283718"/>
            <a:ext cx="2929076" cy="9901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ESC\logo\logo 2016\LOGO_ECC-Net-NATIONAUX-SK_0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8264" y="4620799"/>
            <a:ext cx="977334" cy="44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441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Práva pri nakupovaní </a:t>
            </a:r>
            <a:r>
              <a:rPr lang="sk-SK" dirty="0" err="1"/>
              <a:t>online</a:t>
            </a:r>
            <a:endParaRPr lang="sk-SK" dirty="0"/>
          </a:p>
        </p:txBody>
      </p:sp>
      <p:sp>
        <p:nvSpPr>
          <p:cNvPr id="3" name="Zástupný symbol obsahu 2"/>
          <p:cNvSpPr>
            <a:spLocks noGrp="1"/>
          </p:cNvSpPr>
          <p:nvPr>
            <p:ph sz="quarter" idx="11"/>
          </p:nvPr>
        </p:nvSpPr>
        <p:spPr/>
        <p:txBody>
          <a:bodyPr/>
          <a:lstStyle/>
          <a:p>
            <a:pPr marL="285750" indent="-285750">
              <a:buFont typeface="Arial" panose="020B0604020202020204" pitchFamily="34" charset="0"/>
              <a:buChar char="•"/>
            </a:pPr>
            <a:r>
              <a:rPr lang="sk-SK" altLang="sk-SK" dirty="0">
                <a:solidFill>
                  <a:schemeClr val="tx1"/>
                </a:solidFill>
                <a:latin typeface="Calibri" panose="020F0502020204030204" pitchFamily="34" charset="0"/>
              </a:rPr>
              <a:t>Pri nákupe cez internet máte právo na odstúpenie od zmluvy  bez udania dôvodu do 14 kalendárnych dní.</a:t>
            </a:r>
          </a:p>
          <a:p>
            <a:pPr marL="285750" indent="-285750">
              <a:buFont typeface="Arial" panose="020B0604020202020204" pitchFamily="34" charset="0"/>
              <a:buChar char="•"/>
            </a:pPr>
            <a:r>
              <a:rPr lang="sk-SK" altLang="sk-SK" dirty="0">
                <a:solidFill>
                  <a:schemeClr val="tx1"/>
                </a:solidFill>
                <a:latin typeface="Calibri" panose="020F0502020204030204" pitchFamily="34" charset="0"/>
              </a:rPr>
              <a:t>Je potrebné zaslať tovaru späť do 14 dní odo dňa odstúpenia.</a:t>
            </a:r>
          </a:p>
          <a:p>
            <a:pPr marL="285750" indent="-285750">
              <a:buFont typeface="Arial" panose="020B0604020202020204" pitchFamily="34" charset="0"/>
              <a:buChar char="•"/>
            </a:pPr>
            <a:r>
              <a:rPr lang="sk-SK" altLang="sk-SK" dirty="0">
                <a:solidFill>
                  <a:schemeClr val="tx1"/>
                </a:solidFill>
                <a:latin typeface="Calibri" panose="020F0502020204030204" pitchFamily="34" charset="0"/>
              </a:rPr>
              <a:t>Obchodník je povinný vrátiť kúpnu cenu + poštovné do 14 kalendárnych dní odo dňa odstúpenia.</a:t>
            </a:r>
          </a:p>
        </p:txBody>
      </p:sp>
      <p:sp>
        <p:nvSpPr>
          <p:cNvPr id="4" name="Zástupný symbol obsahu 3"/>
          <p:cNvSpPr>
            <a:spLocks noGrp="1"/>
          </p:cNvSpPr>
          <p:nvPr>
            <p:ph sz="quarter" idx="12"/>
          </p:nvPr>
        </p:nvSpPr>
        <p:spPr>
          <a:xfrm>
            <a:off x="4572000" y="1059582"/>
            <a:ext cx="4444839" cy="3600450"/>
          </a:xfrm>
        </p:spPr>
        <p:txBody>
          <a:bodyPr/>
          <a:lstStyle/>
          <a:p>
            <a:pPr marL="285750" indent="-285750">
              <a:buFont typeface="Arial" panose="020B0604020202020204" pitchFamily="34" charset="0"/>
              <a:buChar char="•"/>
            </a:pPr>
            <a:r>
              <a:rPr lang="sk-SK" altLang="sk-SK" dirty="0">
                <a:solidFill>
                  <a:schemeClr val="tx1"/>
                </a:solidFill>
                <a:latin typeface="Calibri" panose="020F0502020204030204" pitchFamily="34" charset="0"/>
              </a:rPr>
              <a:t>Prísne sankcie za nesplnenie informačných povinností.</a:t>
            </a:r>
          </a:p>
          <a:p>
            <a:pPr marL="285750" indent="-285750">
              <a:buFont typeface="Arial" panose="020B0604020202020204" pitchFamily="34" charset="0"/>
              <a:buChar char="•"/>
            </a:pPr>
            <a:r>
              <a:rPr lang="sk-SK" altLang="sk-SK" dirty="0">
                <a:solidFill>
                  <a:schemeClr val="tx1"/>
                </a:solidFill>
                <a:latin typeface="Calibri" panose="020F0502020204030204" pitchFamily="34" charset="0"/>
              </a:rPr>
              <a:t>Celková cena.</a:t>
            </a:r>
          </a:p>
          <a:p>
            <a:pPr marL="285750" indent="-285750">
              <a:buFont typeface="Arial" panose="020B0604020202020204" pitchFamily="34" charset="0"/>
              <a:buChar char="•"/>
            </a:pPr>
            <a:r>
              <a:rPr lang="sk-SK" altLang="sk-SK" dirty="0">
                <a:solidFill>
                  <a:schemeClr val="tx1"/>
                </a:solidFill>
                <a:latin typeface="Calibri" panose="020F0502020204030204" pitchFamily="34" charset="0"/>
              </a:rPr>
              <a:t>Tlačidlo „objednávka s povinnosťou platby“.</a:t>
            </a:r>
          </a:p>
          <a:p>
            <a:pPr marL="285750" indent="-285750">
              <a:buFont typeface="Arial" panose="020B0604020202020204" pitchFamily="34" charset="0"/>
              <a:buChar char="•"/>
            </a:pPr>
            <a:r>
              <a:rPr lang="sk-SK" altLang="sk-SK" dirty="0">
                <a:solidFill>
                  <a:schemeClr val="tx1"/>
                </a:solidFill>
                <a:latin typeface="Calibri" panose="020F0502020204030204" pitchFamily="34" charset="0"/>
              </a:rPr>
              <a:t>telefonický kontakt - súhlas spotrebiteľa v písomnej (elektronickej) forme.</a:t>
            </a:r>
          </a:p>
          <a:p>
            <a:pPr marL="285750" indent="-285750">
              <a:buFont typeface="Arial" panose="020B0604020202020204" pitchFamily="34" charset="0"/>
              <a:buChar char="•"/>
            </a:pPr>
            <a:r>
              <a:rPr lang="sk-SK" altLang="sk-SK" dirty="0">
                <a:solidFill>
                  <a:schemeClr val="tx1"/>
                </a:solidFill>
                <a:latin typeface="Calibri" panose="020F0502020204030204" pitchFamily="34" charset="0"/>
              </a:rPr>
              <a:t>Vyskúšanie </a:t>
            </a:r>
            <a:r>
              <a:rPr lang="sk-SK" altLang="sk-SK" dirty="0" err="1">
                <a:solidFill>
                  <a:schemeClr val="tx1"/>
                </a:solidFill>
                <a:latin typeface="Calibri" panose="020F0502020204030204" pitchFamily="34" charset="0"/>
              </a:rPr>
              <a:t>vs</a:t>
            </a:r>
            <a:r>
              <a:rPr lang="sk-SK" altLang="sk-SK" dirty="0">
                <a:solidFill>
                  <a:schemeClr val="tx1"/>
                </a:solidFill>
                <a:latin typeface="Calibri" panose="020F0502020204030204" pitchFamily="34" charset="0"/>
              </a:rPr>
              <a:t>. používanie tovaru.</a:t>
            </a:r>
          </a:p>
          <a:p>
            <a:pPr marL="285750" indent="-285750">
              <a:buFont typeface="Arial" panose="020B0604020202020204" pitchFamily="34" charset="0"/>
              <a:buChar char="•"/>
            </a:pPr>
            <a:r>
              <a:rPr lang="sk-SK" dirty="0">
                <a:solidFill>
                  <a:schemeClr val="tx1"/>
                </a:solidFill>
                <a:latin typeface="Calibri" panose="020F0502020204030204" pitchFamily="34" charset="0"/>
              </a:rPr>
              <a:t>Neoprávnené podnikanie.</a:t>
            </a:r>
          </a:p>
          <a:p>
            <a:endParaRPr lang="sk-SK" dirty="0"/>
          </a:p>
        </p:txBody>
      </p:sp>
      <p:pic>
        <p:nvPicPr>
          <p:cNvPr id="5" name="Picture 8" descr="X:\ÖFFENTLICHKEITSARBEIT\PowerPoint\Muster\icons\general-icons_faceboo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030005"/>
            <a:ext cx="504056" cy="5040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pavlovkin\Downloads\s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923" y="3514507"/>
            <a:ext cx="1163960" cy="11639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avlovkin\Downloads\bazos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8916" y="3934562"/>
            <a:ext cx="1895475" cy="3238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pavlovkin\Downloads\stiahnuť.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3356" y="4299505"/>
            <a:ext cx="1286593" cy="5146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X:\ÖFFENTLICHKEITSARBEIT\PowerPoint\Muster\icons\general-icons_o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223" y="2597924"/>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X:\ÖFFENTLICHKEITSARBEIT\PowerPoint\Muster\icons\general-icons_o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225" y="2012791"/>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X:\ÖFFENTLICHKEITSARBEIT\PowerPoint\Muster\icons\general-icons_o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225" y="1131590"/>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X:\ÖFFENTLICHKEITSARBEIT\PowerPoint\Muster\icons\general-icons_o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8" y="1131590"/>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X:\ÖFFENTLICHKEITSARBEIT\PowerPoint\Muster\icons\general-icons_o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7" y="1750667"/>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X:\ÖFFENTLICHKEITSARBEIT\PowerPoint\Muster\icons\general-icons_o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8" y="2120047"/>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X:\ÖFFENTLICHKEITSARBEIT\PowerPoint\Muster\icons\general-icons_o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8" y="2704676"/>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X:\ÖFFENTLICHKEITSARBEIT\PowerPoint\Muster\icons\general-icons_o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6" y="3293135"/>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X:\ÖFFENTLICHKEITSARBEIT\PowerPoint\Muster\icons\general-icons_o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8" y="3651870"/>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G:\ESC\seminár\2015\Ekonomická univerzita 22 oktober\AI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30800" y="4465106"/>
            <a:ext cx="1356788" cy="67839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G:\ESC\logo\logo 2016\LOGO_ECC-Net-NATIONAUX-SK_0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48264" y="4620799"/>
            <a:ext cx="977334" cy="44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149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Vybavenie reklamácie (na Slovensku)</a:t>
            </a:r>
          </a:p>
        </p:txBody>
      </p:sp>
      <p:sp>
        <p:nvSpPr>
          <p:cNvPr id="3" name="Zástupný symbol obsahu 2"/>
          <p:cNvSpPr>
            <a:spLocks noGrp="1"/>
          </p:cNvSpPr>
          <p:nvPr>
            <p:ph sz="quarter" idx="11"/>
          </p:nvPr>
        </p:nvSpPr>
        <p:spPr/>
        <p:txBody>
          <a:bodyPr/>
          <a:lstStyle/>
          <a:p>
            <a:pPr marL="285750" indent="-285750">
              <a:buFont typeface="Arial" panose="020B0604020202020204" pitchFamily="34" charset="0"/>
              <a:buChar char="•"/>
            </a:pPr>
            <a:r>
              <a:rPr lang="sk-SK" dirty="0">
                <a:solidFill>
                  <a:schemeClr val="tx1"/>
                </a:solidFill>
                <a:latin typeface="Calibri" panose="020F0502020204030204" pitchFamily="34" charset="0"/>
              </a:rPr>
              <a:t>24 mesačná záručná doba</a:t>
            </a:r>
          </a:p>
          <a:p>
            <a:pPr marL="285750" indent="-285750">
              <a:buFont typeface="Arial" panose="020B0604020202020204" pitchFamily="34" charset="0"/>
              <a:buChar char="•"/>
            </a:pPr>
            <a:r>
              <a:rPr lang="sk-SK" dirty="0">
                <a:solidFill>
                  <a:schemeClr val="tx1"/>
                </a:solidFill>
                <a:latin typeface="Calibri" panose="020F0502020204030204" pitchFamily="34" charset="0"/>
              </a:rPr>
              <a:t>30 dní odo dňa uplatnenia reklamácie</a:t>
            </a:r>
          </a:p>
          <a:p>
            <a:pPr marL="285750" indent="-285750">
              <a:buFont typeface="Arial" panose="020B0604020202020204" pitchFamily="34" charset="0"/>
              <a:buChar char="•"/>
            </a:pPr>
            <a:r>
              <a:rPr lang="sk-SK" dirty="0">
                <a:solidFill>
                  <a:schemeClr val="tx1"/>
                </a:solidFill>
                <a:latin typeface="Calibri" panose="020F0502020204030204" pitchFamily="34" charset="0"/>
              </a:rPr>
              <a:t>Spôsoby vybavenia reklamácie: </a:t>
            </a:r>
          </a:p>
          <a:p>
            <a:r>
              <a:rPr lang="sk-SK" dirty="0">
                <a:solidFill>
                  <a:schemeClr val="tx1"/>
                </a:solidFill>
                <a:latin typeface="Calibri" panose="020F0502020204030204" pitchFamily="34" charset="0"/>
              </a:rPr>
              <a:t>	Oprava.</a:t>
            </a:r>
          </a:p>
          <a:p>
            <a:r>
              <a:rPr lang="sk-SK" dirty="0">
                <a:solidFill>
                  <a:schemeClr val="tx1"/>
                </a:solidFill>
                <a:latin typeface="Calibri" panose="020F0502020204030204" pitchFamily="34" charset="0"/>
              </a:rPr>
              <a:t>	Výmena výrobku.</a:t>
            </a:r>
          </a:p>
          <a:p>
            <a:r>
              <a:rPr lang="sk-SK" dirty="0">
                <a:solidFill>
                  <a:schemeClr val="tx1"/>
                </a:solidFill>
                <a:latin typeface="Calibri" panose="020F0502020204030204" pitchFamily="34" charset="0"/>
              </a:rPr>
              <a:t>	Vrátenie kúpnej ceny.</a:t>
            </a:r>
          </a:p>
          <a:p>
            <a:r>
              <a:rPr lang="sk-SK" dirty="0">
                <a:solidFill>
                  <a:schemeClr val="tx1"/>
                </a:solidFill>
                <a:latin typeface="Calibri" panose="020F0502020204030204" pitchFamily="34" charset="0"/>
              </a:rPr>
              <a:t>	Vyplatenie primeranej zľavy, 	odôvodnené zamietnutie 	reklamácie.</a:t>
            </a:r>
          </a:p>
        </p:txBody>
      </p:sp>
      <p:pic>
        <p:nvPicPr>
          <p:cNvPr id="5" name="Picture 2" descr="C:\Users\pavlovkin\Downloads\sorry-1186962_1920.jpg"/>
          <p:cNvPicPr>
            <a:picLocks noGrp="1" noChangeAspect="1" noChangeArrowheads="1"/>
          </p:cNvPicPr>
          <p:nvPr>
            <p:ph sz="quarter" idx="12"/>
          </p:nvPr>
        </p:nvPicPr>
        <p:blipFill>
          <a:blip r:embed="rId3" cstate="print">
            <a:extLst>
              <a:ext uri="{28A0092B-C50C-407E-A947-70E740481C1C}">
                <a14:useLocalDpi xmlns:a14="http://schemas.microsoft.com/office/drawing/2010/main" val="0"/>
              </a:ext>
            </a:extLst>
          </a:blip>
          <a:srcRect/>
          <a:stretch>
            <a:fillRect/>
          </a:stretch>
        </p:blipFill>
        <p:spPr bwMode="auto">
          <a:xfrm>
            <a:off x="4884535" y="1433455"/>
            <a:ext cx="4035829" cy="28512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X:\ÖFFENTLICHKEITSARBEIT\PowerPoint\Muster\icons\general-icons_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178" y="1136776"/>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X:\ÖFFENTLICHKEITSARBEIT\PowerPoint\Muster\icons\general-icons_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179" y="1491630"/>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X:\ÖFFENTLICHKEITSARBEIT\PowerPoint\Muster\icons\general-icons_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179" y="1779662"/>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X:\ÖFFENTLICHKEITSARBEIT\PowerPoint\Muster\icons\general-icons_pfei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341" y="2139702"/>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X:\ÖFFENTLICHKEITSARBEIT\PowerPoint\Muster\icons\general-icons_pfei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341" y="2499742"/>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X:\ÖFFENTLICHKEITSARBEIT\PowerPoint\Muster\icons\general-icons_pfei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340" y="2787774"/>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X:\ÖFFENTLICHKEITSARBEIT\PowerPoint\Muster\icons\general-icons_pfei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339" y="3147814"/>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ESC\logo\logo 2016\LOGO_ECC-Net-NATIONAUX-SK_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4620799"/>
            <a:ext cx="977334" cy="44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211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Nároky z vád</a:t>
            </a:r>
          </a:p>
        </p:txBody>
      </p:sp>
      <p:sp>
        <p:nvSpPr>
          <p:cNvPr id="3" name="Zástupný symbol obsahu 2"/>
          <p:cNvSpPr>
            <a:spLocks noGrp="1"/>
          </p:cNvSpPr>
          <p:nvPr>
            <p:ph sz="quarter" idx="11"/>
          </p:nvPr>
        </p:nvSpPr>
        <p:spPr>
          <a:xfrm>
            <a:off x="2267744" y="1059582"/>
            <a:ext cx="6624736" cy="3600450"/>
          </a:xfrm>
        </p:spPr>
        <p:txBody>
          <a:bodyPr/>
          <a:lstStyle/>
          <a:p>
            <a:pPr marL="285750" indent="-285750">
              <a:buFont typeface="Arial" panose="020B0604020202020204" pitchFamily="34" charset="0"/>
              <a:buChar char="•"/>
            </a:pPr>
            <a:r>
              <a:rPr lang="sk-SK" dirty="0">
                <a:solidFill>
                  <a:schemeClr val="tx1"/>
                </a:solidFill>
                <a:latin typeface="Calibri" panose="020F0502020204030204" pitchFamily="34" charset="0"/>
              </a:rPr>
              <a:t>Odstrániteľná vada. </a:t>
            </a:r>
          </a:p>
          <a:p>
            <a:r>
              <a:rPr lang="sk-SK" dirty="0">
                <a:solidFill>
                  <a:srgbClr val="90C90B"/>
                </a:solidFill>
                <a:latin typeface="Calibri" panose="020F0502020204030204" pitchFamily="34" charset="0"/>
              </a:rPr>
              <a:t>	(oprava, výmena)</a:t>
            </a:r>
          </a:p>
          <a:p>
            <a:endParaRPr lang="sk-SK" dirty="0">
              <a:solidFill>
                <a:schemeClr val="tx1"/>
              </a:solidFill>
              <a:latin typeface="Calibri" panose="020F0502020204030204" pitchFamily="34" charset="0"/>
            </a:endParaRPr>
          </a:p>
          <a:p>
            <a:pPr marL="285750" indent="-285750">
              <a:buFont typeface="Arial" panose="020B0604020202020204" pitchFamily="34" charset="0"/>
              <a:buChar char="•"/>
            </a:pPr>
            <a:r>
              <a:rPr lang="sk-SK" dirty="0">
                <a:solidFill>
                  <a:schemeClr val="tx1"/>
                </a:solidFill>
                <a:latin typeface="Calibri" panose="020F0502020204030204" pitchFamily="34" charset="0"/>
              </a:rPr>
              <a:t>Neodstrániteľná vada </a:t>
            </a:r>
          </a:p>
          <a:p>
            <a:r>
              <a:rPr lang="sk-SK" dirty="0">
                <a:solidFill>
                  <a:schemeClr val="tx1"/>
                </a:solidFill>
                <a:latin typeface="Calibri" panose="020F0502020204030204" pitchFamily="34" charset="0"/>
              </a:rPr>
              <a:t>	</a:t>
            </a:r>
            <a:r>
              <a:rPr lang="sk-SK" dirty="0">
                <a:solidFill>
                  <a:srgbClr val="90C90B"/>
                </a:solidFill>
                <a:latin typeface="Calibri" panose="020F0502020204030204" pitchFamily="34" charset="0"/>
              </a:rPr>
              <a:t>(výmena, vrátenie kúpnej ceny)</a:t>
            </a:r>
          </a:p>
          <a:p>
            <a:endParaRPr lang="sk-SK" dirty="0">
              <a:solidFill>
                <a:schemeClr val="tx1"/>
              </a:solidFill>
              <a:latin typeface="Calibri" panose="020F0502020204030204" pitchFamily="34" charset="0"/>
            </a:endParaRPr>
          </a:p>
          <a:p>
            <a:pPr marL="285750" indent="-285750">
              <a:buFont typeface="Arial" panose="020B0604020202020204" pitchFamily="34" charset="0"/>
              <a:buChar char="•"/>
            </a:pPr>
            <a:r>
              <a:rPr lang="sk-SK" dirty="0">
                <a:solidFill>
                  <a:schemeClr val="tx1"/>
                </a:solidFill>
                <a:latin typeface="Calibri" panose="020F0502020204030204" pitchFamily="34" charset="0"/>
              </a:rPr>
              <a:t>Vada, ktorú nie je možné odstrániť, ale nebráni užívaniu veci.</a:t>
            </a:r>
          </a:p>
          <a:p>
            <a:r>
              <a:rPr lang="sk-SK" dirty="0">
                <a:solidFill>
                  <a:srgbClr val="90C90B"/>
                </a:solidFill>
                <a:latin typeface="Calibri" panose="020F0502020204030204" pitchFamily="34" charset="0"/>
              </a:rPr>
              <a:t>	(zľava)</a:t>
            </a:r>
          </a:p>
          <a:p>
            <a:endParaRPr lang="sk-SK" dirty="0">
              <a:solidFill>
                <a:srgbClr val="90C90B"/>
              </a:solidFill>
              <a:latin typeface="Calibri" panose="020F0502020204030204" pitchFamily="34" charset="0"/>
            </a:endParaRPr>
          </a:p>
          <a:p>
            <a:pPr marL="285750" indent="-285750">
              <a:buFont typeface="Arial" panose="020B0604020202020204" pitchFamily="34" charset="0"/>
              <a:buChar char="•"/>
            </a:pPr>
            <a:r>
              <a:rPr lang="sk-SK" dirty="0">
                <a:solidFill>
                  <a:schemeClr val="tx1"/>
                </a:solidFill>
                <a:latin typeface="Calibri" panose="020F0502020204030204" pitchFamily="34" charset="0"/>
              </a:rPr>
              <a:t>3x tá istá vada alebo 3 rôzne vady naraz.</a:t>
            </a:r>
          </a:p>
          <a:p>
            <a:r>
              <a:rPr lang="sk-SK" dirty="0">
                <a:solidFill>
                  <a:schemeClr val="tx1"/>
                </a:solidFill>
                <a:latin typeface="Calibri" panose="020F0502020204030204" pitchFamily="34" charset="0"/>
              </a:rPr>
              <a:t>	</a:t>
            </a:r>
            <a:r>
              <a:rPr lang="sk-SK" dirty="0">
                <a:solidFill>
                  <a:srgbClr val="90C90B"/>
                </a:solidFill>
                <a:latin typeface="Calibri" panose="020F0502020204030204" pitchFamily="34" charset="0"/>
              </a:rPr>
              <a:t>(výmena, vrátenie kúpnej ceny</a:t>
            </a:r>
            <a:r>
              <a:rPr lang="sk-SK" dirty="0">
                <a:solidFill>
                  <a:srgbClr val="90C90B"/>
                </a:solidFill>
              </a:rPr>
              <a:t>) </a:t>
            </a:r>
          </a:p>
          <a:p>
            <a:endParaRPr lang="sk-SK" dirty="0"/>
          </a:p>
          <a:p>
            <a:endParaRPr lang="sk-SK" dirty="0"/>
          </a:p>
        </p:txBody>
      </p:sp>
      <p:pic>
        <p:nvPicPr>
          <p:cNvPr id="11" name="Picture 18" descr="X:\ÖFFENTLICHKEITSARBEIT\PowerPoint\Muster\icons\general-icons_o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9035" y="2083519"/>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X:\ÖFFENTLICHKEITSARBEIT\PowerPoint\Muster\icons\general-icons_o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5251" y="4083918"/>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X:\ÖFFENTLICHKEITSARBEIT\PowerPoint\Muster\icons\general-icons_o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9035" y="3109704"/>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X:\ÖFFENTLICHKEITSARBEIT\PowerPoint\Muster\icons\general-icons_o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5577" y="1107474"/>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ESC\logo\logo 2016\LOGO_ECC-Net-NATIONAUX-SK_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4620799"/>
            <a:ext cx="977334" cy="44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428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obsahu 4"/>
          <p:cNvSpPr>
            <a:spLocks noGrp="1"/>
          </p:cNvSpPr>
          <p:nvPr>
            <p:ph sz="quarter" idx="11"/>
          </p:nvPr>
        </p:nvSpPr>
        <p:spPr>
          <a:xfrm>
            <a:off x="2483768" y="1131590"/>
            <a:ext cx="6192688" cy="3600450"/>
          </a:xfrm>
        </p:spPr>
        <p:txBody>
          <a:bodyPr/>
          <a:lstStyle/>
          <a:p>
            <a:pPr algn="just">
              <a:defRPr/>
            </a:pPr>
            <a:r>
              <a:rPr lang="sk-SK" dirty="0">
                <a:solidFill>
                  <a:schemeClr val="tx1"/>
                </a:solidFill>
                <a:latin typeface="Calibri" panose="020F0502020204030204" pitchFamily="34" charset="0"/>
              </a:rPr>
              <a:t>Možno ju zamietnuť len na základe odborného posúdenia. </a:t>
            </a:r>
          </a:p>
          <a:p>
            <a:pPr algn="just">
              <a:defRPr/>
            </a:pPr>
            <a:endParaRPr lang="sk-SK" dirty="0">
              <a:solidFill>
                <a:schemeClr val="tx1"/>
              </a:solidFill>
              <a:latin typeface="Calibri" panose="020F0502020204030204" pitchFamily="34" charset="0"/>
            </a:endParaRPr>
          </a:p>
          <a:p>
            <a:pPr algn="just">
              <a:defRPr/>
            </a:pPr>
            <a:r>
              <a:rPr lang="sk-SK" dirty="0">
                <a:solidFill>
                  <a:schemeClr val="tx1"/>
                </a:solidFill>
                <a:latin typeface="Calibri" panose="020F0502020204030204" pitchFamily="34" charset="0"/>
              </a:rPr>
              <a:t>Odborné posúdenie = vyjadrenie znalca alebo stanovisko vydané autorizovanou, notifikovanou alebo akreditovanou osobou (tzv. skúšobne), alebo stanovisko osoby oprávnenej výrobcom na vykonávanie záručných opráv, čiže záručného servisu. </a:t>
            </a:r>
            <a:endParaRPr lang="sk-SK" altLang="sk-SK" dirty="0">
              <a:solidFill>
                <a:schemeClr val="tx1"/>
              </a:solidFill>
              <a:latin typeface="Calibri" panose="020F0502020204030204" pitchFamily="34" charset="0"/>
            </a:endParaRPr>
          </a:p>
          <a:p>
            <a:pPr algn="just">
              <a:defRPr/>
            </a:pPr>
            <a:endParaRPr lang="sk-SK" dirty="0">
              <a:solidFill>
                <a:schemeClr val="tx1"/>
              </a:solidFill>
              <a:latin typeface="Calibri" panose="020F0502020204030204" pitchFamily="34" charset="0"/>
            </a:endParaRPr>
          </a:p>
          <a:p>
            <a:pPr algn="just"/>
            <a:r>
              <a:rPr lang="sk-SK" dirty="0">
                <a:solidFill>
                  <a:schemeClr val="tx1"/>
                </a:solidFill>
                <a:latin typeface="Calibri" panose="020F0502020204030204" pitchFamily="34" charset="0"/>
              </a:rPr>
              <a:t>Náklady na odborné posúdenie znáša predávajúci.</a:t>
            </a:r>
          </a:p>
          <a:p>
            <a:endParaRPr lang="sk-SK" dirty="0">
              <a:solidFill>
                <a:schemeClr val="tx1"/>
              </a:solidFill>
              <a:latin typeface="Calibri" panose="020F0502020204030204" pitchFamily="34" charset="0"/>
            </a:endParaRPr>
          </a:p>
        </p:txBody>
      </p:sp>
      <p:sp>
        <p:nvSpPr>
          <p:cNvPr id="2" name="Nadpis 1"/>
          <p:cNvSpPr>
            <a:spLocks noGrp="1"/>
          </p:cNvSpPr>
          <p:nvPr>
            <p:ph type="title"/>
          </p:nvPr>
        </p:nvSpPr>
        <p:spPr/>
        <p:txBody>
          <a:bodyPr/>
          <a:lstStyle/>
          <a:p>
            <a:r>
              <a:rPr lang="sk-SK" sz="2800" dirty="0"/>
              <a:t>Vybavenie reklamácie počas prvých 12 mesiacov od kúpy</a:t>
            </a:r>
          </a:p>
        </p:txBody>
      </p:sp>
      <p:pic>
        <p:nvPicPr>
          <p:cNvPr id="6" name="Picture 13" descr="X:\ÖFFENTLICHKEITSARBEIT\PowerPoint\Muster\icons\general-icons_justi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131590"/>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X:\ÖFFENTLICHKEITSARBEIT\PowerPoint\Muster\icons\general-icons_justi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8696" y="3268308"/>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descr="X:\ÖFFENTLICHKEITSARBEIT\PowerPoint\Muster\icons\general-icons_justi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8696" y="1785844"/>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ESC\logo\logo 2016\LOGO_ECC-Net-NATIONAUX-SK_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4620799"/>
            <a:ext cx="977334" cy="44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237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obsahu 4"/>
          <p:cNvSpPr>
            <a:spLocks noGrp="1"/>
          </p:cNvSpPr>
          <p:nvPr>
            <p:ph sz="quarter" idx="11"/>
          </p:nvPr>
        </p:nvSpPr>
        <p:spPr>
          <a:xfrm>
            <a:off x="1763688" y="1131590"/>
            <a:ext cx="5688632" cy="3600450"/>
          </a:xfrm>
        </p:spPr>
        <p:txBody>
          <a:bodyPr/>
          <a:lstStyle/>
          <a:p>
            <a:pPr algn="just">
              <a:defRPr/>
            </a:pPr>
            <a:endParaRPr lang="sk-SK" dirty="0">
              <a:solidFill>
                <a:schemeClr val="tx1"/>
              </a:solidFill>
              <a:latin typeface="Calibri" panose="020F0502020204030204" pitchFamily="34" charset="0"/>
            </a:endParaRPr>
          </a:p>
          <a:p>
            <a:pPr algn="just">
              <a:defRPr/>
            </a:pPr>
            <a:r>
              <a:rPr lang="sk-SK" dirty="0">
                <a:solidFill>
                  <a:schemeClr val="tx1"/>
                </a:solidFill>
                <a:latin typeface="Calibri" panose="020F0502020204030204" pitchFamily="34" charset="0"/>
              </a:rPr>
              <a:t>Predávajúci je povinný v doklade o vybavení uviesť, komu môže spotrebiteľ zaslať výrobok na odborné posúdenie. </a:t>
            </a:r>
          </a:p>
          <a:p>
            <a:pPr algn="just">
              <a:defRPr/>
            </a:pPr>
            <a:endParaRPr lang="sk-SK" dirty="0">
              <a:solidFill>
                <a:schemeClr val="tx1"/>
              </a:solidFill>
              <a:latin typeface="Calibri" panose="020F0502020204030204" pitchFamily="34" charset="0"/>
            </a:endParaRPr>
          </a:p>
          <a:p>
            <a:pPr algn="just">
              <a:defRPr/>
            </a:pPr>
            <a:r>
              <a:rPr lang="sk-SK" dirty="0">
                <a:solidFill>
                  <a:schemeClr val="tx1"/>
                </a:solidFill>
                <a:latin typeface="Calibri" panose="020F0502020204030204" pitchFamily="34" charset="0"/>
              </a:rPr>
              <a:t>Ak sa preukáže odborným posúdením vada, predávajúci znovu uplatnenú reklamáciu nesmie zamietnuť  preplatí náklady odborného posúdenia.</a:t>
            </a:r>
          </a:p>
        </p:txBody>
      </p:sp>
      <p:sp>
        <p:nvSpPr>
          <p:cNvPr id="2" name="Nadpis 1"/>
          <p:cNvSpPr>
            <a:spLocks noGrp="1"/>
          </p:cNvSpPr>
          <p:nvPr>
            <p:ph type="title"/>
          </p:nvPr>
        </p:nvSpPr>
        <p:spPr/>
        <p:txBody>
          <a:bodyPr/>
          <a:lstStyle/>
          <a:p>
            <a:r>
              <a:rPr lang="pl-PL" dirty="0"/>
              <a:t>Vybavenie reklamácie po 12 mesiacoch od kúpy </a:t>
            </a:r>
            <a:endParaRPr lang="sk-SK" dirty="0"/>
          </a:p>
        </p:txBody>
      </p:sp>
      <p:pic>
        <p:nvPicPr>
          <p:cNvPr id="7" name="Picture 13" descr="X:\ÖFFENTLICHKEITSARBEIT\PowerPoint\Muster\icons\general-icons_justi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2427734"/>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descr="X:\ÖFFENTLICHKEITSARBEIT\PowerPoint\Muster\icons\general-icons_justi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491630"/>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ESC\logo\logo 2016\LOGO_ECC-Net-NATIONAUX-SK_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4620799"/>
            <a:ext cx="977334" cy="44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30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sz="quarter" idx="11"/>
          </p:nvPr>
        </p:nvSpPr>
        <p:spPr>
          <a:xfrm>
            <a:off x="3851920" y="1131590"/>
            <a:ext cx="5184576" cy="3600450"/>
          </a:xfrm>
        </p:spPr>
        <p:txBody>
          <a:bodyPr/>
          <a:lstStyle/>
          <a:p>
            <a:pPr marL="285750" indent="-285750" algn="just">
              <a:buFont typeface="Arial" panose="020B0604020202020204" pitchFamily="34" charset="0"/>
              <a:buChar char="•"/>
              <a:defRPr/>
            </a:pPr>
            <a:r>
              <a:rPr lang="sk-SK" sz="1600" dirty="0">
                <a:solidFill>
                  <a:schemeClr val="tx1"/>
                </a:solidFill>
                <a:latin typeface="Calibri" panose="020F0502020204030204" pitchFamily="34" charset="0"/>
              </a:rPr>
              <a:t>Právo na náhradu až 600 €.</a:t>
            </a:r>
          </a:p>
          <a:p>
            <a:pPr marL="285750" indent="-285750" algn="just">
              <a:buFont typeface="Arial" panose="020B0604020202020204" pitchFamily="34" charset="0"/>
              <a:buChar char="•"/>
              <a:defRPr/>
            </a:pPr>
            <a:r>
              <a:rPr lang="sk-SK" sz="1600" dirty="0">
                <a:solidFill>
                  <a:schemeClr val="tx1"/>
                </a:solidFill>
                <a:latin typeface="Calibri" panose="020F0502020204030204" pitchFamily="34" charset="0"/>
              </a:rPr>
              <a:t>Dokonca aj v prípade zrušenia letu z dôvodu nepredvídaných technických problémov musia leteckí dopravcovia cestujúcim poskytnúť náhradu.</a:t>
            </a:r>
          </a:p>
          <a:p>
            <a:pPr algn="just">
              <a:defRPr/>
            </a:pPr>
            <a:endParaRPr lang="sk-SK" sz="1600" dirty="0">
              <a:solidFill>
                <a:schemeClr val="tx1"/>
              </a:solidFill>
              <a:latin typeface="Calibri" panose="020F0502020204030204" pitchFamily="34" charset="0"/>
            </a:endParaRPr>
          </a:p>
          <a:p>
            <a:pPr algn="just">
              <a:defRPr/>
            </a:pPr>
            <a:r>
              <a:rPr lang="sk-SK" sz="1600" dirty="0">
                <a:solidFill>
                  <a:schemeClr val="tx1"/>
                </a:solidFill>
                <a:latin typeface="Calibri" panose="020F0502020204030204" pitchFamily="34" charset="0"/>
              </a:rPr>
              <a:t>Ako si uplatniť nárok:</a:t>
            </a:r>
          </a:p>
          <a:p>
            <a:pPr marL="285750" indent="-285750" algn="just">
              <a:buFont typeface="Arial" panose="020B0604020202020204" pitchFamily="34" charset="0"/>
              <a:buChar char="•"/>
              <a:defRPr/>
            </a:pPr>
            <a:r>
              <a:rPr lang="sk-SK" sz="1600" dirty="0">
                <a:solidFill>
                  <a:schemeClr val="tx1"/>
                </a:solidFill>
                <a:latin typeface="Calibri" panose="020F0502020204030204" pitchFamily="34" charset="0"/>
              </a:rPr>
              <a:t>Európsky formulár sťažnosti.</a:t>
            </a:r>
          </a:p>
          <a:p>
            <a:pPr marL="285750" indent="-285750" algn="just">
              <a:buFont typeface="Arial" panose="020B0604020202020204" pitchFamily="34" charset="0"/>
              <a:buChar char="•"/>
              <a:defRPr/>
            </a:pPr>
            <a:r>
              <a:rPr lang="sk-SK" sz="1600" dirty="0">
                <a:solidFill>
                  <a:schemeClr val="tx1"/>
                </a:solidFill>
                <a:latin typeface="Calibri" panose="020F0502020204030204" pitchFamily="34" charset="0"/>
              </a:rPr>
              <a:t>Národný orgán dozoru.</a:t>
            </a:r>
          </a:p>
          <a:p>
            <a:pPr marL="285750" indent="-285750" algn="just">
              <a:buFont typeface="Arial" panose="020B0604020202020204" pitchFamily="34" charset="0"/>
              <a:buChar char="•"/>
              <a:defRPr/>
            </a:pPr>
            <a:endParaRPr lang="sk-SK" sz="1600" dirty="0">
              <a:solidFill>
                <a:schemeClr val="tx1"/>
              </a:solidFill>
              <a:latin typeface="Calibri" panose="020F0502020204030204" pitchFamily="34" charset="0"/>
            </a:endParaRPr>
          </a:p>
          <a:p>
            <a:pPr algn="just">
              <a:defRPr/>
            </a:pPr>
            <a:r>
              <a:rPr lang="sk-SK" sz="1600" dirty="0">
                <a:solidFill>
                  <a:schemeClr val="tx1"/>
                </a:solidFill>
                <a:latin typeface="Calibri" panose="020F0502020204030204" pitchFamily="34" charset="0"/>
              </a:rPr>
              <a:t>Letenky kúpené samostatne.  </a:t>
            </a:r>
          </a:p>
          <a:p>
            <a:pPr algn="just">
              <a:defRPr/>
            </a:pPr>
            <a:r>
              <a:rPr lang="sk-SK" sz="1600" dirty="0">
                <a:solidFill>
                  <a:schemeClr val="tx1"/>
                </a:solidFill>
                <a:latin typeface="Calibri" panose="020F0502020204030204" pitchFamily="34" charset="0"/>
              </a:rPr>
              <a:t>Bratislava – Brusel, Brusel – Kanárske ostrovy</a:t>
            </a:r>
          </a:p>
          <a:p>
            <a:pPr algn="just">
              <a:defRPr/>
            </a:pPr>
            <a:endParaRPr lang="sk-SK" sz="1600" dirty="0">
              <a:solidFill>
                <a:schemeClr val="tx1"/>
              </a:solidFill>
              <a:latin typeface="Calibri" panose="020F0502020204030204" pitchFamily="34" charset="0"/>
            </a:endParaRPr>
          </a:p>
          <a:p>
            <a:pPr algn="just">
              <a:defRPr/>
            </a:pPr>
            <a:endParaRPr lang="sk-SK" sz="1600" dirty="0">
              <a:solidFill>
                <a:schemeClr val="tx1"/>
              </a:solidFill>
              <a:latin typeface="Calibri" panose="020F0502020204030204" pitchFamily="34" charset="0"/>
            </a:endParaRPr>
          </a:p>
          <a:p>
            <a:pPr algn="just">
              <a:defRPr/>
            </a:pPr>
            <a:endParaRPr lang="sk-SK" sz="1600" dirty="0">
              <a:solidFill>
                <a:schemeClr val="tx1"/>
              </a:solidFill>
              <a:latin typeface="Calibri" panose="020F0502020204030204" pitchFamily="34" charset="0"/>
            </a:endParaRPr>
          </a:p>
          <a:p>
            <a:pPr algn="just">
              <a:defRPr/>
            </a:pPr>
            <a:endParaRPr lang="sk-SK" sz="1600" dirty="0">
              <a:solidFill>
                <a:schemeClr val="tx1"/>
              </a:solidFill>
              <a:latin typeface="Calibri" panose="020F0502020204030204" pitchFamily="34" charset="0"/>
            </a:endParaRPr>
          </a:p>
          <a:p>
            <a:pPr algn="just">
              <a:defRPr/>
            </a:pPr>
            <a:endParaRPr lang="sk-SK" sz="1600" dirty="0">
              <a:solidFill>
                <a:schemeClr val="tx1"/>
              </a:solidFill>
              <a:latin typeface="Calibri" panose="020F0502020204030204" pitchFamily="34" charset="0"/>
            </a:endParaRPr>
          </a:p>
          <a:p>
            <a:pPr algn="just">
              <a:defRPr/>
            </a:pPr>
            <a:endParaRPr lang="sk-SK" sz="1600" dirty="0">
              <a:solidFill>
                <a:schemeClr val="tx1"/>
              </a:solidFill>
              <a:latin typeface="Calibri" panose="020F0502020204030204" pitchFamily="34" charset="0"/>
            </a:endParaRPr>
          </a:p>
          <a:p>
            <a:pPr algn="just">
              <a:defRPr/>
            </a:pPr>
            <a:endParaRPr lang="sk-SK" sz="1600" dirty="0">
              <a:solidFill>
                <a:schemeClr val="tx1"/>
              </a:solidFill>
              <a:latin typeface="Calibri" panose="020F0502020204030204" pitchFamily="34" charset="0"/>
            </a:endParaRPr>
          </a:p>
        </p:txBody>
      </p:sp>
      <p:sp>
        <p:nvSpPr>
          <p:cNvPr id="3" name="Nadpis 2"/>
          <p:cNvSpPr>
            <a:spLocks noGrp="1"/>
          </p:cNvSpPr>
          <p:nvPr>
            <p:ph type="title"/>
          </p:nvPr>
        </p:nvSpPr>
        <p:spPr/>
        <p:txBody>
          <a:bodyPr/>
          <a:lstStyle/>
          <a:p>
            <a:r>
              <a:rPr lang="sk-SK" dirty="0"/>
              <a:t>Práva cestujúcich v leteckej doprave</a:t>
            </a:r>
          </a:p>
        </p:txBody>
      </p:sp>
      <p:pic>
        <p:nvPicPr>
          <p:cNvPr id="6" name="Grafik 19"/>
          <p:cNvPicPr>
            <a:picLocks noChangeAspect="1"/>
          </p:cNvPicPr>
          <p:nvPr/>
        </p:nvPicPr>
        <p:blipFill rotWithShape="1">
          <a:blip r:embed="rId3">
            <a:extLst>
              <a:ext uri="{28A0092B-C50C-407E-A947-70E740481C1C}">
                <a14:useLocalDpi xmlns:a14="http://schemas.microsoft.com/office/drawing/2010/main" val="0"/>
              </a:ext>
            </a:extLst>
          </a:blip>
          <a:srcRect l="13850" t="9869" r="77097" b="14713"/>
          <a:stretch/>
        </p:blipFill>
        <p:spPr>
          <a:xfrm>
            <a:off x="120585" y="123478"/>
            <a:ext cx="961273" cy="914082"/>
          </a:xfrm>
          <a:prstGeom prst="rect">
            <a:avLst/>
          </a:prstGeom>
        </p:spPr>
      </p:pic>
      <p:sp>
        <p:nvSpPr>
          <p:cNvPr id="7" name="Inhaltsplatzhalter 32"/>
          <p:cNvSpPr txBox="1">
            <a:spLocks/>
          </p:cNvSpPr>
          <p:nvPr/>
        </p:nvSpPr>
        <p:spPr>
          <a:xfrm>
            <a:off x="897008" y="2931790"/>
            <a:ext cx="2808312" cy="681675"/>
          </a:xfrm>
          <a:prstGeom prst="rect">
            <a:avLst/>
          </a:prstGeom>
          <a:solidFill>
            <a:srgbClr val="7CCA59"/>
          </a:solidFill>
        </p:spPr>
        <p:txBody>
          <a:bodyPr/>
          <a:lstStyle>
            <a:lvl1pPr marL="0" indent="0" algn="l" defTabSz="914400" rtl="0" eaLnBrk="1" latinLnBrk="0" hangingPunct="1">
              <a:spcBef>
                <a:spcPct val="20000"/>
              </a:spcBef>
              <a:buFont typeface="Arial" panose="020B0604020202020204" pitchFamily="34" charset="0"/>
              <a:buNone/>
              <a:defRPr sz="2200" kern="1200">
                <a:solidFill>
                  <a:srgbClr val="004A92"/>
                </a:solidFill>
                <a:latin typeface="+mj-lt"/>
                <a:ea typeface="Open Sans" panose="020B0604020202020204" charset="0"/>
                <a:cs typeface="Open Sans" panose="020B060402020202020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dirty="0"/>
              <a:t> </a:t>
            </a:r>
            <a:r>
              <a:rPr lang="sk-SK" dirty="0">
                <a:solidFill>
                  <a:schemeClr val="tx1"/>
                </a:solidFill>
              </a:rPr>
              <a:t>Odmietnutie nástupu</a:t>
            </a:r>
          </a:p>
          <a:p>
            <a:pPr algn="ctr"/>
            <a:endParaRPr lang="de-DE" dirty="0">
              <a:solidFill>
                <a:schemeClr val="tx1"/>
              </a:solidFill>
            </a:endParaRPr>
          </a:p>
        </p:txBody>
      </p:sp>
      <p:sp>
        <p:nvSpPr>
          <p:cNvPr id="8" name="Inhaltsplatzhalter 32"/>
          <p:cNvSpPr txBox="1">
            <a:spLocks/>
          </p:cNvSpPr>
          <p:nvPr/>
        </p:nvSpPr>
        <p:spPr>
          <a:xfrm>
            <a:off x="890876" y="2049408"/>
            <a:ext cx="2808312" cy="720080"/>
          </a:xfrm>
          <a:prstGeom prst="rect">
            <a:avLst/>
          </a:prstGeom>
          <a:solidFill>
            <a:srgbClr val="90C90B"/>
          </a:solidFill>
        </p:spPr>
        <p:txBody>
          <a:bodyPr/>
          <a:lstStyle>
            <a:lvl1pPr marL="0" indent="0" algn="l" defTabSz="914400" rtl="0" eaLnBrk="1" latinLnBrk="0" hangingPunct="1">
              <a:spcBef>
                <a:spcPct val="20000"/>
              </a:spcBef>
              <a:buFont typeface="Arial" panose="020B0604020202020204" pitchFamily="34" charset="0"/>
              <a:buNone/>
              <a:defRPr sz="2200" kern="1200">
                <a:solidFill>
                  <a:schemeClr val="tx1"/>
                </a:solidFill>
                <a:latin typeface="+mj-lt"/>
                <a:ea typeface="Open Sans" panose="020B0604020202020204" charset="0"/>
                <a:cs typeface="Open Sans" panose="020B060402020202020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k-SK" dirty="0"/>
              <a:t>Meškanie letu </a:t>
            </a:r>
            <a:endParaRPr lang="de-DE" dirty="0"/>
          </a:p>
        </p:txBody>
      </p:sp>
      <p:sp>
        <p:nvSpPr>
          <p:cNvPr id="9" name="Inhaltsplatzhalter 32"/>
          <p:cNvSpPr txBox="1">
            <a:spLocks/>
          </p:cNvSpPr>
          <p:nvPr/>
        </p:nvSpPr>
        <p:spPr>
          <a:xfrm>
            <a:off x="890876" y="1203598"/>
            <a:ext cx="2808312" cy="720080"/>
          </a:xfrm>
          <a:prstGeom prst="rect">
            <a:avLst/>
          </a:prstGeom>
          <a:solidFill>
            <a:srgbClr val="10CF9B"/>
          </a:solidFill>
        </p:spPr>
        <p:txBody>
          <a:bodyPr/>
          <a:lstStyle>
            <a:lvl1pPr marL="0" indent="0" algn="l" defTabSz="914400" rtl="0" eaLnBrk="1" latinLnBrk="0" hangingPunct="1">
              <a:spcBef>
                <a:spcPct val="20000"/>
              </a:spcBef>
              <a:buFont typeface="Arial" panose="020B0604020202020204" pitchFamily="34" charset="0"/>
              <a:buNone/>
              <a:defRPr sz="2200" kern="1200">
                <a:solidFill>
                  <a:schemeClr val="tx1"/>
                </a:solidFill>
                <a:latin typeface="+mj-lt"/>
                <a:ea typeface="Open Sans" panose="020B0604020202020204" charset="0"/>
                <a:cs typeface="Open Sans" panose="020B060402020202020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k-SK" dirty="0"/>
              <a:t>Zrušenie letu </a:t>
            </a:r>
            <a:endParaRPr lang="de-DE" dirty="0"/>
          </a:p>
        </p:txBody>
      </p:sp>
      <p:pic>
        <p:nvPicPr>
          <p:cNvPr id="16" name="Picture 2" descr="G:\ESC\logo\logo 2016\LOGO_ECC-Net-NATIONAUX-SK_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4620799"/>
            <a:ext cx="977334" cy="4443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X:\ÖFFENTLICHKEITSARBEIT\PowerPoint\Muster\icons\general-icons_o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5022" y="1203598"/>
            <a:ext cx="234008" cy="2340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X:\ÖFFENTLICHKEITSARBEIT\PowerPoint\Muster\icons\general-icons_o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5022" y="1473388"/>
            <a:ext cx="234008" cy="2340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X:\ÖFFENTLICHKEITSARBEIT\PowerPoint\Muster\icons\general-icons_o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5022" y="2816268"/>
            <a:ext cx="234008" cy="2340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X:\ÖFFENTLICHKEITSARBEIT\PowerPoint\Muster\icons\general-icons_o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5022" y="3155623"/>
            <a:ext cx="234008" cy="234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116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sk-SK" dirty="0"/>
              <a:t>Meškanie alebo poškodenie batožiny</a:t>
            </a:r>
          </a:p>
        </p:txBody>
      </p:sp>
      <p:sp>
        <p:nvSpPr>
          <p:cNvPr id="9" name="Zástupný symbol obsahu 8"/>
          <p:cNvSpPr>
            <a:spLocks noGrp="1"/>
          </p:cNvSpPr>
          <p:nvPr>
            <p:ph sz="quarter" idx="11"/>
          </p:nvPr>
        </p:nvSpPr>
        <p:spPr/>
        <p:txBody>
          <a:bodyPr/>
          <a:lstStyle/>
          <a:p>
            <a:endParaRPr lang="sk-SK" dirty="0"/>
          </a:p>
          <a:p>
            <a:endParaRPr lang="sk-SK" dirty="0"/>
          </a:p>
          <a:p>
            <a:endParaRPr lang="sk-SK" dirty="0"/>
          </a:p>
          <a:p>
            <a:endParaRPr lang="sk-SK" dirty="0"/>
          </a:p>
        </p:txBody>
      </p:sp>
      <p:sp>
        <p:nvSpPr>
          <p:cNvPr id="10" name="Zástupný symbol obsahu 9"/>
          <p:cNvSpPr>
            <a:spLocks noGrp="1"/>
          </p:cNvSpPr>
          <p:nvPr>
            <p:ph sz="quarter" idx="12"/>
          </p:nvPr>
        </p:nvSpPr>
        <p:spPr/>
        <p:txBody>
          <a:bodyPr/>
          <a:lstStyle/>
          <a:p>
            <a:endParaRPr lang="sk-SK" dirty="0"/>
          </a:p>
          <a:p>
            <a:endParaRPr lang="sk-SK" dirty="0"/>
          </a:p>
          <a:p>
            <a:endParaRPr lang="sk-SK" dirty="0"/>
          </a:p>
          <a:p>
            <a:endParaRPr lang="sk-SK" dirty="0"/>
          </a:p>
        </p:txBody>
      </p:sp>
      <p:sp>
        <p:nvSpPr>
          <p:cNvPr id="4" name="Inhaltsplatzhalter 32"/>
          <p:cNvSpPr txBox="1">
            <a:spLocks/>
          </p:cNvSpPr>
          <p:nvPr/>
        </p:nvSpPr>
        <p:spPr>
          <a:xfrm>
            <a:off x="104503" y="1046261"/>
            <a:ext cx="2334058" cy="816221"/>
          </a:xfrm>
          <a:prstGeom prst="rect">
            <a:avLst/>
          </a:prstGeom>
          <a:solidFill>
            <a:srgbClr val="0BD0D9"/>
          </a:solidFill>
        </p:spPr>
        <p:txBody>
          <a:bodyPr/>
          <a:lstStyle>
            <a:lvl1pPr marL="0" indent="0" algn="l" defTabSz="914400" rtl="0" eaLnBrk="1" latinLnBrk="0" hangingPunct="1">
              <a:spcBef>
                <a:spcPct val="20000"/>
              </a:spcBef>
              <a:buFont typeface="Arial" panose="020B0604020202020204" pitchFamily="34" charset="0"/>
              <a:buNone/>
              <a:defRPr sz="2200" kern="1200">
                <a:solidFill>
                  <a:schemeClr val="tx1"/>
                </a:solidFill>
                <a:latin typeface="+mj-lt"/>
                <a:ea typeface="Open Sans" panose="020B0604020202020204" charset="0"/>
                <a:cs typeface="Open Sans" panose="020B060402020202020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dirty="0"/>
              <a:t> </a:t>
            </a:r>
            <a:r>
              <a:rPr lang="sk-SK" dirty="0"/>
              <a:t>Meškanie batožiny </a:t>
            </a:r>
            <a:endParaRPr lang="de-DE" dirty="0"/>
          </a:p>
        </p:txBody>
      </p:sp>
      <p:sp>
        <p:nvSpPr>
          <p:cNvPr id="5" name="Inhaltsplatzhalter 32"/>
          <p:cNvSpPr txBox="1">
            <a:spLocks/>
          </p:cNvSpPr>
          <p:nvPr/>
        </p:nvSpPr>
        <p:spPr>
          <a:xfrm>
            <a:off x="5580112" y="1046261"/>
            <a:ext cx="2592288" cy="672205"/>
          </a:xfrm>
          <a:prstGeom prst="rect">
            <a:avLst/>
          </a:prstGeom>
          <a:solidFill>
            <a:srgbClr val="009DD9"/>
          </a:solidFill>
        </p:spPr>
        <p:txBody>
          <a:bodyPr/>
          <a:lstStyle>
            <a:lvl1pPr marL="0" indent="0" algn="l" defTabSz="914400" rtl="0" eaLnBrk="1" latinLnBrk="0" hangingPunct="1">
              <a:spcBef>
                <a:spcPct val="20000"/>
              </a:spcBef>
              <a:buFont typeface="Arial" panose="020B0604020202020204" pitchFamily="34" charset="0"/>
              <a:buNone/>
              <a:defRPr sz="2200" kern="1200">
                <a:solidFill>
                  <a:schemeClr val="tx1"/>
                </a:solidFill>
                <a:latin typeface="+mj-lt"/>
                <a:ea typeface="Open Sans" panose="020B0604020202020204" charset="0"/>
                <a:cs typeface="Open Sans" panose="020B060402020202020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de-DE" dirty="0"/>
              <a:t> </a:t>
            </a:r>
            <a:r>
              <a:rPr lang="sk-SK" dirty="0"/>
              <a:t>Zničená/ poškodená batožina</a:t>
            </a:r>
          </a:p>
          <a:p>
            <a:pPr algn="just">
              <a:buFont typeface="Arial" panose="020B0604020202020204" pitchFamily="34" charset="0"/>
              <a:buChar char="•"/>
            </a:pPr>
            <a:r>
              <a:rPr lang="sk-SK" dirty="0">
                <a:solidFill>
                  <a:schemeClr val="bg1"/>
                </a:solidFill>
              </a:rPr>
              <a:t> Reklamácia musí byť vznesená do 7 dní od doručenia batožiny.</a:t>
            </a:r>
          </a:p>
          <a:p>
            <a:pPr algn="just">
              <a:buFont typeface="Arial" panose="020B0604020202020204" pitchFamily="34" charset="0"/>
              <a:buChar char="•"/>
            </a:pPr>
            <a:endParaRPr lang="sk-SK" dirty="0">
              <a:solidFill>
                <a:schemeClr val="bg1"/>
              </a:solidFill>
            </a:endParaRPr>
          </a:p>
          <a:p>
            <a:pPr algn="just">
              <a:buFont typeface="Arial" panose="020B0604020202020204" pitchFamily="34" charset="0"/>
              <a:buChar char="•"/>
            </a:pPr>
            <a:r>
              <a:rPr lang="sk-SK" dirty="0">
                <a:solidFill>
                  <a:schemeClr val="bg1"/>
                </a:solidFill>
              </a:rPr>
              <a:t> Hodnota batožiny.</a:t>
            </a:r>
          </a:p>
        </p:txBody>
      </p:sp>
      <p:pic>
        <p:nvPicPr>
          <p:cNvPr id="8" name="Grafik 19"/>
          <p:cNvPicPr>
            <a:picLocks noChangeAspect="1"/>
          </p:cNvPicPr>
          <p:nvPr/>
        </p:nvPicPr>
        <p:blipFill rotWithShape="1">
          <a:blip r:embed="rId3">
            <a:extLst>
              <a:ext uri="{28A0092B-C50C-407E-A947-70E740481C1C}">
                <a14:useLocalDpi xmlns:a14="http://schemas.microsoft.com/office/drawing/2010/main" val="0"/>
              </a:ext>
            </a:extLst>
          </a:blip>
          <a:srcRect l="13850" t="9869" r="77097" b="14713"/>
          <a:stretch/>
        </p:blipFill>
        <p:spPr>
          <a:xfrm>
            <a:off x="120585" y="123478"/>
            <a:ext cx="961273" cy="914082"/>
          </a:xfrm>
          <a:prstGeom prst="rect">
            <a:avLst/>
          </a:prstGeom>
        </p:spPr>
      </p:pic>
      <p:pic>
        <p:nvPicPr>
          <p:cNvPr id="11" name="Obrázo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585" y="1819089"/>
            <a:ext cx="4635953" cy="3233514"/>
          </a:xfrm>
          <a:prstGeom prst="rect">
            <a:avLst/>
          </a:prstGeom>
          <a:solidFill>
            <a:schemeClr val="accent6"/>
          </a:solidFill>
          <a:ln w="76200">
            <a:solidFill>
              <a:schemeClr val="tx2"/>
            </a:solidFill>
          </a:ln>
        </p:spPr>
      </p:pic>
      <p:pic>
        <p:nvPicPr>
          <p:cNvPr id="13" name="Picture 18" descr="X:\ÖFFENTLICHKEITSARBEIT\PowerPoint\Muster\icons\general-icons_o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4256" y="1862482"/>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X:\ÖFFENTLICHKEITSARBEIT\PowerPoint\Muster\icons\general-icons_o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4256" y="3723878"/>
            <a:ext cx="225245" cy="225245"/>
          </a:xfrm>
          <a:prstGeom prst="rect">
            <a:avLst/>
          </a:prstGeom>
          <a:noFill/>
          <a:extLst>
            <a:ext uri="{909E8E84-426E-40DD-AFC4-6F175D3DCCD1}">
              <a14:hiddenFill xmlns:a14="http://schemas.microsoft.com/office/drawing/2010/main">
                <a:solidFill>
                  <a:srgbClr val="FFFFFF"/>
                </a:solidFill>
              </a14:hiddenFill>
            </a:ext>
          </a:extLst>
        </p:spPr>
      </p:pic>
      <p:sp>
        <p:nvSpPr>
          <p:cNvPr id="15" name="Inhaltsplatzhalter 32"/>
          <p:cNvSpPr txBox="1">
            <a:spLocks/>
          </p:cNvSpPr>
          <p:nvPr/>
        </p:nvSpPr>
        <p:spPr>
          <a:xfrm>
            <a:off x="2843808" y="1051434"/>
            <a:ext cx="2334058" cy="698987"/>
          </a:xfrm>
          <a:prstGeom prst="rect">
            <a:avLst/>
          </a:prstGeom>
          <a:solidFill>
            <a:srgbClr val="90C90B"/>
          </a:solidFill>
        </p:spPr>
        <p:txBody>
          <a:bodyPr/>
          <a:lstStyle>
            <a:lvl1pPr marL="0" indent="0" algn="l" defTabSz="914400" rtl="0" eaLnBrk="1" latinLnBrk="0" hangingPunct="1">
              <a:spcBef>
                <a:spcPct val="20000"/>
              </a:spcBef>
              <a:buFont typeface="Arial" panose="020B0604020202020204" pitchFamily="34" charset="0"/>
              <a:buNone/>
              <a:defRPr sz="2200" kern="1200">
                <a:solidFill>
                  <a:schemeClr val="tx1"/>
                </a:solidFill>
                <a:latin typeface="+mj-lt"/>
                <a:ea typeface="Open Sans" panose="020B0604020202020204" charset="0"/>
                <a:cs typeface="Open Sans" panose="020B060402020202020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k-SK" dirty="0"/>
              <a:t>1000 SDR/ 1400 €</a:t>
            </a:r>
            <a:endParaRPr lang="de-DE" dirty="0"/>
          </a:p>
        </p:txBody>
      </p:sp>
      <p:pic>
        <p:nvPicPr>
          <p:cNvPr id="16" name="Picture 2" descr="G:\ESC\logo\logo 2016\LOGO_ECC-Net-NATIONAUX-SK_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4620799"/>
            <a:ext cx="977334" cy="44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424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Úvod do témy</a:t>
            </a:r>
          </a:p>
        </p:txBody>
      </p:sp>
      <p:sp>
        <p:nvSpPr>
          <p:cNvPr id="4" name="Zástupný symbol obsahu 3"/>
          <p:cNvSpPr>
            <a:spLocks noGrp="1"/>
          </p:cNvSpPr>
          <p:nvPr>
            <p:ph sz="quarter" idx="12"/>
          </p:nvPr>
        </p:nvSpPr>
        <p:spPr/>
        <p:txBody>
          <a:bodyPr/>
          <a:lstStyle/>
          <a:p>
            <a:pPr marL="285750" indent="-285750" algn="just">
              <a:buFont typeface="Arial" panose="020B0604020202020204" pitchFamily="34" charset="0"/>
              <a:buChar char="•"/>
            </a:pPr>
            <a:r>
              <a:rPr lang="sk-SK" dirty="0"/>
              <a:t>Kto je spotrebiteľ? </a:t>
            </a:r>
          </a:p>
          <a:p>
            <a:pPr marL="285750" indent="-285750" algn="just">
              <a:buFont typeface="Arial" panose="020B0604020202020204" pitchFamily="34" charset="0"/>
              <a:buChar char="•"/>
            </a:pPr>
            <a:endParaRPr lang="sk-SK" dirty="0"/>
          </a:p>
          <a:p>
            <a:pPr marL="285750" indent="-285750" algn="just">
              <a:buFont typeface="Arial" panose="020B0604020202020204" pitchFamily="34" charset="0"/>
              <a:buChar char="•"/>
            </a:pPr>
            <a:r>
              <a:rPr lang="sk-SK" dirty="0"/>
              <a:t>Je spotrebiteľ slabšia zmluvná strana ako obchodník?</a:t>
            </a:r>
          </a:p>
          <a:p>
            <a:pPr marL="285750" indent="-285750" algn="just">
              <a:buFont typeface="Arial" panose="020B0604020202020204" pitchFamily="34" charset="0"/>
              <a:buChar char="•"/>
            </a:pPr>
            <a:endParaRPr lang="sk-SK" dirty="0"/>
          </a:p>
          <a:p>
            <a:pPr marL="285750" indent="-285750" algn="just">
              <a:buFont typeface="Arial" panose="020B0604020202020204" pitchFamily="34" charset="0"/>
              <a:buChar char="•"/>
            </a:pPr>
            <a:r>
              <a:rPr lang="sk-SK" dirty="0"/>
              <a:t>Čo je to ochrana spotrebiteľa? </a:t>
            </a:r>
          </a:p>
          <a:p>
            <a:pPr marL="285750" indent="-285750" algn="just">
              <a:buFont typeface="Arial" panose="020B0604020202020204" pitchFamily="34" charset="0"/>
              <a:buChar char="•"/>
            </a:pPr>
            <a:endParaRPr lang="sk-SK" dirty="0"/>
          </a:p>
          <a:p>
            <a:pPr marL="285750" indent="-285750" algn="just">
              <a:buFont typeface="Arial" panose="020B0604020202020204" pitchFamily="34" charset="0"/>
              <a:buChar char="•"/>
            </a:pPr>
            <a:r>
              <a:rPr lang="sk-SK" dirty="0"/>
              <a:t>Právny rámec. </a:t>
            </a:r>
          </a:p>
          <a:p>
            <a:pPr marL="285750" indent="-285750" algn="just">
              <a:buFont typeface="Arial" panose="020B0604020202020204" pitchFamily="34" charset="0"/>
              <a:buChar char="•"/>
            </a:pPr>
            <a:endParaRPr lang="sk-SK" dirty="0"/>
          </a:p>
          <a:p>
            <a:pPr marL="285750" indent="-285750" algn="just">
              <a:buFont typeface="Arial" panose="020B0604020202020204" pitchFamily="34" charset="0"/>
              <a:buChar char="•"/>
            </a:pPr>
            <a:r>
              <a:rPr lang="sk-SK" dirty="0"/>
              <a:t>Vzťahuje sa ochrana spotrebiteľa na obchodné spoločnosti a živnostníkov?</a:t>
            </a:r>
          </a:p>
          <a:p>
            <a:pPr marL="285750" indent="-285750" algn="just">
              <a:buFont typeface="Arial" panose="020B0604020202020204" pitchFamily="34" charset="0"/>
              <a:buChar char="•"/>
            </a:pPr>
            <a:endParaRPr lang="sk-SK" dirty="0"/>
          </a:p>
          <a:p>
            <a:pPr algn="just"/>
            <a:endParaRPr lang="sk-SK" dirty="0"/>
          </a:p>
          <a:p>
            <a:pPr algn="just"/>
            <a:endParaRPr lang="sk-SK" dirty="0"/>
          </a:p>
          <a:p>
            <a:pPr algn="just"/>
            <a:endParaRPr lang="sk-SK" dirty="0"/>
          </a:p>
          <a:p>
            <a:pPr algn="just"/>
            <a:endParaRPr lang="sk-SK" dirty="0"/>
          </a:p>
          <a:p>
            <a:pPr algn="just"/>
            <a:endParaRPr lang="sk-SK" dirty="0"/>
          </a:p>
          <a:p>
            <a:pPr algn="just"/>
            <a:endParaRPr lang="sk-SK" dirty="0"/>
          </a:p>
        </p:txBody>
      </p:sp>
      <p:pic>
        <p:nvPicPr>
          <p:cNvPr id="6" name="Zástupný symbol obsahu 3"/>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180975" y="1579723"/>
            <a:ext cx="4176713" cy="2558730"/>
          </a:xfrm>
        </p:spPr>
      </p:pic>
      <p:pic>
        <p:nvPicPr>
          <p:cNvPr id="7" name="Picture 18" descr="X:\ÖFFENTLICHKEITSARBEIT\PowerPoint\Muster\icons\general-icons_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9054" y="2715766"/>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X:\ÖFFENTLICHKEITSARBEIT\PowerPoint\Muster\icons\general-icons_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8768" y="1779662"/>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X:\ÖFFENTLICHKEITSARBEIT\PowerPoint\Muster\icons\general-icons_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8764" y="1131590"/>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X:\ÖFFENTLICHKEITSARBEIT\PowerPoint\Muster\icons\general-icons_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4580" y="3363838"/>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X:\ÖFFENTLICHKEITSARBEIT\PowerPoint\Muster\icons\general-icons_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8763" y="4011910"/>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ESC\logo\logo 2016\LOGO_ECC-Net-NATIONAUX-SK_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4587974"/>
            <a:ext cx="977334" cy="44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Riešenie sporov</a:t>
            </a:r>
          </a:p>
        </p:txBody>
      </p:sp>
      <p:sp>
        <p:nvSpPr>
          <p:cNvPr id="14" name="Inhaltsplatzhalter 32"/>
          <p:cNvSpPr txBox="1">
            <a:spLocks/>
          </p:cNvSpPr>
          <p:nvPr/>
        </p:nvSpPr>
        <p:spPr>
          <a:xfrm>
            <a:off x="474420" y="991922"/>
            <a:ext cx="2334058" cy="816221"/>
          </a:xfrm>
          <a:prstGeom prst="rect">
            <a:avLst/>
          </a:prstGeom>
          <a:solidFill>
            <a:srgbClr val="8FC570"/>
          </a:solidFill>
        </p:spPr>
        <p:txBody>
          <a:bodyPr/>
          <a:lstStyle>
            <a:lvl1pPr marL="0" indent="0" algn="l" defTabSz="914400" rtl="0" eaLnBrk="1" latinLnBrk="0" hangingPunct="1">
              <a:spcBef>
                <a:spcPct val="20000"/>
              </a:spcBef>
              <a:buFont typeface="Arial" panose="020B0604020202020204" pitchFamily="34" charset="0"/>
              <a:buNone/>
              <a:defRPr sz="2200" kern="1200">
                <a:solidFill>
                  <a:schemeClr val="tx1"/>
                </a:solidFill>
                <a:latin typeface="+mj-lt"/>
                <a:ea typeface="Open Sans" panose="020B0604020202020204" charset="0"/>
                <a:cs typeface="Open Sans" panose="020B060402020202020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k-SK" sz="1800" dirty="0">
                <a:latin typeface="Calibri" panose="020F0502020204030204" pitchFamily="34" charset="0"/>
              </a:rPr>
              <a:t>Mimosúdne riešenie sporov</a:t>
            </a:r>
            <a:endParaRPr lang="de-DE" sz="1800" dirty="0">
              <a:latin typeface="Calibri" panose="020F0502020204030204" pitchFamily="34" charset="0"/>
            </a:endParaRPr>
          </a:p>
        </p:txBody>
      </p:sp>
      <p:sp>
        <p:nvSpPr>
          <p:cNvPr id="18" name="Inhaltsplatzhalter 32"/>
          <p:cNvSpPr txBox="1">
            <a:spLocks/>
          </p:cNvSpPr>
          <p:nvPr/>
        </p:nvSpPr>
        <p:spPr>
          <a:xfrm>
            <a:off x="3419872" y="983538"/>
            <a:ext cx="2334058" cy="816221"/>
          </a:xfrm>
          <a:prstGeom prst="rect">
            <a:avLst/>
          </a:prstGeom>
          <a:solidFill>
            <a:srgbClr val="90C90B"/>
          </a:solidFill>
        </p:spPr>
        <p:txBody>
          <a:bodyPr/>
          <a:lstStyle>
            <a:lvl1pPr marL="0" indent="0" algn="l" defTabSz="914400" rtl="0" eaLnBrk="1" latinLnBrk="0" hangingPunct="1">
              <a:spcBef>
                <a:spcPct val="20000"/>
              </a:spcBef>
              <a:buFont typeface="Arial" panose="020B0604020202020204" pitchFamily="34" charset="0"/>
              <a:buNone/>
              <a:defRPr sz="2200" kern="1200">
                <a:solidFill>
                  <a:schemeClr val="tx1"/>
                </a:solidFill>
                <a:latin typeface="+mj-lt"/>
                <a:ea typeface="Open Sans" panose="020B0604020202020204" charset="0"/>
                <a:cs typeface="Open Sans" panose="020B060402020202020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200000"/>
              </a:lnSpc>
            </a:pPr>
            <a:r>
              <a:rPr lang="sk-SK" sz="1800" dirty="0">
                <a:latin typeface="Calibri" panose="020F0502020204030204" pitchFamily="34" charset="0"/>
              </a:rPr>
              <a:t>Súdne riešenie sporov</a:t>
            </a:r>
            <a:endParaRPr lang="de-DE" sz="1800" dirty="0">
              <a:latin typeface="Calibri" panose="020F0502020204030204" pitchFamily="34" charset="0"/>
            </a:endParaRPr>
          </a:p>
        </p:txBody>
      </p:sp>
      <p:sp>
        <p:nvSpPr>
          <p:cNvPr id="19" name="Zástupný symbol obsahu 18"/>
          <p:cNvSpPr>
            <a:spLocks noGrp="1"/>
          </p:cNvSpPr>
          <p:nvPr>
            <p:ph sz="quarter" idx="12"/>
          </p:nvPr>
        </p:nvSpPr>
        <p:spPr>
          <a:xfrm>
            <a:off x="323528" y="1814531"/>
            <a:ext cx="2592288" cy="3578346"/>
          </a:xfrm>
        </p:spPr>
        <p:txBody>
          <a:bodyPr/>
          <a:lstStyle/>
          <a:p>
            <a:pPr algn="ctr"/>
            <a:r>
              <a:rPr lang="sk-SK" sz="1600" dirty="0">
                <a:solidFill>
                  <a:srgbClr val="90C90B"/>
                </a:solidFill>
                <a:latin typeface="Calibri" panose="020F0502020204030204" pitchFamily="34" charset="0"/>
              </a:rPr>
              <a:t>Slovenský obchodník</a:t>
            </a:r>
          </a:p>
          <a:p>
            <a:pPr algn="ctr"/>
            <a:r>
              <a:rPr lang="sk-SK" sz="1600" dirty="0">
                <a:solidFill>
                  <a:schemeClr val="tx1"/>
                </a:solidFill>
                <a:latin typeface="Calibri" panose="020F0502020204030204" pitchFamily="34" charset="0"/>
              </a:rPr>
              <a:t>Alternatívne riešenie spotrebiteľských sporov – subjekty ARS.</a:t>
            </a:r>
          </a:p>
          <a:p>
            <a:pPr algn="ctr"/>
            <a:endParaRPr lang="sk-SK" sz="1600" dirty="0">
              <a:solidFill>
                <a:schemeClr val="tx1"/>
              </a:solidFill>
              <a:latin typeface="Calibri" panose="020F0502020204030204" pitchFamily="34" charset="0"/>
            </a:endParaRPr>
          </a:p>
          <a:p>
            <a:pPr algn="ctr"/>
            <a:r>
              <a:rPr lang="sk-SK" sz="1600" dirty="0">
                <a:solidFill>
                  <a:schemeClr val="tx1"/>
                </a:solidFill>
                <a:latin typeface="Calibri" panose="020F0502020204030204" pitchFamily="34" charset="0"/>
              </a:rPr>
              <a:t>Spotrebiteľské združenia.</a:t>
            </a:r>
          </a:p>
          <a:p>
            <a:pPr algn="ctr"/>
            <a:endParaRPr lang="sk-SK" sz="1600" dirty="0">
              <a:solidFill>
                <a:schemeClr val="tx1"/>
              </a:solidFill>
              <a:latin typeface="Calibri" panose="020F0502020204030204" pitchFamily="34" charset="0"/>
            </a:endParaRPr>
          </a:p>
          <a:p>
            <a:pPr algn="ctr"/>
            <a:r>
              <a:rPr lang="sk-SK" sz="1600" dirty="0">
                <a:solidFill>
                  <a:srgbClr val="90C90B"/>
                </a:solidFill>
                <a:latin typeface="Calibri" panose="020F0502020204030204" pitchFamily="34" charset="0"/>
              </a:rPr>
              <a:t>Cezhraničné spory</a:t>
            </a:r>
          </a:p>
          <a:p>
            <a:pPr algn="ctr"/>
            <a:r>
              <a:rPr lang="sk-SK" sz="1600" dirty="0">
                <a:solidFill>
                  <a:schemeClr val="tx1"/>
                </a:solidFill>
                <a:latin typeface="Calibri" panose="020F0502020204030204" pitchFamily="34" charset="0"/>
              </a:rPr>
              <a:t>Sieť európskych spotrebiteľských centier ECC-Net.</a:t>
            </a:r>
            <a:endParaRPr lang="sk-SK" dirty="0"/>
          </a:p>
        </p:txBody>
      </p:sp>
      <p:sp>
        <p:nvSpPr>
          <p:cNvPr id="20" name="Inhaltsplatzhalter 32"/>
          <p:cNvSpPr txBox="1">
            <a:spLocks/>
          </p:cNvSpPr>
          <p:nvPr/>
        </p:nvSpPr>
        <p:spPr>
          <a:xfrm>
            <a:off x="6300192" y="991922"/>
            <a:ext cx="2334058" cy="816221"/>
          </a:xfrm>
          <a:prstGeom prst="rect">
            <a:avLst/>
          </a:prstGeom>
          <a:solidFill>
            <a:srgbClr val="0BD0D9"/>
          </a:solidFill>
        </p:spPr>
        <p:txBody>
          <a:bodyPr/>
          <a:lstStyle>
            <a:lvl1pPr marL="0" indent="0" algn="l" defTabSz="914400" rtl="0" eaLnBrk="1" latinLnBrk="0" hangingPunct="1">
              <a:spcBef>
                <a:spcPct val="20000"/>
              </a:spcBef>
              <a:buFont typeface="Arial" panose="020B0604020202020204" pitchFamily="34" charset="0"/>
              <a:buNone/>
              <a:defRPr sz="2200" kern="1200">
                <a:solidFill>
                  <a:schemeClr val="tx1"/>
                </a:solidFill>
                <a:latin typeface="+mj-lt"/>
                <a:ea typeface="Open Sans" panose="020B0604020202020204" charset="0"/>
                <a:cs typeface="Open Sans" panose="020B060402020202020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200000"/>
              </a:lnSpc>
            </a:pPr>
            <a:r>
              <a:rPr lang="sk-SK" sz="1800" dirty="0">
                <a:latin typeface="Calibri" panose="020F0502020204030204" pitchFamily="34" charset="0"/>
              </a:rPr>
              <a:t>Kontrola</a:t>
            </a:r>
            <a:endParaRPr lang="de-DE" sz="1800" dirty="0">
              <a:latin typeface="Calibri" panose="020F0502020204030204" pitchFamily="34" charset="0"/>
            </a:endParaRPr>
          </a:p>
        </p:txBody>
      </p:sp>
      <p:sp>
        <p:nvSpPr>
          <p:cNvPr id="23" name="Zástupný symbol obsahu 18"/>
          <p:cNvSpPr>
            <a:spLocks noGrp="1"/>
          </p:cNvSpPr>
          <p:nvPr>
            <p:ph sz="quarter" idx="12"/>
          </p:nvPr>
        </p:nvSpPr>
        <p:spPr>
          <a:xfrm>
            <a:off x="6171027" y="1803795"/>
            <a:ext cx="2592387" cy="3578225"/>
          </a:xfrm>
        </p:spPr>
        <p:txBody>
          <a:bodyPr/>
          <a:lstStyle/>
          <a:p>
            <a:pPr algn="ctr"/>
            <a:r>
              <a:rPr lang="sk-SK" sz="1600" dirty="0">
                <a:solidFill>
                  <a:schemeClr val="tx1"/>
                </a:solidFill>
                <a:latin typeface="Calibri" panose="020F0502020204030204" pitchFamily="34" charset="0"/>
              </a:rPr>
              <a:t>Slovenská obchodná inšpekcia.</a:t>
            </a:r>
          </a:p>
          <a:p>
            <a:pPr algn="ctr"/>
            <a:endParaRPr lang="sk-SK" sz="1600" dirty="0">
              <a:solidFill>
                <a:schemeClr val="tx1"/>
              </a:solidFill>
              <a:latin typeface="Calibri" panose="020F0502020204030204" pitchFamily="34" charset="0"/>
            </a:endParaRPr>
          </a:p>
          <a:p>
            <a:pPr algn="ctr"/>
            <a:r>
              <a:rPr lang="sk-SK" sz="1600" dirty="0">
                <a:solidFill>
                  <a:schemeClr val="tx1"/>
                </a:solidFill>
                <a:latin typeface="Calibri" panose="020F0502020204030204" pitchFamily="34" charset="0"/>
              </a:rPr>
              <a:t>Úrad pre reguláciu elektronických komunikácií a poštových služieb.</a:t>
            </a:r>
          </a:p>
          <a:p>
            <a:pPr algn="ctr"/>
            <a:endParaRPr lang="sk-SK" sz="1600" dirty="0">
              <a:solidFill>
                <a:schemeClr val="tx1"/>
              </a:solidFill>
              <a:latin typeface="Calibri" panose="020F0502020204030204" pitchFamily="34" charset="0"/>
            </a:endParaRPr>
          </a:p>
          <a:p>
            <a:pPr algn="ctr"/>
            <a:r>
              <a:rPr lang="sk-SK" sz="1600" dirty="0">
                <a:solidFill>
                  <a:schemeClr val="tx1"/>
                </a:solidFill>
                <a:latin typeface="Calibri" panose="020F0502020204030204" pitchFamily="34" charset="0"/>
              </a:rPr>
              <a:t>Úrad pre reguláciu sieťových odvetví.</a:t>
            </a:r>
          </a:p>
          <a:p>
            <a:pPr algn="ctr"/>
            <a:endParaRPr lang="sk-SK" sz="1600" dirty="0">
              <a:solidFill>
                <a:schemeClr val="tx1"/>
              </a:solidFill>
              <a:latin typeface="Calibri" panose="020F0502020204030204" pitchFamily="34" charset="0"/>
            </a:endParaRPr>
          </a:p>
        </p:txBody>
      </p:sp>
      <p:sp>
        <p:nvSpPr>
          <p:cNvPr id="24" name="Zástupný symbol obsahu 18"/>
          <p:cNvSpPr>
            <a:spLocks noGrp="1"/>
          </p:cNvSpPr>
          <p:nvPr>
            <p:ph sz="quarter" idx="12"/>
          </p:nvPr>
        </p:nvSpPr>
        <p:spPr>
          <a:xfrm>
            <a:off x="3290707" y="1803795"/>
            <a:ext cx="2592387" cy="3578225"/>
          </a:xfrm>
        </p:spPr>
        <p:txBody>
          <a:bodyPr/>
          <a:lstStyle/>
          <a:p>
            <a:pPr algn="ctr"/>
            <a:r>
              <a:rPr lang="sk-SK" sz="1600" dirty="0">
                <a:solidFill>
                  <a:schemeClr val="tx1"/>
                </a:solidFill>
                <a:latin typeface="Calibri" panose="020F0502020204030204" pitchFamily="34" charset="0"/>
              </a:rPr>
              <a:t>Občianske súdne konanie.</a:t>
            </a:r>
          </a:p>
          <a:p>
            <a:pPr algn="ctr"/>
            <a:endParaRPr lang="sk-SK" sz="1600" dirty="0">
              <a:solidFill>
                <a:schemeClr val="tx1"/>
              </a:solidFill>
              <a:latin typeface="Calibri" panose="020F0502020204030204" pitchFamily="34" charset="0"/>
            </a:endParaRPr>
          </a:p>
          <a:p>
            <a:pPr algn="ctr"/>
            <a:r>
              <a:rPr lang="sk-SK" sz="1600" dirty="0">
                <a:solidFill>
                  <a:schemeClr val="tx1"/>
                </a:solidFill>
                <a:latin typeface="Calibri" panose="020F0502020204030204" pitchFamily="34" charset="0"/>
              </a:rPr>
              <a:t>Európske cezhraničné konania.</a:t>
            </a:r>
          </a:p>
          <a:p>
            <a:pPr algn="ctr"/>
            <a:endParaRPr lang="sk-SK" sz="1600" dirty="0">
              <a:solidFill>
                <a:schemeClr val="tx1"/>
              </a:solidFill>
              <a:latin typeface="Calibri" panose="020F0502020204030204" pitchFamily="34" charset="0"/>
            </a:endParaRPr>
          </a:p>
          <a:p>
            <a:pPr algn="ctr"/>
            <a:r>
              <a:rPr lang="sk-SK" sz="1600" dirty="0">
                <a:solidFill>
                  <a:schemeClr val="tx1"/>
                </a:solidFill>
                <a:latin typeface="Calibri" panose="020F0502020204030204" pitchFamily="34" charset="0"/>
              </a:rPr>
              <a:t>Spotrebitelia sú oslobodení od súdnych poplatkov.</a:t>
            </a:r>
          </a:p>
          <a:p>
            <a:endParaRPr lang="sk-SK" dirty="0"/>
          </a:p>
        </p:txBody>
      </p:sp>
      <p:pic>
        <p:nvPicPr>
          <p:cNvPr id="25" name="Picture 2" descr="G:\ESC\logo\logo 2016\LOGO_ECC-Net-NATIONAUX-SK_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620799"/>
            <a:ext cx="977334" cy="44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208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79512" y="206375"/>
            <a:ext cx="8507288" cy="565175"/>
          </a:xfrm>
        </p:spPr>
        <p:txBody>
          <a:bodyPr/>
          <a:lstStyle/>
          <a:p>
            <a:r>
              <a:rPr lang="sk-SK" dirty="0">
                <a:solidFill>
                  <a:srgbClr val="00366C"/>
                </a:solidFill>
                <a:latin typeface="+mj-lt"/>
              </a:rPr>
              <a:t>Ďakujem vám za pozornosť!</a:t>
            </a:r>
            <a:endParaRPr lang="de-DE" dirty="0">
              <a:solidFill>
                <a:srgbClr val="00366C"/>
              </a:solidFill>
              <a:latin typeface="+mj-lt"/>
            </a:endParaRPr>
          </a:p>
        </p:txBody>
      </p:sp>
      <p:pic>
        <p:nvPicPr>
          <p:cNvPr id="5" name="Image 12" descr="POSTKARTE_EN_VERT_Page_1.jpg"/>
          <p:cNvPicPr>
            <a:picLocks noChangeAspect="1"/>
          </p:cNvPicPr>
          <p:nvPr/>
        </p:nvPicPr>
        <p:blipFill>
          <a:blip r:embed="rId3"/>
          <a:stretch>
            <a:fillRect/>
          </a:stretch>
        </p:blipFill>
        <p:spPr>
          <a:xfrm>
            <a:off x="2843809" y="1018722"/>
            <a:ext cx="4824536" cy="3434824"/>
          </a:xfrm>
          <a:prstGeom prst="rect">
            <a:avLst/>
          </a:prstGeom>
          <a:effectLst/>
        </p:spPr>
      </p:pic>
      <p:grpSp>
        <p:nvGrpSpPr>
          <p:cNvPr id="2" name="Skupina 1"/>
          <p:cNvGrpSpPr/>
          <p:nvPr/>
        </p:nvGrpSpPr>
        <p:grpSpPr>
          <a:xfrm>
            <a:off x="97788" y="1392670"/>
            <a:ext cx="324000" cy="1193008"/>
            <a:chOff x="1934500" y="1486718"/>
            <a:chExt cx="324000" cy="1193008"/>
          </a:xfrm>
        </p:grpSpPr>
        <p:pic>
          <p:nvPicPr>
            <p:cNvPr id="6" name="Picture 8" descr="X:\ÖFFENTLICHKEITSARBEIT\PowerPoint\Muster\icons\general-icons_facebo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4500" y="1486718"/>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X:\ÖFFENTLICHKEITSARBEIT\PowerPoint\Muster\icons\general-icons_mai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4500" y="2355726"/>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X:\ÖFFENTLICHKEITSARBEIT\PowerPoint\Muster\icons\general-icons_inf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34500" y="1950119"/>
              <a:ext cx="324000" cy="324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2" descr="G:\ESC\logo\logo 2016\LOGO_ECC-Net-NATIONAUX-SK_0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8264" y="4620799"/>
            <a:ext cx="977334" cy="44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503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Nekalé obchodné praktiky</a:t>
            </a:r>
          </a:p>
        </p:txBody>
      </p:sp>
      <p:sp>
        <p:nvSpPr>
          <p:cNvPr id="3" name="Zástupný symbol obsahu 2"/>
          <p:cNvSpPr>
            <a:spLocks noGrp="1"/>
          </p:cNvSpPr>
          <p:nvPr>
            <p:ph sz="quarter" idx="11"/>
          </p:nvPr>
        </p:nvSpPr>
        <p:spPr>
          <a:xfrm>
            <a:off x="234552" y="1050367"/>
            <a:ext cx="4176464" cy="2592288"/>
          </a:xfrm>
        </p:spPr>
        <p:txBody>
          <a:bodyPr/>
          <a:lstStyle/>
          <a:p>
            <a:pPr algn="just"/>
            <a:r>
              <a:rPr lang="sk-SK" dirty="0">
                <a:solidFill>
                  <a:srgbClr val="90C90B"/>
                </a:solidFill>
                <a:latin typeface="Calibri" panose="020F0502020204030204" pitchFamily="34" charset="0"/>
              </a:rPr>
              <a:t>Klamlivé</a:t>
            </a:r>
            <a:r>
              <a:rPr lang="sk-SK" dirty="0">
                <a:solidFill>
                  <a:srgbClr val="90C90B"/>
                </a:solidFill>
              </a:rPr>
              <a:t> obchodné praktiky</a:t>
            </a:r>
          </a:p>
          <a:p>
            <a:pPr algn="just"/>
            <a:endParaRPr lang="sk-SK" altLang="sk-SK" dirty="0">
              <a:latin typeface="Calibri" panose="020F0502020204030204" pitchFamily="34" charset="0"/>
            </a:endParaRPr>
          </a:p>
          <a:p>
            <a:pPr marL="285750" indent="-285750" algn="just">
              <a:buFont typeface="Arial" panose="020B0604020202020204" pitchFamily="34" charset="0"/>
              <a:buChar char="•"/>
            </a:pPr>
            <a:r>
              <a:rPr lang="sk-SK" altLang="sk-SK" dirty="0">
                <a:latin typeface="Calibri" panose="020F0502020204030204" pitchFamily="34" charset="0"/>
              </a:rPr>
              <a:t>Obsahujú nesprávne informácie alebo opomínajú podstatné informácie.</a:t>
            </a:r>
          </a:p>
          <a:p>
            <a:pPr marL="285750" indent="-285750" algn="just">
              <a:buFont typeface="Arial" panose="020B0604020202020204" pitchFamily="34" charset="0"/>
              <a:buChar char="•"/>
            </a:pPr>
            <a:endParaRPr lang="sk-SK" altLang="sk-SK" dirty="0">
              <a:latin typeface="Calibri" panose="020F0502020204030204" pitchFamily="34" charset="0"/>
            </a:endParaRPr>
          </a:p>
        </p:txBody>
      </p:sp>
      <p:sp>
        <p:nvSpPr>
          <p:cNvPr id="4" name="Zástupný symbol obsahu 3"/>
          <p:cNvSpPr>
            <a:spLocks noGrp="1"/>
          </p:cNvSpPr>
          <p:nvPr>
            <p:ph sz="quarter" idx="12"/>
          </p:nvPr>
        </p:nvSpPr>
        <p:spPr/>
        <p:txBody>
          <a:bodyPr/>
          <a:lstStyle/>
          <a:p>
            <a:pPr algn="just"/>
            <a:r>
              <a:rPr lang="sk-SK" dirty="0">
                <a:solidFill>
                  <a:srgbClr val="90C90B"/>
                </a:solidFill>
              </a:rPr>
              <a:t>Agresívne obchodné praktiky</a:t>
            </a:r>
          </a:p>
          <a:p>
            <a:pPr algn="just"/>
            <a:endParaRPr lang="sk-SK" dirty="0"/>
          </a:p>
          <a:p>
            <a:pPr marL="285750" indent="-285750" algn="just">
              <a:buFont typeface="Arial" panose="020B0604020202020204" pitchFamily="34" charset="0"/>
              <a:buChar char="•"/>
            </a:pPr>
            <a:r>
              <a:rPr lang="sk-SK" dirty="0"/>
              <a:t>Obťažovanie.</a:t>
            </a:r>
          </a:p>
          <a:p>
            <a:pPr marL="285750" indent="-285750" algn="just">
              <a:buFont typeface="Arial" panose="020B0604020202020204" pitchFamily="34" charset="0"/>
              <a:buChar char="•"/>
            </a:pPr>
            <a:r>
              <a:rPr lang="sk-SK" dirty="0"/>
              <a:t>Nátlak.</a:t>
            </a:r>
          </a:p>
          <a:p>
            <a:pPr marL="285750" indent="-285750" algn="just">
              <a:buFont typeface="Arial" panose="020B0604020202020204" pitchFamily="34" charset="0"/>
              <a:buChar char="•"/>
            </a:pPr>
            <a:r>
              <a:rPr lang="sk-SK" dirty="0"/>
              <a:t>Neprimeraný vplyv.</a:t>
            </a:r>
          </a:p>
        </p:txBody>
      </p:sp>
      <p:pic>
        <p:nvPicPr>
          <p:cNvPr id="8" name="Picture 18" descr="X:\ÖFFENTLICHKEITSARBEIT\PowerPoint\Muster\icons\general-icons_o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848" y="1827906"/>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X:\ÖFFENTLICHKEITSARBEIT\PowerPoint\Muster\icons\general-icons_o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465374"/>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X:\ÖFFENTLICHKEITSARBEIT\PowerPoint\Muster\icons\general-icons_o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121266"/>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X:\ÖFFENTLICHKEITSARBEIT\PowerPoint\Muster\icons\general-icons_o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793959"/>
            <a:ext cx="225245" cy="2252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ESC\logo\logo 2016\LOGO_ECC-Net-NATIONAUX-SK_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0073" y="4587974"/>
            <a:ext cx="977334" cy="44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731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t>Blacklist</a:t>
            </a:r>
            <a:r>
              <a:rPr lang="sk-SK" dirty="0"/>
              <a:t> obchodných praktík</a:t>
            </a:r>
          </a:p>
        </p:txBody>
      </p:sp>
      <p:sp>
        <p:nvSpPr>
          <p:cNvPr id="3" name="Zástupný symbol obsahu 2"/>
          <p:cNvSpPr>
            <a:spLocks noGrp="1"/>
          </p:cNvSpPr>
          <p:nvPr>
            <p:ph sz="quarter" idx="11"/>
          </p:nvPr>
        </p:nvSpPr>
        <p:spPr/>
        <p:txBody>
          <a:bodyPr/>
          <a:lstStyle/>
          <a:p>
            <a:pPr marL="457200" indent="-457200">
              <a:buFont typeface="+mj-lt"/>
              <a:buAutoNum type="arabicPeriod"/>
            </a:pPr>
            <a:r>
              <a:rPr lang="sk-SK" altLang="sk-SK" sz="1600" dirty="0">
                <a:latin typeface="Calibri" panose="020F0502020204030204" pitchFamily="34" charset="0"/>
              </a:rPr>
              <a:t>Zobrazenie známky dôveryhodnosti, známky kvality alebo ich ekvivalentu bez povolenia.</a:t>
            </a:r>
            <a:br>
              <a:rPr lang="sk-SK" altLang="sk-SK" sz="1600" dirty="0">
                <a:latin typeface="Calibri" panose="020F0502020204030204" pitchFamily="34" charset="0"/>
              </a:rPr>
            </a:br>
            <a:endParaRPr lang="sk-SK" altLang="sk-SK" sz="1600" dirty="0">
              <a:latin typeface="Calibri" panose="020F0502020204030204" pitchFamily="34" charset="0"/>
            </a:endParaRPr>
          </a:p>
          <a:p>
            <a:pPr marL="457200" indent="-457200" algn="just">
              <a:buFont typeface="+mj-lt"/>
              <a:buAutoNum type="arabicPeriod"/>
              <a:tabLst>
                <a:tab pos="447675" algn="l"/>
                <a:tab pos="1885950" algn="l"/>
                <a:tab pos="2238375" algn="l"/>
              </a:tabLst>
            </a:pPr>
            <a:r>
              <a:rPr lang="sk-SK" altLang="sk-SK" sz="1600" dirty="0">
                <a:latin typeface="Calibri" panose="020F0502020204030204" pitchFamily="34" charset="0"/>
              </a:rPr>
              <a:t>Prezentovanie práv, ktoré spotrebiteľovi prislúchajú podľa právnych predpisov, ako charakteristickej	črty	ponuky obchodníka.</a:t>
            </a:r>
            <a:br>
              <a:rPr lang="sk-SK" altLang="sk-SK" sz="1600" dirty="0">
                <a:latin typeface="Calibri" panose="020F0502020204030204" pitchFamily="34" charset="0"/>
              </a:rPr>
            </a:br>
            <a:endParaRPr lang="sk-SK" altLang="sk-SK" sz="1600" dirty="0">
              <a:latin typeface="Calibri" panose="020F0502020204030204" pitchFamily="34" charset="0"/>
            </a:endParaRPr>
          </a:p>
          <a:p>
            <a:pPr marL="457200" indent="-457200" algn="just">
              <a:buFont typeface="+mj-lt"/>
              <a:buAutoNum type="arabicPeriod"/>
            </a:pPr>
            <a:r>
              <a:rPr lang="sk-SK" altLang="sk-SK" sz="1600" dirty="0">
                <a:latin typeface="Calibri" panose="020F0502020204030204" pitchFamily="34" charset="0"/>
              </a:rPr>
              <a:t>Využívanie redakčného priestoru v médiách na podporu produktu, keď predávajúci zaplatil za podporu predaja, bez toho, že by to bolo vysvetlené v obsahu alebo obrazom, alebo zvukom jasne identifikovateľné pre spotrebiteľa (skrytá reklama).</a:t>
            </a:r>
            <a:endParaRPr lang="sk-SK" sz="1600" dirty="0">
              <a:latin typeface="Calibri" panose="020F0502020204030204" pitchFamily="34" charset="0"/>
            </a:endParaRPr>
          </a:p>
        </p:txBody>
      </p:sp>
      <p:sp>
        <p:nvSpPr>
          <p:cNvPr id="4" name="Zástupný symbol obsahu 3"/>
          <p:cNvSpPr>
            <a:spLocks noGrp="1"/>
          </p:cNvSpPr>
          <p:nvPr>
            <p:ph sz="quarter" idx="12"/>
          </p:nvPr>
        </p:nvSpPr>
        <p:spPr/>
        <p:txBody>
          <a:bodyPr/>
          <a:lstStyle/>
          <a:p>
            <a:pPr marL="457200" indent="-457200">
              <a:buFont typeface="+mj-lt"/>
              <a:buAutoNum type="arabicPeriod" startAt="4"/>
            </a:pPr>
            <a:r>
              <a:rPr lang="sk-SK" altLang="sk-SK" sz="1600" dirty="0">
                <a:latin typeface="Calibri" panose="020F0502020204030204" pitchFamily="34" charset="0"/>
              </a:rPr>
              <a:t>Nepravdivé vyhlásenie, že produkt je k dispozícii iba veľmi obmedzený čas s cieľom vyvolať okamžité rozhodnutie a znemožniť spotrebiteľovi, aby mal dostatočnú príležitosť alebo čas na kvalifikované rozhodnutie. </a:t>
            </a:r>
            <a:br>
              <a:rPr lang="sk-SK" altLang="sk-SK" sz="1600" dirty="0">
                <a:latin typeface="Calibri" panose="020F0502020204030204" pitchFamily="34" charset="0"/>
              </a:rPr>
            </a:br>
            <a:endParaRPr lang="sk-SK" altLang="sk-SK" sz="1600" dirty="0">
              <a:latin typeface="Calibri" panose="020F0502020204030204" pitchFamily="34" charset="0"/>
            </a:endParaRPr>
          </a:p>
          <a:p>
            <a:pPr marL="457200" indent="-457200">
              <a:buFont typeface="+mj-lt"/>
              <a:buAutoNum type="arabicPeriod" startAt="4"/>
            </a:pPr>
            <a:r>
              <a:rPr lang="sk-SK" altLang="sk-SK" sz="1600" dirty="0">
                <a:latin typeface="Calibri" panose="020F0502020204030204" pitchFamily="34" charset="0"/>
              </a:rPr>
              <a:t>Opísanie výrobku ako "</a:t>
            </a:r>
            <a:r>
              <a:rPr lang="sk-SK" altLang="sk-SK" sz="1600" dirty="0" err="1">
                <a:latin typeface="Calibri" panose="020F0502020204030204" pitchFamily="34" charset="0"/>
              </a:rPr>
              <a:t>gratis</a:t>
            </a:r>
            <a:r>
              <a:rPr lang="sk-SK" altLang="sk-SK" sz="1600" dirty="0">
                <a:latin typeface="Calibri" panose="020F0502020204030204" pitchFamily="34" charset="0"/>
              </a:rPr>
              <a:t>", "zadarmo", "bez poplatku" alebo podobne, pričom spotrebiteľ musí zaplatiť čokoľvek.</a:t>
            </a:r>
          </a:p>
          <a:p>
            <a:pPr marL="457200" indent="-457200">
              <a:buFont typeface="+mj-lt"/>
              <a:buAutoNum type="arabicPeriod" startAt="4"/>
            </a:pPr>
            <a:endParaRPr lang="sk-SK" altLang="sk-SK" sz="1600" dirty="0">
              <a:latin typeface="Calibri" panose="020F0502020204030204" pitchFamily="34" charset="0"/>
            </a:endParaRPr>
          </a:p>
          <a:p>
            <a:pPr marL="457200" indent="-457200">
              <a:buFont typeface="+mj-lt"/>
              <a:buAutoNum type="arabicPeriod" startAt="4"/>
            </a:pPr>
            <a:r>
              <a:rPr lang="sk-SK" altLang="sk-SK" sz="1600" dirty="0">
                <a:latin typeface="Calibri" panose="020F0502020204030204" pitchFamily="34" charset="0"/>
              </a:rPr>
              <a:t>Vytváranie dojmu, že spotrebiteľ nemôže opustiť priestor predtým, ako sa uzatvorí zmluva. </a:t>
            </a:r>
          </a:p>
          <a:p>
            <a:pPr marL="457200" indent="-457200">
              <a:buFont typeface="+mj-lt"/>
              <a:buAutoNum type="arabicPeriod" startAt="4"/>
            </a:pPr>
            <a:endParaRPr lang="sk-SK" altLang="sk-SK" sz="1600" dirty="0">
              <a:latin typeface="Calibri" panose="020F0502020204030204" pitchFamily="34" charset="0"/>
            </a:endParaRPr>
          </a:p>
        </p:txBody>
      </p:sp>
      <p:pic>
        <p:nvPicPr>
          <p:cNvPr id="5" name="Picture 2" descr="G:\ESC\logo\logo 2016\LOGO_ECC-Net-NATIONAUX-SK_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620799"/>
            <a:ext cx="977334" cy="44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408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obsahu 6"/>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771775" y="1131888"/>
            <a:ext cx="3600450" cy="3600450"/>
          </a:xfrm>
        </p:spPr>
      </p:pic>
      <p:sp>
        <p:nvSpPr>
          <p:cNvPr id="5" name="Nadpis 4"/>
          <p:cNvSpPr>
            <a:spLocks noGrp="1"/>
          </p:cNvSpPr>
          <p:nvPr>
            <p:ph type="title"/>
          </p:nvPr>
        </p:nvSpPr>
        <p:spPr/>
        <p:txBody>
          <a:bodyPr/>
          <a:lstStyle/>
          <a:p>
            <a:r>
              <a:rPr lang="sk-SK" dirty="0"/>
              <a:t>Internetové podvody</a:t>
            </a:r>
          </a:p>
        </p:txBody>
      </p:sp>
    </p:spTree>
    <p:extLst>
      <p:ext uri="{BB962C8B-B14F-4D97-AF65-F5344CB8AC3E}">
        <p14:creationId xmlns:p14="http://schemas.microsoft.com/office/powerpoint/2010/main" val="4001403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C4C17273-255B-46C2-AD93-07C4DD3599CD}"/>
              </a:ext>
            </a:extLst>
          </p:cNvPr>
          <p:cNvSpPr>
            <a:spLocks noGrp="1"/>
          </p:cNvSpPr>
          <p:nvPr>
            <p:ph sz="quarter" idx="11"/>
          </p:nvPr>
        </p:nvSpPr>
        <p:spPr>
          <a:xfrm>
            <a:off x="467544" y="1131590"/>
            <a:ext cx="8640960" cy="3600450"/>
          </a:xfrm>
        </p:spPr>
        <p:txBody>
          <a:bodyPr/>
          <a:lstStyle/>
          <a:p>
            <a:pPr algn="just"/>
            <a:r>
              <a:rPr lang="sk-SK" b="1" dirty="0" err="1">
                <a:effectLst/>
              </a:rPr>
              <a:t>ClickJacking</a:t>
            </a:r>
            <a:r>
              <a:rPr lang="sk-SK" b="1" dirty="0">
                <a:effectLst/>
              </a:rPr>
              <a:t>:</a:t>
            </a:r>
            <a:r>
              <a:rPr lang="sk-SK" dirty="0">
                <a:effectLst/>
              </a:rPr>
              <a:t> výraz vytvorený spojením anglických slov „</a:t>
            </a:r>
            <a:r>
              <a:rPr lang="sk-SK" dirty="0" err="1">
                <a:effectLst/>
              </a:rPr>
              <a:t>click</a:t>
            </a:r>
            <a:r>
              <a:rPr lang="sk-SK" dirty="0">
                <a:effectLst/>
              </a:rPr>
              <a:t>“ (kliknutie) a „</a:t>
            </a:r>
            <a:r>
              <a:rPr lang="sk-SK" dirty="0" err="1">
                <a:effectLst/>
              </a:rPr>
              <a:t>hijacking</a:t>
            </a:r>
            <a:r>
              <a:rPr lang="sk-SK" dirty="0">
                <a:effectLst/>
              </a:rPr>
              <a:t>“ (únos), využíva užívateľovo kliknutie na stránku, ktoré je následne zneužité pre iný, podvodný účel.</a:t>
            </a:r>
          </a:p>
          <a:p>
            <a:pPr algn="just"/>
            <a:r>
              <a:rPr lang="sk-SK" b="1" dirty="0">
                <a:effectLst/>
              </a:rPr>
              <a:t>Download:</a:t>
            </a:r>
            <a:r>
              <a:rPr lang="sk-SK" dirty="0">
                <a:effectLst/>
              </a:rPr>
              <a:t> „sťahovanie“, doslovný preklad uložiť dole. Ide o prenos dát z internetu smerom k užívateľovi. Opakom downloadu je </a:t>
            </a:r>
            <a:r>
              <a:rPr lang="sk-SK" dirty="0" err="1">
                <a:effectLst/>
              </a:rPr>
              <a:t>upload</a:t>
            </a:r>
            <a:r>
              <a:rPr lang="sk-SK" dirty="0">
                <a:effectLst/>
              </a:rPr>
              <a:t>, nahrávanie dát z počítača užívateľa na internet.</a:t>
            </a:r>
          </a:p>
          <a:p>
            <a:pPr algn="just"/>
            <a:r>
              <a:rPr lang="sk-SK" b="1" dirty="0" err="1">
                <a:effectLst/>
              </a:rPr>
              <a:t>Hacking</a:t>
            </a:r>
            <a:r>
              <a:rPr lang="sk-SK" b="1" dirty="0">
                <a:effectLst/>
              </a:rPr>
              <a:t>:</a:t>
            </a:r>
            <a:r>
              <a:rPr lang="sk-SK" dirty="0">
                <a:effectLst/>
              </a:rPr>
              <a:t> nezákonné preniknutie do cudzieho počítača alebo počítačových systémov</a:t>
            </a:r>
          </a:p>
          <a:p>
            <a:pPr algn="just"/>
            <a:r>
              <a:rPr lang="sk-SK" b="1" dirty="0" err="1">
                <a:effectLst/>
              </a:rPr>
              <a:t>Peer</a:t>
            </a:r>
            <a:r>
              <a:rPr lang="sk-SK" b="1" dirty="0">
                <a:effectLst/>
              </a:rPr>
              <a:t>-to-</a:t>
            </a:r>
            <a:r>
              <a:rPr lang="sk-SK" b="1" dirty="0" err="1">
                <a:effectLst/>
              </a:rPr>
              <a:t>peer</a:t>
            </a:r>
            <a:r>
              <a:rPr lang="sk-SK" b="1" dirty="0">
                <a:effectLst/>
              </a:rPr>
              <a:t> sieť (P2P):</a:t>
            </a:r>
            <a:r>
              <a:rPr lang="sk-SK" dirty="0">
                <a:effectLst/>
              </a:rPr>
              <a:t> program, umožňujúci výmenu súborov medzi užívateľmi internetu tak, že každý zdieľa časť svojich dát s ostatnými pripojenými užívateľmi v sieti.</a:t>
            </a:r>
          </a:p>
          <a:p>
            <a:pPr algn="just"/>
            <a:r>
              <a:rPr lang="sk-SK" b="1" dirty="0">
                <a:effectLst/>
              </a:rPr>
              <a:t>Phishing:</a:t>
            </a:r>
            <a:r>
              <a:rPr lang="sk-SK" dirty="0">
                <a:effectLst/>
              </a:rPr>
              <a:t> (z angl. </a:t>
            </a:r>
            <a:r>
              <a:rPr lang="sk-SK" dirty="0" err="1">
                <a:effectLst/>
              </a:rPr>
              <a:t>password</a:t>
            </a:r>
            <a:r>
              <a:rPr lang="sk-SK" dirty="0">
                <a:effectLst/>
              </a:rPr>
              <a:t> </a:t>
            </a:r>
            <a:r>
              <a:rPr lang="sk-SK" dirty="0" err="1">
                <a:effectLst/>
              </a:rPr>
              <a:t>ﬁshing</a:t>
            </a:r>
            <a:r>
              <a:rPr lang="sk-SK" dirty="0">
                <a:effectLst/>
              </a:rPr>
              <a:t> – doslova rybárčenie hesiel) označuje činnosť, pri ktorej sa podvodník snaží vylákať od používateľov rôzne heslá, napr. k bankovému účtu.</a:t>
            </a:r>
          </a:p>
          <a:p>
            <a:pPr algn="just"/>
            <a:r>
              <a:rPr lang="sk-SK" b="1" dirty="0" err="1">
                <a:effectLst/>
              </a:rPr>
              <a:t>Zľavové</a:t>
            </a:r>
            <a:r>
              <a:rPr lang="sk-SK" b="1" dirty="0">
                <a:effectLst/>
              </a:rPr>
              <a:t> portály:</a:t>
            </a:r>
            <a:r>
              <a:rPr lang="sk-SK" dirty="0">
                <a:effectLst/>
              </a:rPr>
              <a:t> sú stránky, ktoré sprostredkúvajú predaj tovarov a služieb za zvýhodnené ceny.</a:t>
            </a:r>
          </a:p>
          <a:p>
            <a:endParaRPr lang="sk-SK" dirty="0"/>
          </a:p>
        </p:txBody>
      </p:sp>
      <p:sp>
        <p:nvSpPr>
          <p:cNvPr id="3" name="Nadpis 2">
            <a:extLst>
              <a:ext uri="{FF2B5EF4-FFF2-40B4-BE49-F238E27FC236}">
                <a16:creationId xmlns:a16="http://schemas.microsoft.com/office/drawing/2014/main" id="{EB194648-0865-4632-A887-17502C4455F3}"/>
              </a:ext>
            </a:extLst>
          </p:cNvPr>
          <p:cNvSpPr>
            <a:spLocks noGrp="1"/>
          </p:cNvSpPr>
          <p:nvPr>
            <p:ph type="title"/>
          </p:nvPr>
        </p:nvSpPr>
        <p:spPr/>
        <p:txBody>
          <a:bodyPr/>
          <a:lstStyle/>
          <a:p>
            <a:r>
              <a:rPr lang="sk-SK" dirty="0"/>
              <a:t>Základné pojmy</a:t>
            </a:r>
          </a:p>
        </p:txBody>
      </p:sp>
    </p:spTree>
    <p:extLst>
      <p:ext uri="{BB962C8B-B14F-4D97-AF65-F5344CB8AC3E}">
        <p14:creationId xmlns:p14="http://schemas.microsoft.com/office/powerpoint/2010/main" val="3020135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8259418D-90A7-45CF-97D3-26B364BEFBCC}"/>
              </a:ext>
            </a:extLst>
          </p:cNvPr>
          <p:cNvSpPr>
            <a:spLocks noGrp="1"/>
          </p:cNvSpPr>
          <p:nvPr>
            <p:ph sz="quarter" idx="11"/>
          </p:nvPr>
        </p:nvSpPr>
        <p:spPr>
          <a:xfrm>
            <a:off x="323528" y="1131590"/>
            <a:ext cx="8712968" cy="3600450"/>
          </a:xfrm>
        </p:spPr>
        <p:txBody>
          <a:bodyPr/>
          <a:lstStyle/>
          <a:p>
            <a:pPr marL="285750" indent="-285750" algn="just">
              <a:buFont typeface="Wingdings" panose="05000000000000000000" pitchFamily="2" charset="2"/>
              <a:buChar char="q"/>
            </a:pPr>
            <a:r>
              <a:rPr lang="sk-SK" dirty="0">
                <a:effectLst/>
              </a:rPr>
              <a:t>Pri nakupovaní tovarov a služieb cez internet si vyberajte spoľahlivého a overeného dodávateľa, prečítajte si referencie o ňom na internete. </a:t>
            </a:r>
          </a:p>
          <a:p>
            <a:pPr marL="285750" indent="-285750" algn="just">
              <a:buFont typeface="Wingdings" panose="05000000000000000000" pitchFamily="2" charset="2"/>
              <a:buChar char="q"/>
            </a:pPr>
            <a:r>
              <a:rPr lang="sk-SK" dirty="0">
                <a:effectLst/>
              </a:rPr>
              <a:t>Skontrolujte, či internetový obchod uvádza kompletné kontaktné údaje, preštudujte si dodacie podmienky a reklamačný poriadok predajcu. </a:t>
            </a:r>
          </a:p>
          <a:p>
            <a:pPr marL="285750" indent="-285750" algn="just">
              <a:buFont typeface="Wingdings" panose="05000000000000000000" pitchFamily="2" charset="2"/>
              <a:buChar char="q"/>
            </a:pPr>
            <a:r>
              <a:rPr lang="sk-SK" dirty="0">
                <a:effectLst/>
              </a:rPr>
              <a:t>Nenechajte sa nalákať na podozrivo výhodné ponuky, v skutočnosti nie je nič zadarmo.</a:t>
            </a:r>
          </a:p>
          <a:p>
            <a:pPr marL="285750" indent="-285750" algn="just">
              <a:buFont typeface="Wingdings" panose="05000000000000000000" pitchFamily="2" charset="2"/>
              <a:buChar char="q"/>
            </a:pPr>
            <a:r>
              <a:rPr lang="sk-SK" dirty="0">
                <a:effectLst/>
              </a:rPr>
              <a:t>Skontrolujte cenu, či je aj s DPH, lebo niektorí predajcovia zámerne uvádzajú cenu bez DPH, aby bol tovar naoko lacnejší.</a:t>
            </a:r>
          </a:p>
          <a:p>
            <a:pPr marL="285750" indent="-285750" algn="just">
              <a:buFont typeface="Wingdings" panose="05000000000000000000" pitchFamily="2" charset="2"/>
              <a:buChar char="q"/>
            </a:pPr>
            <a:r>
              <a:rPr lang="sk-SK" dirty="0">
                <a:effectLst/>
              </a:rPr>
              <a:t>Neplaťte za tovar dopredu, požiadavky na platbu vopred alebo zálohové platby sú najčastejším spôsobom, ako vás okradnúť. </a:t>
            </a:r>
          </a:p>
          <a:p>
            <a:pPr marL="285750" indent="-285750" algn="just">
              <a:buFont typeface="Wingdings" panose="05000000000000000000" pitchFamily="2" charset="2"/>
              <a:buChar char="q"/>
            </a:pPr>
            <a:r>
              <a:rPr lang="sk-SK" dirty="0">
                <a:effectLst/>
              </a:rPr>
              <a:t>Zapojte do nakupovania aj vaše dieťa a ukazujte mu, ako sa rozhodujete a čo všetko pri nakupovaní zvažujete. Učte ho hospodáriť s peniazmi – rozprávajte sa o tom, koľko môžete na nákup vynaložiť a či všetko, po čom túžite, naozaj potrebujete.</a:t>
            </a:r>
          </a:p>
          <a:p>
            <a:endParaRPr lang="sk-SK" dirty="0"/>
          </a:p>
        </p:txBody>
      </p:sp>
      <p:sp>
        <p:nvSpPr>
          <p:cNvPr id="3" name="Nadpis 2">
            <a:extLst>
              <a:ext uri="{FF2B5EF4-FFF2-40B4-BE49-F238E27FC236}">
                <a16:creationId xmlns:a16="http://schemas.microsoft.com/office/drawing/2014/main" id="{42F7FE18-73E7-4C53-9409-525862EBB6AB}"/>
              </a:ext>
            </a:extLst>
          </p:cNvPr>
          <p:cNvSpPr>
            <a:spLocks noGrp="1"/>
          </p:cNvSpPr>
          <p:nvPr>
            <p:ph type="title"/>
          </p:nvPr>
        </p:nvSpPr>
        <p:spPr/>
        <p:txBody>
          <a:bodyPr/>
          <a:lstStyle/>
          <a:p>
            <a:r>
              <a:rPr lang="sk-SK" sz="2400" b="1" dirty="0"/>
              <a:t>Ako chrániť seba a svoje dieťa pred internetovými podvodmi</a:t>
            </a:r>
            <a:br>
              <a:rPr lang="sk-SK" b="1" dirty="0"/>
            </a:br>
            <a:endParaRPr lang="sk-SK" dirty="0"/>
          </a:p>
        </p:txBody>
      </p:sp>
    </p:spTree>
    <p:extLst>
      <p:ext uri="{BB962C8B-B14F-4D97-AF65-F5344CB8AC3E}">
        <p14:creationId xmlns:p14="http://schemas.microsoft.com/office/powerpoint/2010/main" val="714493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BD9A1DE-AAEA-4E16-9031-C882D43ADF2D}"/>
              </a:ext>
            </a:extLst>
          </p:cNvPr>
          <p:cNvSpPr>
            <a:spLocks noGrp="1"/>
          </p:cNvSpPr>
          <p:nvPr>
            <p:ph sz="quarter" idx="11"/>
          </p:nvPr>
        </p:nvSpPr>
        <p:spPr>
          <a:xfrm>
            <a:off x="1043608" y="1131590"/>
            <a:ext cx="7344816" cy="3600450"/>
          </a:xfrm>
        </p:spPr>
        <p:txBody>
          <a:bodyPr/>
          <a:lstStyle/>
          <a:p>
            <a:pPr marL="285750" indent="-285750">
              <a:buFont typeface="Wingdings" panose="05000000000000000000" pitchFamily="2" charset="2"/>
              <a:buChar char="q"/>
            </a:pPr>
            <a:r>
              <a:rPr lang="sk-SK" dirty="0"/>
              <a:t>Dostali ste už niekedy e-mail, SMS, telefonát od niekoho, kto sa vydával za predstaviteľa banky alebo investičnej firmy a nepozdávalo sa vám to? Žiadali vás, aby ste zadali svoje osobné údaje ako napríklad číslo vášho bankového účtu, PIN kód, heslo alebo akýkoľvek iný citlivý osobný údaj?</a:t>
            </a:r>
          </a:p>
          <a:p>
            <a:pPr marL="285750" indent="-285750">
              <a:buFont typeface="Wingdings" panose="05000000000000000000" pitchFamily="2" charset="2"/>
              <a:buChar char="q"/>
            </a:pPr>
            <a:r>
              <a:rPr lang="sk-SK" b="1" dirty="0"/>
              <a:t>Ak niečo vyzerá príliš výhodne, aby to bola pravda, väčšinou to pravda nie je.</a:t>
            </a:r>
            <a:br>
              <a:rPr lang="sk-SK" dirty="0"/>
            </a:br>
            <a:r>
              <a:rPr lang="sk-SK" dirty="0" err="1"/>
              <a:t>Scam</a:t>
            </a:r>
            <a:r>
              <a:rPr lang="sk-SK" dirty="0"/>
              <a:t> je internetový podvod. Podvodník sa, viac či menej úspešne, snaží prezentovať výhodnú ponuku alebo navodiť naliehavú situáciu a chce, aby ste na to reagovali. Niekedy zneužíva známe osobnosti a používa falošné výroky. V dnešných „</a:t>
            </a:r>
            <a:r>
              <a:rPr lang="sk-SK" dirty="0" err="1"/>
              <a:t>korona</a:t>
            </a:r>
            <a:r>
              <a:rPr lang="sk-SK" dirty="0"/>
              <a:t>“ dňoch je strach a panika veľmi dobrou živnou pôdou pre takéto aktivity.</a:t>
            </a:r>
          </a:p>
        </p:txBody>
      </p:sp>
      <p:sp>
        <p:nvSpPr>
          <p:cNvPr id="3" name="Nadpis 2">
            <a:extLst>
              <a:ext uri="{FF2B5EF4-FFF2-40B4-BE49-F238E27FC236}">
                <a16:creationId xmlns:a16="http://schemas.microsoft.com/office/drawing/2014/main" id="{10033558-50D5-48ED-A67E-A2C113872444}"/>
              </a:ext>
            </a:extLst>
          </p:cNvPr>
          <p:cNvSpPr>
            <a:spLocks noGrp="1"/>
          </p:cNvSpPr>
          <p:nvPr>
            <p:ph type="title"/>
          </p:nvPr>
        </p:nvSpPr>
        <p:spPr/>
        <p:txBody>
          <a:bodyPr/>
          <a:lstStyle/>
          <a:p>
            <a:r>
              <a:rPr lang="pl-PL" b="1" dirty="0">
                <a:effectLst/>
              </a:rPr>
              <a:t>Čo je to scam? A ako funguje?</a:t>
            </a:r>
            <a:br>
              <a:rPr lang="pl-PL" b="1" dirty="0">
                <a:effectLst/>
              </a:rPr>
            </a:br>
            <a:endParaRPr lang="sk-SK" dirty="0"/>
          </a:p>
        </p:txBody>
      </p:sp>
    </p:spTree>
    <p:extLst>
      <p:ext uri="{BB962C8B-B14F-4D97-AF65-F5344CB8AC3E}">
        <p14:creationId xmlns:p14="http://schemas.microsoft.com/office/powerpoint/2010/main" val="979976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FD07F52-D289-4C1B-9B7C-92D655C1160C}"/>
              </a:ext>
            </a:extLst>
          </p:cNvPr>
          <p:cNvSpPr>
            <a:spLocks noGrp="1"/>
          </p:cNvSpPr>
          <p:nvPr>
            <p:ph sz="quarter" idx="11"/>
          </p:nvPr>
        </p:nvSpPr>
        <p:spPr>
          <a:xfrm>
            <a:off x="179512" y="1131590"/>
            <a:ext cx="8640960" cy="3600450"/>
          </a:xfrm>
        </p:spPr>
        <p:txBody>
          <a:bodyPr/>
          <a:lstStyle/>
          <a:p>
            <a:pPr>
              <a:buFont typeface="Arial" panose="020B0604020202020204" pitchFamily="34" charset="0"/>
              <a:buChar char="•"/>
            </a:pPr>
            <a:r>
              <a:rPr lang="sk-SK" dirty="0">
                <a:effectLst/>
              </a:rPr>
              <a:t>podvodníci lákajú peniaze od ľudí prostredníctvom </a:t>
            </a:r>
            <a:r>
              <a:rPr lang="sk-SK" b="1" dirty="0">
                <a:effectLst/>
              </a:rPr>
              <a:t>falošných e-</a:t>
            </a:r>
            <a:r>
              <a:rPr lang="sk-SK" b="1" dirty="0" err="1">
                <a:effectLst/>
              </a:rPr>
              <a:t>shopov</a:t>
            </a:r>
            <a:r>
              <a:rPr lang="sk-SK" dirty="0">
                <a:effectLst/>
              </a:rPr>
              <a:t>. Aktuálne je dopyt po ochranných pomôckach, takže predávajú ochranné rúška či respirátory, dezinfekciu ale aj ďalší tovar. Po zaplatení vám ale žiadny tovar nedodajú a už sa nehlásia. </a:t>
            </a:r>
          </a:p>
          <a:p>
            <a:pPr>
              <a:buFont typeface="Arial" panose="020B0604020202020204" pitchFamily="34" charset="0"/>
              <a:buChar char="•"/>
            </a:pPr>
            <a:r>
              <a:rPr lang="sk-SK" dirty="0">
                <a:effectLst/>
              </a:rPr>
              <a:t>alebo sa jedná o tzv. phishing. Sú to </a:t>
            </a:r>
            <a:r>
              <a:rPr lang="sk-SK" b="1" dirty="0">
                <a:effectLst/>
              </a:rPr>
              <a:t>podvodné e-maily</a:t>
            </a:r>
            <a:r>
              <a:rPr lang="sk-SK" dirty="0">
                <a:effectLst/>
              </a:rPr>
              <a:t>, ktorými sa hackeri </a:t>
            </a:r>
            <a:r>
              <a:rPr lang="sk-SK" b="1" dirty="0">
                <a:effectLst/>
              </a:rPr>
              <a:t>snažia získať prístupové heslá</a:t>
            </a:r>
            <a:r>
              <a:rPr lang="sk-SK" dirty="0">
                <a:effectLst/>
              </a:rPr>
              <a:t> k elektronickému bankovníctvu klientov ako aj k číslam ich platobných kariet. Získať citlivé údaje môžu aj pomocou SMS alebo telefonátov. </a:t>
            </a:r>
          </a:p>
          <a:p>
            <a:pPr>
              <a:buFont typeface="Arial" panose="020B0604020202020204" pitchFamily="34" charset="0"/>
              <a:buChar char="•"/>
            </a:pPr>
            <a:r>
              <a:rPr lang="sk-SK" dirty="0">
                <a:effectLst/>
              </a:rPr>
              <a:t>Podvodníci rovnako využívajú </a:t>
            </a:r>
            <a:r>
              <a:rPr lang="sk-SK" b="1" dirty="0">
                <a:effectLst/>
              </a:rPr>
              <a:t>falošné webstránky</a:t>
            </a:r>
            <a:r>
              <a:rPr lang="sk-SK" dirty="0">
                <a:effectLst/>
              </a:rPr>
              <a:t>, ktoré vzbudzujú dojem, že ide o skutočnú prihlasovaciu stránku do internetového bankovníctva banky.</a:t>
            </a:r>
          </a:p>
          <a:p>
            <a:endParaRPr lang="sk-SK" dirty="0"/>
          </a:p>
        </p:txBody>
      </p:sp>
      <p:sp>
        <p:nvSpPr>
          <p:cNvPr id="3" name="Nadpis 2">
            <a:extLst>
              <a:ext uri="{FF2B5EF4-FFF2-40B4-BE49-F238E27FC236}">
                <a16:creationId xmlns:a16="http://schemas.microsoft.com/office/drawing/2014/main" id="{33A7B62A-007A-4016-9A35-01EE60CA9BDF}"/>
              </a:ext>
            </a:extLst>
          </p:cNvPr>
          <p:cNvSpPr>
            <a:spLocks noGrp="1"/>
          </p:cNvSpPr>
          <p:nvPr>
            <p:ph type="title"/>
          </p:nvPr>
        </p:nvSpPr>
        <p:spPr/>
        <p:txBody>
          <a:bodyPr/>
          <a:lstStyle/>
          <a:p>
            <a:r>
              <a:rPr lang="sk-SK" sz="2800" b="1" dirty="0"/>
              <a:t>Najbežnejšie formy internetových podvodov (</a:t>
            </a:r>
            <a:r>
              <a:rPr lang="sk-SK" sz="2800" b="1" dirty="0" err="1"/>
              <a:t>scamov</a:t>
            </a:r>
            <a:r>
              <a:rPr lang="sk-SK" sz="2800" b="1" dirty="0"/>
              <a:t>):</a:t>
            </a:r>
            <a:endParaRPr lang="sk-SK" sz="2800" dirty="0"/>
          </a:p>
        </p:txBody>
      </p:sp>
    </p:spTree>
    <p:extLst>
      <p:ext uri="{BB962C8B-B14F-4D97-AF65-F5344CB8AC3E}">
        <p14:creationId xmlns:p14="http://schemas.microsoft.com/office/powerpoint/2010/main" val="2395432211"/>
      </p:ext>
    </p:extLst>
  </p:cSld>
  <p:clrMapOvr>
    <a:masterClrMapping/>
  </p:clrMapOvr>
</p:sld>
</file>

<file path=ppt/theme/theme1.xml><?xml version="1.0" encoding="utf-8"?>
<a:theme xmlns:a="http://schemas.openxmlformats.org/drawingml/2006/main" name="ECC-Net Design">
  <a:themeElements>
    <a:clrScheme name="Benutzerdefiniert 5">
      <a:dk1>
        <a:srgbClr val="00366C"/>
      </a:dk1>
      <a:lt1>
        <a:srgbClr val="00366C"/>
      </a:lt1>
      <a:dk2>
        <a:srgbClr val="FFFFFF"/>
      </a:dk2>
      <a:lt2>
        <a:srgbClr val="FFFFFF"/>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800080"/>
      </a:folHlink>
    </a:clrScheme>
    <a:fontScheme name="ECC-Ne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7CCA59"/>
        </a:solidFill>
      </a:spPr>
      <a:bodyPr/>
      <a:lstStyle>
        <a:defPPr>
          <a:defRPr dirty="0" smtClean="0"/>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602</TotalTime>
  <Words>4461</Words>
  <Application>Microsoft Office PowerPoint</Application>
  <PresentationFormat>Prezentácia na obrazovke (16:9)</PresentationFormat>
  <Paragraphs>340</Paragraphs>
  <Slides>21</Slides>
  <Notes>15</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21</vt:i4>
      </vt:variant>
    </vt:vector>
  </HeadingPairs>
  <TitlesOfParts>
    <vt:vector size="26" baseType="lpstr">
      <vt:lpstr>Arial</vt:lpstr>
      <vt:lpstr>Calibri</vt:lpstr>
      <vt:lpstr>Courier New</vt:lpstr>
      <vt:lpstr>Wingdings</vt:lpstr>
      <vt:lpstr>ECC-Net Design</vt:lpstr>
      <vt:lpstr>Internetové podvody</vt:lpstr>
      <vt:lpstr>Úvod do témy</vt:lpstr>
      <vt:lpstr>Nekalé obchodné praktiky</vt:lpstr>
      <vt:lpstr>Blacklist obchodných praktík</vt:lpstr>
      <vt:lpstr>Internetové podvody</vt:lpstr>
      <vt:lpstr>Základné pojmy</vt:lpstr>
      <vt:lpstr>Ako chrániť seba a svoje dieťa pred internetovými podvodmi </vt:lpstr>
      <vt:lpstr>Čo je to scam? A ako funguje? </vt:lpstr>
      <vt:lpstr>Najbežnejšie formy internetových podvodov (scamov):</vt:lpstr>
      <vt:lpstr>Ochrana počítača</vt:lpstr>
      <vt:lpstr>Internetové podvody</vt:lpstr>
      <vt:lpstr>Nakupovanie tovarov a služieb online</vt:lpstr>
      <vt:lpstr>Práva pri nakupovaní online</vt:lpstr>
      <vt:lpstr>Vybavenie reklamácie (na Slovensku)</vt:lpstr>
      <vt:lpstr>Nároky z vád</vt:lpstr>
      <vt:lpstr>Vybavenie reklamácie počas prvých 12 mesiacov od kúpy</vt:lpstr>
      <vt:lpstr>Vybavenie reklamácie po 12 mesiacoch od kúpy </vt:lpstr>
      <vt:lpstr>Práva cestujúcich v leteckej doprave</vt:lpstr>
      <vt:lpstr>Meškanie alebo poškodenie batožiny</vt:lpstr>
      <vt:lpstr>Riešenie sporov</vt:lpstr>
      <vt:lpstr>Ďakujem vám za pozornosť!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Cécile Lowet</dc:creator>
  <cp:lastModifiedBy>Klieštiková Michaela Ing.</cp:lastModifiedBy>
  <cp:revision>241</cp:revision>
  <cp:lastPrinted>2016-10-18T12:03:40Z</cp:lastPrinted>
  <dcterms:created xsi:type="dcterms:W3CDTF">2016-03-15T14:39:07Z</dcterms:created>
  <dcterms:modified xsi:type="dcterms:W3CDTF">2021-05-31T08:53:24Z</dcterms:modified>
</cp:coreProperties>
</file>