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3" r:id="rId3"/>
    <p:sldId id="257" r:id="rId4"/>
    <p:sldId id="258" r:id="rId5"/>
    <p:sldId id="259" r:id="rId6"/>
    <p:sldId id="270" r:id="rId7"/>
    <p:sldId id="260" r:id="rId8"/>
    <p:sldId id="261" r:id="rId9"/>
    <p:sldId id="262" r:id="rId10"/>
    <p:sldId id="263" r:id="rId11"/>
    <p:sldId id="264" r:id="rId12"/>
    <p:sldId id="265" r:id="rId13"/>
    <p:sldId id="266" r:id="rId14"/>
    <p:sldId id="267" r:id="rId15"/>
    <p:sldId id="268" r:id="rId16"/>
    <p:sldId id="269" r:id="rId17"/>
    <p:sldId id="271" r:id="rId18"/>
    <p:sldId id="276" r:id="rId19"/>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B6DDA4-7A97-469E-B9D2-36A4DAAF0A92}"/>
              </a:ext>
            </a:extLst>
          </p:cNvPr>
          <p:cNvSpPr>
            <a:spLocks noGrp="1"/>
          </p:cNvSpPr>
          <p:nvPr>
            <p:ph type="ctrTitle"/>
          </p:nvPr>
        </p:nvSpPr>
        <p:spPr>
          <a:xfrm>
            <a:off x="1524000" y="1122363"/>
            <a:ext cx="9144000" cy="2387600"/>
          </a:xfrm>
        </p:spPr>
        <p:txBody>
          <a:bodyPr anchor="b"/>
          <a:lstStyle>
            <a:lvl1pPr algn="ctr">
              <a:defRPr sz="6000"/>
            </a:lvl1pPr>
          </a:lstStyle>
          <a:p>
            <a:r>
              <a:rPr lang="sk-SK"/>
              <a:t>Kliknutím upravte štýl predlohy nadpisu</a:t>
            </a:r>
          </a:p>
        </p:txBody>
      </p:sp>
      <p:sp>
        <p:nvSpPr>
          <p:cNvPr id="3" name="Podnadpis 2">
            <a:extLst>
              <a:ext uri="{FF2B5EF4-FFF2-40B4-BE49-F238E27FC236}">
                <a16:creationId xmlns:a16="http://schemas.microsoft.com/office/drawing/2014/main" id="{A97F1CBB-D91C-4FDD-9D9A-74FB60CA29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a:t>Kliknutím upravte štýl predlohy podnadpisu</a:t>
            </a:r>
          </a:p>
        </p:txBody>
      </p:sp>
      <p:sp>
        <p:nvSpPr>
          <p:cNvPr id="4" name="Zástupný objekt pre dátum 3">
            <a:extLst>
              <a:ext uri="{FF2B5EF4-FFF2-40B4-BE49-F238E27FC236}">
                <a16:creationId xmlns:a16="http://schemas.microsoft.com/office/drawing/2014/main" id="{99149303-51A0-4352-BB7B-5992AB6E0874}"/>
              </a:ext>
            </a:extLst>
          </p:cNvPr>
          <p:cNvSpPr>
            <a:spLocks noGrp="1"/>
          </p:cNvSpPr>
          <p:nvPr>
            <p:ph type="dt" sz="half" idx="10"/>
          </p:nvPr>
        </p:nvSpPr>
        <p:spPr/>
        <p:txBody>
          <a:bodyPr/>
          <a:lstStyle/>
          <a:p>
            <a:fld id="{5E6FDB11-88A2-418D-9278-4800C3AF8A22}" type="datetimeFigureOut">
              <a:rPr lang="sk-SK" smtClean="0"/>
              <a:t>08.01.2021</a:t>
            </a:fld>
            <a:endParaRPr lang="sk-SK"/>
          </a:p>
        </p:txBody>
      </p:sp>
      <p:sp>
        <p:nvSpPr>
          <p:cNvPr id="5" name="Zástupný objekt pre pätu 4">
            <a:extLst>
              <a:ext uri="{FF2B5EF4-FFF2-40B4-BE49-F238E27FC236}">
                <a16:creationId xmlns:a16="http://schemas.microsoft.com/office/drawing/2014/main" id="{A2742E79-1525-4028-BA0E-C2C3BAB2AB8F}"/>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4E57A30B-F5A4-490C-9BF3-A86B0860ACF9}"/>
              </a:ext>
            </a:extLst>
          </p:cNvPr>
          <p:cNvSpPr>
            <a:spLocks noGrp="1"/>
          </p:cNvSpPr>
          <p:nvPr>
            <p:ph type="sldNum" sz="quarter" idx="12"/>
          </p:nvPr>
        </p:nvSpPr>
        <p:spPr/>
        <p:txBody>
          <a:bodyPr/>
          <a:lstStyle/>
          <a:p>
            <a:fld id="{E866971E-9F65-4B65-B5EB-389F15003BD4}" type="slidenum">
              <a:rPr lang="sk-SK" smtClean="0"/>
              <a:t>‹#›</a:t>
            </a:fld>
            <a:endParaRPr lang="sk-SK"/>
          </a:p>
        </p:txBody>
      </p:sp>
    </p:spTree>
    <p:extLst>
      <p:ext uri="{BB962C8B-B14F-4D97-AF65-F5344CB8AC3E}">
        <p14:creationId xmlns:p14="http://schemas.microsoft.com/office/powerpoint/2010/main" val="2975528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52B3E7-A671-4590-8B9F-93D59CC64102}"/>
              </a:ext>
            </a:extLst>
          </p:cNvPr>
          <p:cNvSpPr>
            <a:spLocks noGrp="1"/>
          </p:cNvSpPr>
          <p:nvPr>
            <p:ph type="title"/>
          </p:nvPr>
        </p:nvSpPr>
        <p:spPr/>
        <p:txBody>
          <a:bodyPr/>
          <a:lstStyle/>
          <a:p>
            <a:r>
              <a:rPr lang="sk-SK"/>
              <a:t>Kliknutím upravte štýl predlohy nadpisu</a:t>
            </a:r>
          </a:p>
        </p:txBody>
      </p:sp>
      <p:sp>
        <p:nvSpPr>
          <p:cNvPr id="3" name="Zástupný zvislý text 2">
            <a:extLst>
              <a:ext uri="{FF2B5EF4-FFF2-40B4-BE49-F238E27FC236}">
                <a16:creationId xmlns:a16="http://schemas.microsoft.com/office/drawing/2014/main" id="{1FBED189-8F6E-4B08-9948-4CD41D6283C0}"/>
              </a:ext>
            </a:extLst>
          </p:cNvPr>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FF5B8C16-BCDA-42E1-AA0A-0CD6EC61DA9E}"/>
              </a:ext>
            </a:extLst>
          </p:cNvPr>
          <p:cNvSpPr>
            <a:spLocks noGrp="1"/>
          </p:cNvSpPr>
          <p:nvPr>
            <p:ph type="dt" sz="half" idx="10"/>
          </p:nvPr>
        </p:nvSpPr>
        <p:spPr/>
        <p:txBody>
          <a:bodyPr/>
          <a:lstStyle/>
          <a:p>
            <a:fld id="{5E6FDB11-88A2-418D-9278-4800C3AF8A22}" type="datetimeFigureOut">
              <a:rPr lang="sk-SK" smtClean="0"/>
              <a:t>08.01.2021</a:t>
            </a:fld>
            <a:endParaRPr lang="sk-SK"/>
          </a:p>
        </p:txBody>
      </p:sp>
      <p:sp>
        <p:nvSpPr>
          <p:cNvPr id="5" name="Zástupný objekt pre pätu 4">
            <a:extLst>
              <a:ext uri="{FF2B5EF4-FFF2-40B4-BE49-F238E27FC236}">
                <a16:creationId xmlns:a16="http://schemas.microsoft.com/office/drawing/2014/main" id="{2C0B7E43-8BDA-4A7A-8BCB-1ADEAAC51A47}"/>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F861EE6C-1A94-4255-B7BE-F026B7D0488C}"/>
              </a:ext>
            </a:extLst>
          </p:cNvPr>
          <p:cNvSpPr>
            <a:spLocks noGrp="1"/>
          </p:cNvSpPr>
          <p:nvPr>
            <p:ph type="sldNum" sz="quarter" idx="12"/>
          </p:nvPr>
        </p:nvSpPr>
        <p:spPr/>
        <p:txBody>
          <a:bodyPr/>
          <a:lstStyle/>
          <a:p>
            <a:fld id="{E866971E-9F65-4B65-B5EB-389F15003BD4}" type="slidenum">
              <a:rPr lang="sk-SK" smtClean="0"/>
              <a:t>‹#›</a:t>
            </a:fld>
            <a:endParaRPr lang="sk-SK"/>
          </a:p>
        </p:txBody>
      </p:sp>
    </p:spTree>
    <p:extLst>
      <p:ext uri="{BB962C8B-B14F-4D97-AF65-F5344CB8AC3E}">
        <p14:creationId xmlns:p14="http://schemas.microsoft.com/office/powerpoint/2010/main" val="386689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a:extLst>
              <a:ext uri="{FF2B5EF4-FFF2-40B4-BE49-F238E27FC236}">
                <a16:creationId xmlns:a16="http://schemas.microsoft.com/office/drawing/2014/main" id="{092A9FD3-A6D3-4E86-A189-128D32069405}"/>
              </a:ext>
            </a:extLst>
          </p:cNvPr>
          <p:cNvSpPr>
            <a:spLocks noGrp="1"/>
          </p:cNvSpPr>
          <p:nvPr>
            <p:ph type="title" orient="vert"/>
          </p:nvPr>
        </p:nvSpPr>
        <p:spPr>
          <a:xfrm>
            <a:off x="8724900" y="365125"/>
            <a:ext cx="2628900" cy="5811838"/>
          </a:xfrm>
        </p:spPr>
        <p:txBody>
          <a:bodyPr vert="eaVert"/>
          <a:lstStyle/>
          <a:p>
            <a:r>
              <a:rPr lang="sk-SK"/>
              <a:t>Kliknutím upravte štýl predlohy nadpisu</a:t>
            </a:r>
          </a:p>
        </p:txBody>
      </p:sp>
      <p:sp>
        <p:nvSpPr>
          <p:cNvPr id="3" name="Zástupný zvislý text 2">
            <a:extLst>
              <a:ext uri="{FF2B5EF4-FFF2-40B4-BE49-F238E27FC236}">
                <a16:creationId xmlns:a16="http://schemas.microsoft.com/office/drawing/2014/main" id="{86AAB366-0AC3-4D0B-9A4E-725D5967E5A5}"/>
              </a:ext>
            </a:extLst>
          </p:cNvPr>
          <p:cNvSpPr>
            <a:spLocks noGrp="1"/>
          </p:cNvSpPr>
          <p:nvPr>
            <p:ph type="body" orient="vert" idx="1"/>
          </p:nvPr>
        </p:nvSpPr>
        <p:spPr>
          <a:xfrm>
            <a:off x="838200" y="365125"/>
            <a:ext cx="7734300" cy="5811838"/>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0D7911D4-7115-4822-A3A7-15A907B50FD9}"/>
              </a:ext>
            </a:extLst>
          </p:cNvPr>
          <p:cNvSpPr>
            <a:spLocks noGrp="1"/>
          </p:cNvSpPr>
          <p:nvPr>
            <p:ph type="dt" sz="half" idx="10"/>
          </p:nvPr>
        </p:nvSpPr>
        <p:spPr/>
        <p:txBody>
          <a:bodyPr/>
          <a:lstStyle/>
          <a:p>
            <a:fld id="{5E6FDB11-88A2-418D-9278-4800C3AF8A22}" type="datetimeFigureOut">
              <a:rPr lang="sk-SK" smtClean="0"/>
              <a:t>08.01.2021</a:t>
            </a:fld>
            <a:endParaRPr lang="sk-SK"/>
          </a:p>
        </p:txBody>
      </p:sp>
      <p:sp>
        <p:nvSpPr>
          <p:cNvPr id="5" name="Zástupný objekt pre pätu 4">
            <a:extLst>
              <a:ext uri="{FF2B5EF4-FFF2-40B4-BE49-F238E27FC236}">
                <a16:creationId xmlns:a16="http://schemas.microsoft.com/office/drawing/2014/main" id="{D79B0BD7-3E93-4462-89CC-461CACCBAF2F}"/>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7B6AD7E6-ABE7-4DD3-BA68-37A50FCDF781}"/>
              </a:ext>
            </a:extLst>
          </p:cNvPr>
          <p:cNvSpPr>
            <a:spLocks noGrp="1"/>
          </p:cNvSpPr>
          <p:nvPr>
            <p:ph type="sldNum" sz="quarter" idx="12"/>
          </p:nvPr>
        </p:nvSpPr>
        <p:spPr/>
        <p:txBody>
          <a:bodyPr/>
          <a:lstStyle/>
          <a:p>
            <a:fld id="{E866971E-9F65-4B65-B5EB-389F15003BD4}" type="slidenum">
              <a:rPr lang="sk-SK" smtClean="0"/>
              <a:t>‹#›</a:t>
            </a:fld>
            <a:endParaRPr lang="sk-SK"/>
          </a:p>
        </p:txBody>
      </p:sp>
    </p:spTree>
    <p:extLst>
      <p:ext uri="{BB962C8B-B14F-4D97-AF65-F5344CB8AC3E}">
        <p14:creationId xmlns:p14="http://schemas.microsoft.com/office/powerpoint/2010/main" val="155148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AB782A-BE26-4E76-941D-E33E4E266569}"/>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84615E32-49BA-4031-84A9-63D44CF07471}"/>
              </a:ext>
            </a:extLst>
          </p:cNvPr>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2C9EECC3-80B0-4F67-9BEB-20BAC37AD7A2}"/>
              </a:ext>
            </a:extLst>
          </p:cNvPr>
          <p:cNvSpPr>
            <a:spLocks noGrp="1"/>
          </p:cNvSpPr>
          <p:nvPr>
            <p:ph type="dt" sz="half" idx="10"/>
          </p:nvPr>
        </p:nvSpPr>
        <p:spPr/>
        <p:txBody>
          <a:bodyPr/>
          <a:lstStyle/>
          <a:p>
            <a:fld id="{5E6FDB11-88A2-418D-9278-4800C3AF8A22}" type="datetimeFigureOut">
              <a:rPr lang="sk-SK" smtClean="0"/>
              <a:t>08.01.2021</a:t>
            </a:fld>
            <a:endParaRPr lang="sk-SK"/>
          </a:p>
        </p:txBody>
      </p:sp>
      <p:sp>
        <p:nvSpPr>
          <p:cNvPr id="5" name="Zástupný objekt pre pätu 4">
            <a:extLst>
              <a:ext uri="{FF2B5EF4-FFF2-40B4-BE49-F238E27FC236}">
                <a16:creationId xmlns:a16="http://schemas.microsoft.com/office/drawing/2014/main" id="{5A48FAB1-6EFC-4C00-8EAF-D03F39527436}"/>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04B19C66-C8F8-42C2-8832-0A7E850957D9}"/>
              </a:ext>
            </a:extLst>
          </p:cNvPr>
          <p:cNvSpPr>
            <a:spLocks noGrp="1"/>
          </p:cNvSpPr>
          <p:nvPr>
            <p:ph type="sldNum" sz="quarter" idx="12"/>
          </p:nvPr>
        </p:nvSpPr>
        <p:spPr/>
        <p:txBody>
          <a:bodyPr/>
          <a:lstStyle/>
          <a:p>
            <a:fld id="{E866971E-9F65-4B65-B5EB-389F15003BD4}" type="slidenum">
              <a:rPr lang="sk-SK" smtClean="0"/>
              <a:t>‹#›</a:t>
            </a:fld>
            <a:endParaRPr lang="sk-SK"/>
          </a:p>
        </p:txBody>
      </p:sp>
    </p:spTree>
    <p:extLst>
      <p:ext uri="{BB962C8B-B14F-4D97-AF65-F5344CB8AC3E}">
        <p14:creationId xmlns:p14="http://schemas.microsoft.com/office/powerpoint/2010/main" val="487700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13713A7-4BB3-4ADF-A7A7-606F4CE13EAA}"/>
              </a:ext>
            </a:extLst>
          </p:cNvPr>
          <p:cNvSpPr>
            <a:spLocks noGrp="1"/>
          </p:cNvSpPr>
          <p:nvPr>
            <p:ph type="title"/>
          </p:nvPr>
        </p:nvSpPr>
        <p:spPr>
          <a:xfrm>
            <a:off x="831850" y="1709738"/>
            <a:ext cx="10515600" cy="2852737"/>
          </a:xfrm>
        </p:spPr>
        <p:txBody>
          <a:bodyPr anchor="b"/>
          <a:lstStyle>
            <a:lvl1pPr>
              <a:defRPr sz="6000"/>
            </a:lvl1pPr>
          </a:lstStyle>
          <a:p>
            <a:r>
              <a:rPr lang="sk-SK"/>
              <a:t>Kliknutím upravte štýl predlohy nadpisu</a:t>
            </a:r>
          </a:p>
        </p:txBody>
      </p:sp>
      <p:sp>
        <p:nvSpPr>
          <p:cNvPr id="3" name="Zástupný text 2">
            <a:extLst>
              <a:ext uri="{FF2B5EF4-FFF2-40B4-BE49-F238E27FC236}">
                <a16:creationId xmlns:a16="http://schemas.microsoft.com/office/drawing/2014/main" id="{A587DAA4-C44A-4F02-8011-CEAE167803A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a:t>Kliknite sem a upravte štýly predlohy textu</a:t>
            </a:r>
          </a:p>
        </p:txBody>
      </p:sp>
      <p:sp>
        <p:nvSpPr>
          <p:cNvPr id="4" name="Zástupný objekt pre dátum 3">
            <a:extLst>
              <a:ext uri="{FF2B5EF4-FFF2-40B4-BE49-F238E27FC236}">
                <a16:creationId xmlns:a16="http://schemas.microsoft.com/office/drawing/2014/main" id="{D5802EC6-225D-4730-A0B6-ADC3154869F8}"/>
              </a:ext>
            </a:extLst>
          </p:cNvPr>
          <p:cNvSpPr>
            <a:spLocks noGrp="1"/>
          </p:cNvSpPr>
          <p:nvPr>
            <p:ph type="dt" sz="half" idx="10"/>
          </p:nvPr>
        </p:nvSpPr>
        <p:spPr/>
        <p:txBody>
          <a:bodyPr/>
          <a:lstStyle/>
          <a:p>
            <a:fld id="{5E6FDB11-88A2-418D-9278-4800C3AF8A22}" type="datetimeFigureOut">
              <a:rPr lang="sk-SK" smtClean="0"/>
              <a:t>08.01.2021</a:t>
            </a:fld>
            <a:endParaRPr lang="sk-SK"/>
          </a:p>
        </p:txBody>
      </p:sp>
      <p:sp>
        <p:nvSpPr>
          <p:cNvPr id="5" name="Zástupný objekt pre pätu 4">
            <a:extLst>
              <a:ext uri="{FF2B5EF4-FFF2-40B4-BE49-F238E27FC236}">
                <a16:creationId xmlns:a16="http://schemas.microsoft.com/office/drawing/2014/main" id="{37A1F005-F2DA-464F-9494-08734A9A899A}"/>
              </a:ext>
            </a:extLst>
          </p:cNvPr>
          <p:cNvSpPr>
            <a:spLocks noGrp="1"/>
          </p:cNvSpPr>
          <p:nvPr>
            <p:ph type="ftr" sz="quarter" idx="11"/>
          </p:nvPr>
        </p:nvSpPr>
        <p:spPr/>
        <p:txBody>
          <a:bodyPr/>
          <a:lstStyle/>
          <a:p>
            <a:endParaRPr lang="sk-SK"/>
          </a:p>
        </p:txBody>
      </p:sp>
      <p:sp>
        <p:nvSpPr>
          <p:cNvPr id="6" name="Zástupný objekt pre číslo snímky 5">
            <a:extLst>
              <a:ext uri="{FF2B5EF4-FFF2-40B4-BE49-F238E27FC236}">
                <a16:creationId xmlns:a16="http://schemas.microsoft.com/office/drawing/2014/main" id="{C5364A4F-E236-4912-AC0F-AB5EEC7A1977}"/>
              </a:ext>
            </a:extLst>
          </p:cNvPr>
          <p:cNvSpPr>
            <a:spLocks noGrp="1"/>
          </p:cNvSpPr>
          <p:nvPr>
            <p:ph type="sldNum" sz="quarter" idx="12"/>
          </p:nvPr>
        </p:nvSpPr>
        <p:spPr/>
        <p:txBody>
          <a:bodyPr/>
          <a:lstStyle/>
          <a:p>
            <a:fld id="{E866971E-9F65-4B65-B5EB-389F15003BD4}" type="slidenum">
              <a:rPr lang="sk-SK" smtClean="0"/>
              <a:t>‹#›</a:t>
            </a:fld>
            <a:endParaRPr lang="sk-SK"/>
          </a:p>
        </p:txBody>
      </p:sp>
    </p:spTree>
    <p:extLst>
      <p:ext uri="{BB962C8B-B14F-4D97-AF65-F5344CB8AC3E}">
        <p14:creationId xmlns:p14="http://schemas.microsoft.com/office/powerpoint/2010/main" val="22449923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FC1635-BA0C-432A-B799-944F28F63801}"/>
              </a:ext>
            </a:extLst>
          </p:cNvPr>
          <p:cNvSpPr>
            <a:spLocks noGrp="1"/>
          </p:cNvSpPr>
          <p:nvPr>
            <p:ph type="title"/>
          </p:nvPr>
        </p:nvSpPr>
        <p:spPr/>
        <p:txBody>
          <a:bodyPr/>
          <a:lstStyle/>
          <a:p>
            <a:r>
              <a:rPr lang="sk-SK"/>
              <a:t>Kliknutím upravte štýl predlohy nadpisu</a:t>
            </a:r>
          </a:p>
        </p:txBody>
      </p:sp>
      <p:sp>
        <p:nvSpPr>
          <p:cNvPr id="3" name="Zástupný objekt pre obsah 2">
            <a:extLst>
              <a:ext uri="{FF2B5EF4-FFF2-40B4-BE49-F238E27FC236}">
                <a16:creationId xmlns:a16="http://schemas.microsoft.com/office/drawing/2014/main" id="{1850F4B1-2BE9-4344-A8B5-423DF9E4D57C}"/>
              </a:ext>
            </a:extLst>
          </p:cNvPr>
          <p:cNvSpPr>
            <a:spLocks noGrp="1"/>
          </p:cNvSpPr>
          <p:nvPr>
            <p:ph sz="half" idx="1"/>
          </p:nvPr>
        </p:nvSpPr>
        <p:spPr>
          <a:xfrm>
            <a:off x="838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obsah 3">
            <a:extLst>
              <a:ext uri="{FF2B5EF4-FFF2-40B4-BE49-F238E27FC236}">
                <a16:creationId xmlns:a16="http://schemas.microsoft.com/office/drawing/2014/main" id="{2C0D80B6-78F9-4A8C-B185-665DBACC1050}"/>
              </a:ext>
            </a:extLst>
          </p:cNvPr>
          <p:cNvSpPr>
            <a:spLocks noGrp="1"/>
          </p:cNvSpPr>
          <p:nvPr>
            <p:ph sz="half" idx="2"/>
          </p:nvPr>
        </p:nvSpPr>
        <p:spPr>
          <a:xfrm>
            <a:off x="6172200" y="1825625"/>
            <a:ext cx="5181600" cy="435133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objekt pre dátum 4">
            <a:extLst>
              <a:ext uri="{FF2B5EF4-FFF2-40B4-BE49-F238E27FC236}">
                <a16:creationId xmlns:a16="http://schemas.microsoft.com/office/drawing/2014/main" id="{2B84FDD0-F869-4CF3-8B4D-B01E0240F26F}"/>
              </a:ext>
            </a:extLst>
          </p:cNvPr>
          <p:cNvSpPr>
            <a:spLocks noGrp="1"/>
          </p:cNvSpPr>
          <p:nvPr>
            <p:ph type="dt" sz="half" idx="10"/>
          </p:nvPr>
        </p:nvSpPr>
        <p:spPr/>
        <p:txBody>
          <a:bodyPr/>
          <a:lstStyle/>
          <a:p>
            <a:fld id="{5E6FDB11-88A2-418D-9278-4800C3AF8A22}" type="datetimeFigureOut">
              <a:rPr lang="sk-SK" smtClean="0"/>
              <a:t>08.01.2021</a:t>
            </a:fld>
            <a:endParaRPr lang="sk-SK"/>
          </a:p>
        </p:txBody>
      </p:sp>
      <p:sp>
        <p:nvSpPr>
          <p:cNvPr id="6" name="Zástupný objekt pre pätu 5">
            <a:extLst>
              <a:ext uri="{FF2B5EF4-FFF2-40B4-BE49-F238E27FC236}">
                <a16:creationId xmlns:a16="http://schemas.microsoft.com/office/drawing/2014/main" id="{EF172F0F-C5D7-47BF-9918-D76B2B70DF8A}"/>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A80A1EE9-C436-4CB5-9832-B8F087FBD72C}"/>
              </a:ext>
            </a:extLst>
          </p:cNvPr>
          <p:cNvSpPr>
            <a:spLocks noGrp="1"/>
          </p:cNvSpPr>
          <p:nvPr>
            <p:ph type="sldNum" sz="quarter" idx="12"/>
          </p:nvPr>
        </p:nvSpPr>
        <p:spPr/>
        <p:txBody>
          <a:bodyPr/>
          <a:lstStyle/>
          <a:p>
            <a:fld id="{E866971E-9F65-4B65-B5EB-389F15003BD4}" type="slidenum">
              <a:rPr lang="sk-SK" smtClean="0"/>
              <a:t>‹#›</a:t>
            </a:fld>
            <a:endParaRPr lang="sk-SK"/>
          </a:p>
        </p:txBody>
      </p:sp>
    </p:spTree>
    <p:extLst>
      <p:ext uri="{BB962C8B-B14F-4D97-AF65-F5344CB8AC3E}">
        <p14:creationId xmlns:p14="http://schemas.microsoft.com/office/powerpoint/2010/main" val="893275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CCA1D9-527C-4764-9868-96BC7215F8E0}"/>
              </a:ext>
            </a:extLst>
          </p:cNvPr>
          <p:cNvSpPr>
            <a:spLocks noGrp="1"/>
          </p:cNvSpPr>
          <p:nvPr>
            <p:ph type="title"/>
          </p:nvPr>
        </p:nvSpPr>
        <p:spPr>
          <a:xfrm>
            <a:off x="839788" y="365125"/>
            <a:ext cx="10515600" cy="1325563"/>
          </a:xfrm>
        </p:spPr>
        <p:txBody>
          <a:bodyPr/>
          <a:lstStyle/>
          <a:p>
            <a:r>
              <a:rPr lang="sk-SK"/>
              <a:t>Kliknutím upravte štýl predlohy nadpisu</a:t>
            </a:r>
          </a:p>
        </p:txBody>
      </p:sp>
      <p:sp>
        <p:nvSpPr>
          <p:cNvPr id="3" name="Zástupný text 2">
            <a:extLst>
              <a:ext uri="{FF2B5EF4-FFF2-40B4-BE49-F238E27FC236}">
                <a16:creationId xmlns:a16="http://schemas.microsoft.com/office/drawing/2014/main" id="{8C7D9F86-FF08-4BDF-B68C-BA302D860F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Zástupný objekt pre obsah 3">
            <a:extLst>
              <a:ext uri="{FF2B5EF4-FFF2-40B4-BE49-F238E27FC236}">
                <a16:creationId xmlns:a16="http://schemas.microsoft.com/office/drawing/2014/main" id="{C3B31CCB-8CEA-4423-B2F1-8BF1DD5D3FB4}"/>
              </a:ext>
            </a:extLst>
          </p:cNvPr>
          <p:cNvSpPr>
            <a:spLocks noGrp="1"/>
          </p:cNvSpPr>
          <p:nvPr>
            <p:ph sz="half" idx="2"/>
          </p:nvPr>
        </p:nvSpPr>
        <p:spPr>
          <a:xfrm>
            <a:off x="839788" y="2505075"/>
            <a:ext cx="5157787"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5" name="Zástupný text 4">
            <a:extLst>
              <a:ext uri="{FF2B5EF4-FFF2-40B4-BE49-F238E27FC236}">
                <a16:creationId xmlns:a16="http://schemas.microsoft.com/office/drawing/2014/main" id="{EAA0B7CB-BDE9-48EE-B98C-39B17BE9D5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Zástupný objekt pre obsah 5">
            <a:extLst>
              <a:ext uri="{FF2B5EF4-FFF2-40B4-BE49-F238E27FC236}">
                <a16:creationId xmlns:a16="http://schemas.microsoft.com/office/drawing/2014/main" id="{5F48233F-FFB2-4977-900C-D63109FE6497}"/>
              </a:ext>
            </a:extLst>
          </p:cNvPr>
          <p:cNvSpPr>
            <a:spLocks noGrp="1"/>
          </p:cNvSpPr>
          <p:nvPr>
            <p:ph sz="quarter" idx="4"/>
          </p:nvPr>
        </p:nvSpPr>
        <p:spPr>
          <a:xfrm>
            <a:off x="6172200" y="2505075"/>
            <a:ext cx="5183188" cy="3684588"/>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7" name="Zástupný objekt pre dátum 6">
            <a:extLst>
              <a:ext uri="{FF2B5EF4-FFF2-40B4-BE49-F238E27FC236}">
                <a16:creationId xmlns:a16="http://schemas.microsoft.com/office/drawing/2014/main" id="{B38AF016-A968-47E2-A359-422E2E8E0B1B}"/>
              </a:ext>
            </a:extLst>
          </p:cNvPr>
          <p:cNvSpPr>
            <a:spLocks noGrp="1"/>
          </p:cNvSpPr>
          <p:nvPr>
            <p:ph type="dt" sz="half" idx="10"/>
          </p:nvPr>
        </p:nvSpPr>
        <p:spPr/>
        <p:txBody>
          <a:bodyPr/>
          <a:lstStyle/>
          <a:p>
            <a:fld id="{5E6FDB11-88A2-418D-9278-4800C3AF8A22}" type="datetimeFigureOut">
              <a:rPr lang="sk-SK" smtClean="0"/>
              <a:t>08.01.2021</a:t>
            </a:fld>
            <a:endParaRPr lang="sk-SK"/>
          </a:p>
        </p:txBody>
      </p:sp>
      <p:sp>
        <p:nvSpPr>
          <p:cNvPr id="8" name="Zástupný objekt pre pätu 7">
            <a:extLst>
              <a:ext uri="{FF2B5EF4-FFF2-40B4-BE49-F238E27FC236}">
                <a16:creationId xmlns:a16="http://schemas.microsoft.com/office/drawing/2014/main" id="{4F0D5343-25BB-4716-8980-2C5E6FE966E1}"/>
              </a:ext>
            </a:extLst>
          </p:cNvPr>
          <p:cNvSpPr>
            <a:spLocks noGrp="1"/>
          </p:cNvSpPr>
          <p:nvPr>
            <p:ph type="ftr" sz="quarter" idx="11"/>
          </p:nvPr>
        </p:nvSpPr>
        <p:spPr/>
        <p:txBody>
          <a:bodyPr/>
          <a:lstStyle/>
          <a:p>
            <a:endParaRPr lang="sk-SK"/>
          </a:p>
        </p:txBody>
      </p:sp>
      <p:sp>
        <p:nvSpPr>
          <p:cNvPr id="9" name="Zástupný objekt pre číslo snímky 8">
            <a:extLst>
              <a:ext uri="{FF2B5EF4-FFF2-40B4-BE49-F238E27FC236}">
                <a16:creationId xmlns:a16="http://schemas.microsoft.com/office/drawing/2014/main" id="{586B32DD-E228-419E-BC5C-12F2DAE2358F}"/>
              </a:ext>
            </a:extLst>
          </p:cNvPr>
          <p:cNvSpPr>
            <a:spLocks noGrp="1"/>
          </p:cNvSpPr>
          <p:nvPr>
            <p:ph type="sldNum" sz="quarter" idx="12"/>
          </p:nvPr>
        </p:nvSpPr>
        <p:spPr/>
        <p:txBody>
          <a:bodyPr/>
          <a:lstStyle/>
          <a:p>
            <a:fld id="{E866971E-9F65-4B65-B5EB-389F15003BD4}" type="slidenum">
              <a:rPr lang="sk-SK" smtClean="0"/>
              <a:t>‹#›</a:t>
            </a:fld>
            <a:endParaRPr lang="sk-SK"/>
          </a:p>
        </p:txBody>
      </p:sp>
    </p:spTree>
    <p:extLst>
      <p:ext uri="{BB962C8B-B14F-4D97-AF65-F5344CB8AC3E}">
        <p14:creationId xmlns:p14="http://schemas.microsoft.com/office/powerpoint/2010/main" val="3869833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2258D04-DBE3-4439-9A89-8618980C6AA4}"/>
              </a:ext>
            </a:extLst>
          </p:cNvPr>
          <p:cNvSpPr>
            <a:spLocks noGrp="1"/>
          </p:cNvSpPr>
          <p:nvPr>
            <p:ph type="title"/>
          </p:nvPr>
        </p:nvSpPr>
        <p:spPr/>
        <p:txBody>
          <a:bodyPr/>
          <a:lstStyle/>
          <a:p>
            <a:r>
              <a:rPr lang="sk-SK"/>
              <a:t>Kliknutím upravte štýl predlohy nadpisu</a:t>
            </a:r>
          </a:p>
        </p:txBody>
      </p:sp>
      <p:sp>
        <p:nvSpPr>
          <p:cNvPr id="3" name="Zástupný objekt pre dátum 2">
            <a:extLst>
              <a:ext uri="{FF2B5EF4-FFF2-40B4-BE49-F238E27FC236}">
                <a16:creationId xmlns:a16="http://schemas.microsoft.com/office/drawing/2014/main" id="{76FA6EE6-7560-4469-A165-A024F900C130}"/>
              </a:ext>
            </a:extLst>
          </p:cNvPr>
          <p:cNvSpPr>
            <a:spLocks noGrp="1"/>
          </p:cNvSpPr>
          <p:nvPr>
            <p:ph type="dt" sz="half" idx="10"/>
          </p:nvPr>
        </p:nvSpPr>
        <p:spPr/>
        <p:txBody>
          <a:bodyPr/>
          <a:lstStyle/>
          <a:p>
            <a:fld id="{5E6FDB11-88A2-418D-9278-4800C3AF8A22}" type="datetimeFigureOut">
              <a:rPr lang="sk-SK" smtClean="0"/>
              <a:t>08.01.2021</a:t>
            </a:fld>
            <a:endParaRPr lang="sk-SK"/>
          </a:p>
        </p:txBody>
      </p:sp>
      <p:sp>
        <p:nvSpPr>
          <p:cNvPr id="4" name="Zástupný objekt pre pätu 3">
            <a:extLst>
              <a:ext uri="{FF2B5EF4-FFF2-40B4-BE49-F238E27FC236}">
                <a16:creationId xmlns:a16="http://schemas.microsoft.com/office/drawing/2014/main" id="{BE381D21-645B-4C82-8504-5B7703DC46C2}"/>
              </a:ext>
            </a:extLst>
          </p:cNvPr>
          <p:cNvSpPr>
            <a:spLocks noGrp="1"/>
          </p:cNvSpPr>
          <p:nvPr>
            <p:ph type="ftr" sz="quarter" idx="11"/>
          </p:nvPr>
        </p:nvSpPr>
        <p:spPr/>
        <p:txBody>
          <a:bodyPr/>
          <a:lstStyle/>
          <a:p>
            <a:endParaRPr lang="sk-SK"/>
          </a:p>
        </p:txBody>
      </p:sp>
      <p:sp>
        <p:nvSpPr>
          <p:cNvPr id="5" name="Zástupný objekt pre číslo snímky 4">
            <a:extLst>
              <a:ext uri="{FF2B5EF4-FFF2-40B4-BE49-F238E27FC236}">
                <a16:creationId xmlns:a16="http://schemas.microsoft.com/office/drawing/2014/main" id="{7811F322-DA1A-4180-BBEA-4945FE2BD330}"/>
              </a:ext>
            </a:extLst>
          </p:cNvPr>
          <p:cNvSpPr>
            <a:spLocks noGrp="1"/>
          </p:cNvSpPr>
          <p:nvPr>
            <p:ph type="sldNum" sz="quarter" idx="12"/>
          </p:nvPr>
        </p:nvSpPr>
        <p:spPr/>
        <p:txBody>
          <a:bodyPr/>
          <a:lstStyle/>
          <a:p>
            <a:fld id="{E866971E-9F65-4B65-B5EB-389F15003BD4}" type="slidenum">
              <a:rPr lang="sk-SK" smtClean="0"/>
              <a:t>‹#›</a:t>
            </a:fld>
            <a:endParaRPr lang="sk-SK"/>
          </a:p>
        </p:txBody>
      </p:sp>
    </p:spTree>
    <p:extLst>
      <p:ext uri="{BB962C8B-B14F-4D97-AF65-F5344CB8AC3E}">
        <p14:creationId xmlns:p14="http://schemas.microsoft.com/office/powerpoint/2010/main" val="1825404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objekt pre dátum 1">
            <a:extLst>
              <a:ext uri="{FF2B5EF4-FFF2-40B4-BE49-F238E27FC236}">
                <a16:creationId xmlns:a16="http://schemas.microsoft.com/office/drawing/2014/main" id="{9C26E856-B604-4E70-899F-F85A7A174B72}"/>
              </a:ext>
            </a:extLst>
          </p:cNvPr>
          <p:cNvSpPr>
            <a:spLocks noGrp="1"/>
          </p:cNvSpPr>
          <p:nvPr>
            <p:ph type="dt" sz="half" idx="10"/>
          </p:nvPr>
        </p:nvSpPr>
        <p:spPr/>
        <p:txBody>
          <a:bodyPr/>
          <a:lstStyle/>
          <a:p>
            <a:fld id="{5E6FDB11-88A2-418D-9278-4800C3AF8A22}" type="datetimeFigureOut">
              <a:rPr lang="sk-SK" smtClean="0"/>
              <a:t>08.01.2021</a:t>
            </a:fld>
            <a:endParaRPr lang="sk-SK"/>
          </a:p>
        </p:txBody>
      </p:sp>
      <p:sp>
        <p:nvSpPr>
          <p:cNvPr id="3" name="Zástupný objekt pre pätu 2">
            <a:extLst>
              <a:ext uri="{FF2B5EF4-FFF2-40B4-BE49-F238E27FC236}">
                <a16:creationId xmlns:a16="http://schemas.microsoft.com/office/drawing/2014/main" id="{A81A192A-318A-4712-82DC-6815799C5BB5}"/>
              </a:ext>
            </a:extLst>
          </p:cNvPr>
          <p:cNvSpPr>
            <a:spLocks noGrp="1"/>
          </p:cNvSpPr>
          <p:nvPr>
            <p:ph type="ftr" sz="quarter" idx="11"/>
          </p:nvPr>
        </p:nvSpPr>
        <p:spPr/>
        <p:txBody>
          <a:bodyPr/>
          <a:lstStyle/>
          <a:p>
            <a:endParaRPr lang="sk-SK"/>
          </a:p>
        </p:txBody>
      </p:sp>
      <p:sp>
        <p:nvSpPr>
          <p:cNvPr id="4" name="Zástupný objekt pre číslo snímky 3">
            <a:extLst>
              <a:ext uri="{FF2B5EF4-FFF2-40B4-BE49-F238E27FC236}">
                <a16:creationId xmlns:a16="http://schemas.microsoft.com/office/drawing/2014/main" id="{F24234D8-3F6A-4ED4-91BA-AC8200AEFBF2}"/>
              </a:ext>
            </a:extLst>
          </p:cNvPr>
          <p:cNvSpPr>
            <a:spLocks noGrp="1"/>
          </p:cNvSpPr>
          <p:nvPr>
            <p:ph type="sldNum" sz="quarter" idx="12"/>
          </p:nvPr>
        </p:nvSpPr>
        <p:spPr/>
        <p:txBody>
          <a:bodyPr/>
          <a:lstStyle/>
          <a:p>
            <a:fld id="{E866971E-9F65-4B65-B5EB-389F15003BD4}" type="slidenum">
              <a:rPr lang="sk-SK" smtClean="0"/>
              <a:t>‹#›</a:t>
            </a:fld>
            <a:endParaRPr lang="sk-SK"/>
          </a:p>
        </p:txBody>
      </p:sp>
    </p:spTree>
    <p:extLst>
      <p:ext uri="{BB962C8B-B14F-4D97-AF65-F5344CB8AC3E}">
        <p14:creationId xmlns:p14="http://schemas.microsoft.com/office/powerpoint/2010/main" val="643037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C45A7D-93F9-4C85-996D-E50FA3C0C186}"/>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sah 2">
            <a:extLst>
              <a:ext uri="{FF2B5EF4-FFF2-40B4-BE49-F238E27FC236}">
                <a16:creationId xmlns:a16="http://schemas.microsoft.com/office/drawing/2014/main" id="{630CC4B8-D8EF-49B1-B5B4-2786A7825B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text 3">
            <a:extLst>
              <a:ext uri="{FF2B5EF4-FFF2-40B4-BE49-F238E27FC236}">
                <a16:creationId xmlns:a16="http://schemas.microsoft.com/office/drawing/2014/main" id="{6B6874D2-3388-45F8-BADF-78B815C8A2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737D5F2E-BD93-4A4C-B6E5-4CE5F5A4990B}"/>
              </a:ext>
            </a:extLst>
          </p:cNvPr>
          <p:cNvSpPr>
            <a:spLocks noGrp="1"/>
          </p:cNvSpPr>
          <p:nvPr>
            <p:ph type="dt" sz="half" idx="10"/>
          </p:nvPr>
        </p:nvSpPr>
        <p:spPr/>
        <p:txBody>
          <a:bodyPr/>
          <a:lstStyle/>
          <a:p>
            <a:fld id="{5E6FDB11-88A2-418D-9278-4800C3AF8A22}" type="datetimeFigureOut">
              <a:rPr lang="sk-SK" smtClean="0"/>
              <a:t>08.01.2021</a:t>
            </a:fld>
            <a:endParaRPr lang="sk-SK"/>
          </a:p>
        </p:txBody>
      </p:sp>
      <p:sp>
        <p:nvSpPr>
          <p:cNvPr id="6" name="Zástupný objekt pre pätu 5">
            <a:extLst>
              <a:ext uri="{FF2B5EF4-FFF2-40B4-BE49-F238E27FC236}">
                <a16:creationId xmlns:a16="http://schemas.microsoft.com/office/drawing/2014/main" id="{91D770E1-5E32-4E20-9EF7-470F241CFBA8}"/>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359BC403-037E-47EC-826D-B045CC3962DB}"/>
              </a:ext>
            </a:extLst>
          </p:cNvPr>
          <p:cNvSpPr>
            <a:spLocks noGrp="1"/>
          </p:cNvSpPr>
          <p:nvPr>
            <p:ph type="sldNum" sz="quarter" idx="12"/>
          </p:nvPr>
        </p:nvSpPr>
        <p:spPr/>
        <p:txBody>
          <a:bodyPr/>
          <a:lstStyle/>
          <a:p>
            <a:fld id="{E866971E-9F65-4B65-B5EB-389F15003BD4}" type="slidenum">
              <a:rPr lang="sk-SK" smtClean="0"/>
              <a:t>‹#›</a:t>
            </a:fld>
            <a:endParaRPr lang="sk-SK"/>
          </a:p>
        </p:txBody>
      </p:sp>
    </p:spTree>
    <p:extLst>
      <p:ext uri="{BB962C8B-B14F-4D97-AF65-F5344CB8AC3E}">
        <p14:creationId xmlns:p14="http://schemas.microsoft.com/office/powerpoint/2010/main" val="29049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5F28AD-5C87-4739-AC0C-F1A7851D94D6}"/>
              </a:ext>
            </a:extLst>
          </p:cNvPr>
          <p:cNvSpPr>
            <a:spLocks noGrp="1"/>
          </p:cNvSpPr>
          <p:nvPr>
            <p:ph type="title"/>
          </p:nvPr>
        </p:nvSpPr>
        <p:spPr>
          <a:xfrm>
            <a:off x="839788" y="457200"/>
            <a:ext cx="3932237" cy="1600200"/>
          </a:xfrm>
        </p:spPr>
        <p:txBody>
          <a:bodyPr anchor="b"/>
          <a:lstStyle>
            <a:lvl1pPr>
              <a:defRPr sz="3200"/>
            </a:lvl1pPr>
          </a:lstStyle>
          <a:p>
            <a:r>
              <a:rPr lang="sk-SK"/>
              <a:t>Kliknutím upravte štýl predlohy nadpisu</a:t>
            </a:r>
          </a:p>
        </p:txBody>
      </p:sp>
      <p:sp>
        <p:nvSpPr>
          <p:cNvPr id="3" name="Zástupný objekt pre obrázok 2">
            <a:extLst>
              <a:ext uri="{FF2B5EF4-FFF2-40B4-BE49-F238E27FC236}">
                <a16:creationId xmlns:a16="http://schemas.microsoft.com/office/drawing/2014/main" id="{097A6459-D47C-428E-A971-AB0408CD5C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text 3">
            <a:extLst>
              <a:ext uri="{FF2B5EF4-FFF2-40B4-BE49-F238E27FC236}">
                <a16:creationId xmlns:a16="http://schemas.microsoft.com/office/drawing/2014/main" id="{BBCB52A2-F64F-4429-BF00-A5B0842EFC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a:t>Kliknite sem a upravte štýly predlohy textu</a:t>
            </a:r>
          </a:p>
        </p:txBody>
      </p:sp>
      <p:sp>
        <p:nvSpPr>
          <p:cNvPr id="5" name="Zástupný objekt pre dátum 4">
            <a:extLst>
              <a:ext uri="{FF2B5EF4-FFF2-40B4-BE49-F238E27FC236}">
                <a16:creationId xmlns:a16="http://schemas.microsoft.com/office/drawing/2014/main" id="{2FA13C68-DBD5-4AF5-83C0-2235DC5B4943}"/>
              </a:ext>
            </a:extLst>
          </p:cNvPr>
          <p:cNvSpPr>
            <a:spLocks noGrp="1"/>
          </p:cNvSpPr>
          <p:nvPr>
            <p:ph type="dt" sz="half" idx="10"/>
          </p:nvPr>
        </p:nvSpPr>
        <p:spPr/>
        <p:txBody>
          <a:bodyPr/>
          <a:lstStyle/>
          <a:p>
            <a:fld id="{5E6FDB11-88A2-418D-9278-4800C3AF8A22}" type="datetimeFigureOut">
              <a:rPr lang="sk-SK" smtClean="0"/>
              <a:t>08.01.2021</a:t>
            </a:fld>
            <a:endParaRPr lang="sk-SK"/>
          </a:p>
        </p:txBody>
      </p:sp>
      <p:sp>
        <p:nvSpPr>
          <p:cNvPr id="6" name="Zástupný objekt pre pätu 5">
            <a:extLst>
              <a:ext uri="{FF2B5EF4-FFF2-40B4-BE49-F238E27FC236}">
                <a16:creationId xmlns:a16="http://schemas.microsoft.com/office/drawing/2014/main" id="{0FAB380A-5FA0-42D9-9783-85CB4BF308A7}"/>
              </a:ext>
            </a:extLst>
          </p:cNvPr>
          <p:cNvSpPr>
            <a:spLocks noGrp="1"/>
          </p:cNvSpPr>
          <p:nvPr>
            <p:ph type="ftr" sz="quarter" idx="11"/>
          </p:nvPr>
        </p:nvSpPr>
        <p:spPr/>
        <p:txBody>
          <a:bodyPr/>
          <a:lstStyle/>
          <a:p>
            <a:endParaRPr lang="sk-SK"/>
          </a:p>
        </p:txBody>
      </p:sp>
      <p:sp>
        <p:nvSpPr>
          <p:cNvPr id="7" name="Zástupný objekt pre číslo snímky 6">
            <a:extLst>
              <a:ext uri="{FF2B5EF4-FFF2-40B4-BE49-F238E27FC236}">
                <a16:creationId xmlns:a16="http://schemas.microsoft.com/office/drawing/2014/main" id="{B6FC8CC9-72A9-4CC7-9A1B-383D1D923C74}"/>
              </a:ext>
            </a:extLst>
          </p:cNvPr>
          <p:cNvSpPr>
            <a:spLocks noGrp="1"/>
          </p:cNvSpPr>
          <p:nvPr>
            <p:ph type="sldNum" sz="quarter" idx="12"/>
          </p:nvPr>
        </p:nvSpPr>
        <p:spPr/>
        <p:txBody>
          <a:bodyPr/>
          <a:lstStyle/>
          <a:p>
            <a:fld id="{E866971E-9F65-4B65-B5EB-389F15003BD4}" type="slidenum">
              <a:rPr lang="sk-SK" smtClean="0"/>
              <a:t>‹#›</a:t>
            </a:fld>
            <a:endParaRPr lang="sk-SK"/>
          </a:p>
        </p:txBody>
      </p:sp>
    </p:spTree>
    <p:extLst>
      <p:ext uri="{BB962C8B-B14F-4D97-AF65-F5344CB8AC3E}">
        <p14:creationId xmlns:p14="http://schemas.microsoft.com/office/powerpoint/2010/main" val="29097893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objekt pre nadpis 1">
            <a:extLst>
              <a:ext uri="{FF2B5EF4-FFF2-40B4-BE49-F238E27FC236}">
                <a16:creationId xmlns:a16="http://schemas.microsoft.com/office/drawing/2014/main" id="{28352607-FD46-457F-BB19-D066766C6E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a:t>Kliknutím upravte štýl predlohy nadpisu</a:t>
            </a:r>
          </a:p>
        </p:txBody>
      </p:sp>
      <p:sp>
        <p:nvSpPr>
          <p:cNvPr id="3" name="Zástupný text 2">
            <a:extLst>
              <a:ext uri="{FF2B5EF4-FFF2-40B4-BE49-F238E27FC236}">
                <a16:creationId xmlns:a16="http://schemas.microsoft.com/office/drawing/2014/main" id="{6C3C412C-E304-4C32-9D12-FD037F51B2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p>
        </p:txBody>
      </p:sp>
      <p:sp>
        <p:nvSpPr>
          <p:cNvPr id="4" name="Zástupný objekt pre dátum 3">
            <a:extLst>
              <a:ext uri="{FF2B5EF4-FFF2-40B4-BE49-F238E27FC236}">
                <a16:creationId xmlns:a16="http://schemas.microsoft.com/office/drawing/2014/main" id="{16EA61E4-EA89-4401-960B-4A427048D1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FDB11-88A2-418D-9278-4800C3AF8A22}" type="datetimeFigureOut">
              <a:rPr lang="sk-SK" smtClean="0"/>
              <a:t>08.01.2021</a:t>
            </a:fld>
            <a:endParaRPr lang="sk-SK"/>
          </a:p>
        </p:txBody>
      </p:sp>
      <p:sp>
        <p:nvSpPr>
          <p:cNvPr id="5" name="Zástupný objekt pre pätu 4">
            <a:extLst>
              <a:ext uri="{FF2B5EF4-FFF2-40B4-BE49-F238E27FC236}">
                <a16:creationId xmlns:a16="http://schemas.microsoft.com/office/drawing/2014/main" id="{9CDEC903-B11E-4120-9EF3-B9671F66A6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objekt pre číslo snímky 5">
            <a:extLst>
              <a:ext uri="{FF2B5EF4-FFF2-40B4-BE49-F238E27FC236}">
                <a16:creationId xmlns:a16="http://schemas.microsoft.com/office/drawing/2014/main" id="{FAD4D0A4-335E-4FEF-91B2-661E3DE7D19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6971E-9F65-4B65-B5EB-389F15003BD4}" type="slidenum">
              <a:rPr lang="sk-SK" smtClean="0"/>
              <a:t>‹#›</a:t>
            </a:fld>
            <a:endParaRPr lang="sk-SK"/>
          </a:p>
        </p:txBody>
      </p:sp>
    </p:spTree>
    <p:extLst>
      <p:ext uri="{BB962C8B-B14F-4D97-AF65-F5344CB8AC3E}">
        <p14:creationId xmlns:p14="http://schemas.microsoft.com/office/powerpoint/2010/main" val="4052381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sk-SK" dirty="0"/>
          </a:p>
        </p:txBody>
      </p:sp>
      <p:sp>
        <p:nvSpPr>
          <p:cNvPr id="3" name="Zástupný objekt pre obsah 2"/>
          <p:cNvSpPr>
            <a:spLocks noGrp="1"/>
          </p:cNvSpPr>
          <p:nvPr>
            <p:ph idx="1"/>
          </p:nvPr>
        </p:nvSpPr>
        <p:spPr/>
        <p:txBody>
          <a:bodyPr>
            <a:normAutofit lnSpcReduction="10000"/>
          </a:bodyPr>
          <a:lstStyle/>
          <a:p>
            <a:r>
              <a:rPr lang="sk-SK" dirty="0">
                <a:latin typeface="Times New Roman" panose="02020603050405020304" pitchFamily="18" charset="0"/>
                <a:cs typeface="Times New Roman" panose="02020603050405020304" pitchFamily="18" charset="0"/>
              </a:rPr>
              <a:t>Prioritná </a:t>
            </a:r>
            <a:r>
              <a:rPr lang="sk-SK" dirty="0" smtClean="0">
                <a:latin typeface="Times New Roman" panose="02020603050405020304" pitchFamily="18" charset="0"/>
                <a:cs typeface="Times New Roman" panose="02020603050405020304" pitchFamily="18" charset="0"/>
              </a:rPr>
              <a:t>os: Vzdelávanie</a:t>
            </a:r>
            <a:endParaRPr lang="sk-SK" dirty="0">
              <a:latin typeface="Times New Roman" panose="02020603050405020304" pitchFamily="18" charset="0"/>
              <a:cs typeface="Times New Roman" panose="02020603050405020304" pitchFamily="18" charset="0"/>
            </a:endParaRPr>
          </a:p>
          <a:p>
            <a:r>
              <a:rPr lang="sk-SK" dirty="0">
                <a:latin typeface="Times New Roman" panose="02020603050405020304" pitchFamily="18" charset="0"/>
                <a:cs typeface="Times New Roman" panose="02020603050405020304" pitchFamily="18" charset="0"/>
              </a:rPr>
              <a:t>Špecifický </a:t>
            </a:r>
            <a:r>
              <a:rPr lang="sk-SK" dirty="0" smtClean="0">
                <a:latin typeface="Times New Roman" panose="02020603050405020304" pitchFamily="18" charset="0"/>
                <a:cs typeface="Times New Roman" panose="02020603050405020304" pitchFamily="18" charset="0"/>
              </a:rPr>
              <a:t>cieľ: </a:t>
            </a:r>
            <a:r>
              <a:rPr lang="sk-SK" dirty="0">
                <a:latin typeface="Times New Roman" panose="02020603050405020304" pitchFamily="18" charset="0"/>
                <a:cs typeface="Times New Roman" panose="02020603050405020304" pitchFamily="18" charset="0"/>
              </a:rPr>
              <a:t>1.2.1 Zvýšiť kvalitu odborného vzdelávania a prípravy reflektujúc potreby trhu </a:t>
            </a:r>
            <a:r>
              <a:rPr lang="sk-SK" dirty="0" smtClean="0">
                <a:latin typeface="Times New Roman" panose="02020603050405020304" pitchFamily="18" charset="0"/>
                <a:cs typeface="Times New Roman" panose="02020603050405020304" pitchFamily="18" charset="0"/>
              </a:rPr>
              <a:t>práce</a:t>
            </a:r>
          </a:p>
          <a:p>
            <a:r>
              <a:rPr lang="sk-SK" dirty="0" smtClean="0">
                <a:latin typeface="Times New Roman" panose="02020603050405020304" pitchFamily="18" charset="0"/>
                <a:cs typeface="Times New Roman" panose="02020603050405020304" pitchFamily="18" charset="0"/>
              </a:rPr>
              <a:t>Prijímateľ: Stredná odborná škola drevárska a stavebná Krásno nad Kysucou</a:t>
            </a:r>
          </a:p>
          <a:p>
            <a:r>
              <a:rPr lang="sk-SK" dirty="0">
                <a:latin typeface="Times New Roman" panose="02020603050405020304" pitchFamily="18" charset="0"/>
                <a:cs typeface="Times New Roman" panose="02020603050405020304" pitchFamily="18" charset="0"/>
              </a:rPr>
              <a:t>Názov </a:t>
            </a:r>
            <a:r>
              <a:rPr lang="sk-SK" dirty="0" smtClean="0">
                <a:latin typeface="Times New Roman" panose="02020603050405020304" pitchFamily="18" charset="0"/>
                <a:cs typeface="Times New Roman" panose="02020603050405020304" pitchFamily="18" charset="0"/>
              </a:rPr>
              <a:t>projektu: </a:t>
            </a:r>
            <a:r>
              <a:rPr lang="sk-SK" dirty="0">
                <a:latin typeface="Times New Roman" panose="02020603050405020304" pitchFamily="18" charset="0"/>
                <a:cs typeface="Times New Roman" panose="02020603050405020304" pitchFamily="18" charset="0"/>
              </a:rPr>
              <a:t>Zvyšovanie kľúčových kompetencií žiakov v Strednej odbornej škole drevárskej a stavebnej v Krásne nad Kysucou s ohľadom na moderné technológie a potreby trhu </a:t>
            </a:r>
            <a:r>
              <a:rPr lang="sk-SK" dirty="0" smtClean="0">
                <a:latin typeface="Times New Roman" panose="02020603050405020304" pitchFamily="18" charset="0"/>
                <a:cs typeface="Times New Roman" panose="02020603050405020304" pitchFamily="18" charset="0"/>
              </a:rPr>
              <a:t>práce</a:t>
            </a:r>
          </a:p>
          <a:p>
            <a:r>
              <a:rPr lang="sk-SK" dirty="0">
                <a:latin typeface="Times New Roman" panose="02020603050405020304" pitchFamily="18" charset="0"/>
                <a:cs typeface="Times New Roman" panose="02020603050405020304" pitchFamily="18" charset="0"/>
              </a:rPr>
              <a:t>Kód projektu  ITMS2014</a:t>
            </a:r>
            <a:r>
              <a:rPr lang="sk-SK" dirty="0" smtClean="0">
                <a:latin typeface="Times New Roman" panose="02020603050405020304" pitchFamily="18" charset="0"/>
                <a:cs typeface="Times New Roman" panose="02020603050405020304" pitchFamily="18" charset="0"/>
              </a:rPr>
              <a:t>+: NFP312010AGX2</a:t>
            </a:r>
          </a:p>
          <a:p>
            <a:r>
              <a:rPr lang="sk-SK" dirty="0">
                <a:latin typeface="Times New Roman" panose="02020603050405020304" pitchFamily="18" charset="0"/>
                <a:cs typeface="Times New Roman" panose="02020603050405020304" pitchFamily="18" charset="0"/>
              </a:rPr>
              <a:t>Názov pedagogického </a:t>
            </a:r>
            <a:r>
              <a:rPr lang="sk-SK" dirty="0" smtClean="0">
                <a:latin typeface="Times New Roman" panose="02020603050405020304" pitchFamily="18" charset="0"/>
                <a:cs typeface="Times New Roman" panose="02020603050405020304" pitchFamily="18" charset="0"/>
              </a:rPr>
              <a:t>klubu: </a:t>
            </a:r>
            <a:r>
              <a:rPr lang="sk-SK" dirty="0">
                <a:latin typeface="Times New Roman" panose="02020603050405020304" pitchFamily="18" charset="0"/>
                <a:cs typeface="Times New Roman" panose="02020603050405020304" pitchFamily="18" charset="0"/>
              </a:rPr>
              <a:t>Administratívny štýl v praxi</a:t>
            </a:r>
          </a:p>
        </p:txBody>
      </p:sp>
      <p:pic>
        <p:nvPicPr>
          <p:cNvPr id="4" name="Obrázok 3"/>
          <p:cNvPicPr/>
          <p:nvPr/>
        </p:nvPicPr>
        <p:blipFill>
          <a:blip r:embed="rId2">
            <a:extLst>
              <a:ext uri="{28A0092B-C50C-407E-A947-70E740481C1C}">
                <a14:useLocalDpi xmlns:a14="http://schemas.microsoft.com/office/drawing/2010/main" val="0"/>
              </a:ext>
            </a:extLst>
          </a:blip>
          <a:srcRect/>
          <a:stretch>
            <a:fillRect/>
          </a:stretch>
        </p:blipFill>
        <p:spPr bwMode="auto">
          <a:xfrm>
            <a:off x="1981201" y="365124"/>
            <a:ext cx="8686800" cy="1325563"/>
          </a:xfrm>
          <a:prstGeom prst="rect">
            <a:avLst/>
          </a:prstGeom>
          <a:noFill/>
          <a:ln>
            <a:noFill/>
          </a:ln>
        </p:spPr>
      </p:pic>
    </p:spTree>
    <p:extLst>
      <p:ext uri="{BB962C8B-B14F-4D97-AF65-F5344CB8AC3E}">
        <p14:creationId xmlns:p14="http://schemas.microsoft.com/office/powerpoint/2010/main" val="1317104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786B4FEF-83F0-4E98-B334-AD8D52E91154}"/>
              </a:ext>
            </a:extLst>
          </p:cNvPr>
          <p:cNvSpPr>
            <a:spLocks noGrp="1"/>
          </p:cNvSpPr>
          <p:nvPr>
            <p:ph idx="1"/>
          </p:nvPr>
        </p:nvSpPr>
        <p:spPr>
          <a:xfrm>
            <a:off x="838200" y="195943"/>
            <a:ext cx="10515600" cy="6587412"/>
          </a:xfrm>
        </p:spPr>
        <p:txBody>
          <a:bodyPr>
            <a:normAutofit fontScale="25000" lnSpcReduction="20000"/>
          </a:bodyPr>
          <a:lstStyle/>
          <a:p>
            <a:pPr marL="0" indent="0">
              <a:lnSpc>
                <a:spcPct val="115000"/>
              </a:lnSpc>
              <a:spcAft>
                <a:spcPts val="1000"/>
              </a:spcAft>
              <a:buNone/>
            </a:pPr>
            <a:r>
              <a:rPr lang="sk-SK" sz="6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Vzor darovacej zmluvy                                       </a:t>
            </a: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Darovacia zmluva</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uzatvorená podľa § 628 a </a:t>
            </a:r>
            <a:r>
              <a:rPr lang="sk-SK" sz="4800" b="1" dirty="0" err="1">
                <a:effectLst/>
                <a:latin typeface="Times New Roman" panose="02020603050405020304" pitchFamily="18" charset="0"/>
                <a:ea typeface="Calibri" panose="020F0502020204030204" pitchFamily="34" charset="0"/>
                <a:cs typeface="Times New Roman" panose="02020603050405020304" pitchFamily="18" charset="0"/>
              </a:rPr>
              <a:t>nasl</a:t>
            </a: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 zákona č. 40/1964 Zb. Občiansky zákonník a zákona č. 182/1993 Z. z. o vlastníctve bytov a nebytových priestorov v znení neskorších predpisov</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Zmluvné strany: </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Darca: </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Meno a priezvisko: </a:t>
            </a: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 rod. .............</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Dátum narodenia: </a:t>
            </a: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Rodné číslo: </a:t>
            </a: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Trvale bytom: </a:t>
            </a: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a:t>
            </a: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ďalej aj ako</a:t>
            </a: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 „ Darca“)</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Obdarovaný: </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Meno a priezvisko: </a:t>
            </a: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 rod. .............</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Dátum narodenia: </a:t>
            </a: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Rodné číslo: </a:t>
            </a: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Trvale bytom: </a:t>
            </a: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(ďalej aj ako</a:t>
            </a: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 „ Obdarovaný“</a:t>
            </a: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15000"/>
              </a:lnSpc>
              <a:spcAft>
                <a:spcPts val="1000"/>
              </a:spcAft>
              <a:buNone/>
            </a:pPr>
            <a:endParaRPr lang="sk-SK" dirty="0"/>
          </a:p>
        </p:txBody>
      </p:sp>
    </p:spTree>
    <p:extLst>
      <p:ext uri="{BB962C8B-B14F-4D97-AF65-F5344CB8AC3E}">
        <p14:creationId xmlns:p14="http://schemas.microsoft.com/office/powerpoint/2010/main" val="6240915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35ACEA04-DE39-4B4F-B993-4D8C96B1322D}"/>
              </a:ext>
            </a:extLst>
          </p:cNvPr>
          <p:cNvSpPr>
            <a:spLocks noGrp="1"/>
          </p:cNvSpPr>
          <p:nvPr>
            <p:ph idx="1"/>
          </p:nvPr>
        </p:nvSpPr>
        <p:spPr>
          <a:xfrm>
            <a:off x="838200" y="289249"/>
            <a:ext cx="10515600" cy="5887714"/>
          </a:xfrm>
        </p:spPr>
        <p:txBody>
          <a:bodyPr/>
          <a:lstStyle/>
          <a:p>
            <a:pPr marL="0" indent="0" algn="ctr">
              <a:lnSpc>
                <a:spcPct val="115000"/>
              </a:lnSpc>
              <a:spcAft>
                <a:spcPts val="1000"/>
              </a:spcAft>
              <a:buNone/>
            </a:pPr>
            <a:r>
              <a:rPr lang="sk-SK" sz="1800" b="1" dirty="0">
                <a:effectLst/>
                <a:latin typeface="Times New Roman" panose="02020603050405020304" pitchFamily="18" charset="0"/>
                <a:ea typeface="Calibri" panose="020F0502020204030204" pitchFamily="34" charset="0"/>
                <a:cs typeface="Times New Roman" panose="02020603050405020304" pitchFamily="18" charset="0"/>
              </a:rPr>
              <a:t>Čl. I.</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1800" b="1" dirty="0">
                <a:effectLst/>
                <a:latin typeface="Times New Roman" panose="02020603050405020304" pitchFamily="18" charset="0"/>
                <a:ea typeface="Calibri" panose="020F0502020204030204" pitchFamily="34" charset="0"/>
                <a:cs typeface="Times New Roman" panose="02020603050405020304" pitchFamily="18" charset="0"/>
              </a:rPr>
              <a:t>Úvodné ustanovenia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gn="just">
              <a:lnSpc>
                <a:spcPct val="115000"/>
              </a:lnSpc>
              <a:spcAft>
                <a:spcPts val="1000"/>
              </a:spcAft>
              <a:buFont typeface="+mj-lt"/>
              <a:buAutoNum type="arabicPeriod"/>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Darca vyhlasuje, že je výlučným vlastníkom Daru uvedeného v čl. I bode 2 tejto zmluvy.</a:t>
            </a:r>
          </a:p>
          <a:p>
            <a:pPr marL="742950" lvl="1" indent="-285750" algn="just">
              <a:lnSpc>
                <a:spcPct val="115000"/>
              </a:lnSpc>
              <a:spcAft>
                <a:spcPts val="1000"/>
              </a:spcAft>
              <a:buFont typeface="+mj-lt"/>
              <a:buAutoNum type="arabicPeriod"/>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Dar</a:t>
            </a:r>
            <a:r>
              <a:rPr lang="sk-SK" sz="1800" b="1" dirty="0">
                <a:effectLst/>
                <a:latin typeface="Times New Roman" panose="02020603050405020304" pitchFamily="18" charset="0"/>
                <a:ea typeface="Calibri" panose="020F0502020204030204" pitchFamily="34" charset="0"/>
                <a:cs typeface="Times New Roman" panose="02020603050405020304" pitchFamily="18" charset="0"/>
              </a:rPr>
              <a:t> </a:t>
            </a: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 byt č. ........., s podlahovou výmerou: ......... m</a:t>
            </a:r>
            <a:r>
              <a:rPr lang="sk-SK" sz="18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 vrátane pivnice s podlahovou výmerou ...... m</a:t>
            </a:r>
            <a:r>
              <a:rPr lang="sk-SK" sz="18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 vo vchode č. ......., na ulici: ................., nachádzajúci sa na .. poschodí bytového domu so súpisným číslom: ........, zapísaného v katastri nehnuteľností vedenom Okresným úradom ................, katastrálnym odborom, okres: ................, obec: .............., katastrálne územie: ................, evidovaný na liste vlastníctva  č. ..........., (ďalej aj len „byt“), postavený na pozemku – parcela registra C, parcelné číslo: .........., o výmere: ...... m</a:t>
            </a:r>
            <a:r>
              <a:rPr lang="sk-SK" sz="18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 druh pozemku: zastavané plochy a nádvoria, zapísaného v katastri nehnuteľností vedenom Okresným úradom ..............., katastrálnym odborom, okres: ................., obec: ..............., katastrálne územie: ........., na liste vlastníctva  č. .........., a k bytu prináležiaci spoluvlastnícky podiel vo veľkosti ................ na spoločných častiach a spoločných zariadeniach bytového domu uvedených v čl. III bode 3 a 4 tejto zmluvy (ďalej spolu aj len „Dar“).</a:t>
            </a:r>
          </a:p>
          <a:p>
            <a:pPr marL="0" indent="0">
              <a:buNone/>
            </a:pPr>
            <a:endParaRPr lang="sk-SK" dirty="0"/>
          </a:p>
        </p:txBody>
      </p:sp>
    </p:spTree>
    <p:extLst>
      <p:ext uri="{BB962C8B-B14F-4D97-AF65-F5344CB8AC3E}">
        <p14:creationId xmlns:p14="http://schemas.microsoft.com/office/powerpoint/2010/main" val="14206518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7F0A2635-8604-415F-A001-1F583865F8AA}"/>
              </a:ext>
            </a:extLst>
          </p:cNvPr>
          <p:cNvSpPr>
            <a:spLocks noGrp="1"/>
          </p:cNvSpPr>
          <p:nvPr>
            <p:ph idx="1"/>
          </p:nvPr>
        </p:nvSpPr>
        <p:spPr>
          <a:xfrm>
            <a:off x="838200" y="317241"/>
            <a:ext cx="10515600" cy="5859722"/>
          </a:xfrm>
        </p:spPr>
        <p:txBody>
          <a:bodyPr>
            <a:normAutofit fontScale="85000" lnSpcReduction="20000"/>
          </a:bodyPr>
          <a:lstStyle/>
          <a:p>
            <a:pPr marL="0" indent="0" algn="ctr">
              <a:lnSpc>
                <a:spcPct val="115000"/>
              </a:lnSpc>
              <a:spcAft>
                <a:spcPts val="1000"/>
              </a:spcAft>
              <a:buNone/>
            </a:pPr>
            <a:r>
              <a:rPr lang="sk-SK" sz="1800" b="1" dirty="0">
                <a:effectLst/>
                <a:latin typeface="Times New Roman" panose="02020603050405020304" pitchFamily="18" charset="0"/>
                <a:ea typeface="Calibri" panose="020F0502020204030204" pitchFamily="34" charset="0"/>
                <a:cs typeface="Times New Roman" panose="02020603050405020304" pitchFamily="18" charset="0"/>
              </a:rPr>
              <a:t>Čl. II.</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1800" b="1" dirty="0">
                <a:effectLst/>
                <a:latin typeface="Times New Roman" panose="02020603050405020304" pitchFamily="18" charset="0"/>
                <a:ea typeface="Calibri" panose="020F0502020204030204" pitchFamily="34" charset="0"/>
                <a:cs typeface="Times New Roman" panose="02020603050405020304" pitchFamily="18" charset="0"/>
              </a:rPr>
              <a:t>Predmet zmluvy</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eriod"/>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Predmetom tejto zmluvy je záväzok Darcu bezodplatne previesť vlastnícke právo k Daru uvedenému v čl. I. bode 2 tejto zmluvy na Obdarovaného a právo Obdarovaného prijať Dar do svojho výlučného vlastníctva.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1800" b="1" dirty="0">
                <a:effectLst/>
                <a:latin typeface="Times New Roman" panose="02020603050405020304" pitchFamily="18" charset="0"/>
                <a:ea typeface="Calibri" panose="020F0502020204030204" pitchFamily="34" charset="0"/>
                <a:cs typeface="Times New Roman" panose="02020603050405020304" pitchFamily="18" charset="0"/>
              </a:rPr>
              <a:t>Čl. III.</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1800" b="1" dirty="0">
                <a:effectLst/>
                <a:latin typeface="Times New Roman" panose="02020603050405020304" pitchFamily="18" charset="0"/>
                <a:ea typeface="Calibri" panose="020F0502020204030204" pitchFamily="34" charset="0"/>
                <a:cs typeface="Times New Roman" panose="02020603050405020304" pitchFamily="18" charset="0"/>
              </a:rPr>
              <a:t>Popis bytu</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1.  Byt pozostáva z ... obytných miestností a príslušenstva, ktorým je predsieň, kuchyňa, toaleta, kúpeľňa a pivnica. </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2.  Vybavením bytu je najmä, no nie výlučne: sporák, odsávač pár, kuchynská linka, vstavaný nábytok, zariaďovacie predmety, ako aj vodovodné, kanalizačné, teplonosné, plynové a elektrické rozvody a prípojky slúžiace tomuto bytu. S vlastníctvom bytu je spojené spoluvlastníctvo spoločných častí a spoločných zariadení bytového domu a príslušenstva. </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200"/>
              </a:spcAft>
              <a:buNone/>
            </a:pPr>
            <a:r>
              <a:rPr lang="sk-SK" sz="1800" dirty="0">
                <a:solidFill>
                  <a:srgbClr val="333333"/>
                </a:solidFill>
                <a:effectLst/>
                <a:latin typeface="Times New Roman" panose="02020603050405020304" pitchFamily="18" charset="0"/>
                <a:ea typeface="Calibri" panose="020F0502020204030204" pitchFamily="34" charset="0"/>
              </a:rPr>
              <a:t>3.  Spoločnými časťami bytového domu sú základy bytového domu, obvodové múry, vchody, chodby, schodiská, priečelia, strecha, spoločné terasy, podkrovia, povaly, vodorovné a zvislé nosné konštrukcie a izolačné konštrukcie.</a:t>
            </a:r>
            <a:endParaRPr lang="sk-SK" sz="1800" dirty="0">
              <a:solidFill>
                <a:srgbClr val="333333"/>
              </a:solidFill>
              <a:effectLst/>
              <a:latin typeface="Times New Roman" panose="02020603050405020304" pitchFamily="18" charset="0"/>
              <a:ea typeface="Times New Roman" panose="02020603050405020304" pitchFamily="18" charset="0"/>
            </a:endParaRPr>
          </a:p>
          <a:p>
            <a:pPr marL="0" indent="0" algn="just">
              <a:lnSpc>
                <a:spcPct val="115000"/>
              </a:lnSpc>
              <a:spcAft>
                <a:spcPts val="1200"/>
              </a:spcAft>
              <a:buNone/>
            </a:pPr>
            <a:r>
              <a:rPr lang="sk-SK" sz="1800" dirty="0">
                <a:solidFill>
                  <a:srgbClr val="333333"/>
                </a:solidFill>
                <a:effectLst/>
                <a:latin typeface="Times New Roman" panose="02020603050405020304" pitchFamily="18" charset="0"/>
                <a:ea typeface="Calibri" panose="020F0502020204030204" pitchFamily="34" charset="0"/>
              </a:rPr>
              <a:t>4.  Spoločnými zariadeniami bytového domu sú </a:t>
            </a:r>
            <a:r>
              <a:rPr lang="sk-SK" sz="1800" dirty="0">
                <a:solidFill>
                  <a:srgbClr val="000000"/>
                </a:solidFill>
                <a:effectLst/>
                <a:latin typeface="Times New Roman" panose="02020603050405020304" pitchFamily="18" charset="0"/>
                <a:ea typeface="SimSun" panose="02010600030101010101" pitchFamily="2" charset="-122"/>
              </a:rPr>
              <a:t>výťahy, práčovne a kotolne vrátane technologického zariadenia, sušiarne, </a:t>
            </a:r>
            <a:r>
              <a:rPr lang="sk-SK" sz="1800" dirty="0" err="1">
                <a:solidFill>
                  <a:srgbClr val="000000"/>
                </a:solidFill>
                <a:effectLst/>
                <a:latin typeface="Times New Roman" panose="02020603050405020304" pitchFamily="18" charset="0"/>
                <a:ea typeface="SimSun" panose="02010600030101010101" pitchFamily="2" charset="-122"/>
              </a:rPr>
              <a:t>kočíkarne</a:t>
            </a:r>
            <a:r>
              <a:rPr lang="sk-SK" sz="1800" dirty="0">
                <a:solidFill>
                  <a:srgbClr val="000000"/>
                </a:solidFill>
                <a:effectLst/>
                <a:latin typeface="Times New Roman" panose="02020603050405020304" pitchFamily="18" charset="0"/>
                <a:ea typeface="SimSun" panose="02010600030101010101" pitchFamily="2" charset="-122"/>
              </a:rPr>
              <a:t>, spoločné televízne antény, bleskozvody, komíny, vodovodné, teplonosné, kanalizačné, elektrické, telefónne a plynové prípojky, ktoré sú určené na spoločné užívanie a slúžia výlučne tomuto domu, a to aj v prípade, ak sú umiestnené mimo domu.</a:t>
            </a:r>
            <a:endParaRPr lang="sk-SK" sz="1800" dirty="0">
              <a:solidFill>
                <a:srgbClr val="333333"/>
              </a:solidFill>
              <a:effectLst/>
              <a:latin typeface="Times New Roman" panose="02020603050405020304" pitchFamily="18" charset="0"/>
              <a:ea typeface="Times New Roman" panose="02020603050405020304" pitchFamily="18" charset="0"/>
            </a:endParaRPr>
          </a:p>
          <a:p>
            <a:pPr marL="0" indent="0">
              <a:buNone/>
            </a:pPr>
            <a:endParaRPr lang="sk-SK" dirty="0"/>
          </a:p>
        </p:txBody>
      </p:sp>
    </p:spTree>
    <p:extLst>
      <p:ext uri="{BB962C8B-B14F-4D97-AF65-F5344CB8AC3E}">
        <p14:creationId xmlns:p14="http://schemas.microsoft.com/office/powerpoint/2010/main" val="32420057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000DE8F1-8ECD-489E-B216-1A21CA5F7D43}"/>
              </a:ext>
            </a:extLst>
          </p:cNvPr>
          <p:cNvSpPr>
            <a:spLocks noGrp="1"/>
          </p:cNvSpPr>
          <p:nvPr>
            <p:ph idx="1"/>
          </p:nvPr>
        </p:nvSpPr>
        <p:spPr>
          <a:xfrm>
            <a:off x="838200" y="289249"/>
            <a:ext cx="10515600" cy="5887714"/>
          </a:xfrm>
        </p:spPr>
        <p:txBody>
          <a:bodyPr>
            <a:normAutofit fontScale="70000" lnSpcReduction="20000"/>
          </a:bodyPr>
          <a:lstStyle/>
          <a:p>
            <a:pPr marL="0" indent="0" algn="ctr">
              <a:lnSpc>
                <a:spcPct val="115000"/>
              </a:lnSpc>
              <a:spcAft>
                <a:spcPts val="1000"/>
              </a:spcAft>
              <a:buNone/>
            </a:pPr>
            <a:r>
              <a:rPr lang="sk-SK" sz="1800" b="1" dirty="0">
                <a:effectLst/>
                <a:latin typeface="Times New Roman" panose="02020603050405020304" pitchFamily="18" charset="0"/>
                <a:ea typeface="Calibri" panose="020F0502020204030204" pitchFamily="34" charset="0"/>
                <a:cs typeface="Times New Roman" panose="02020603050405020304" pitchFamily="18" charset="0"/>
              </a:rPr>
              <a:t>Čl. IV.</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1800" b="1" dirty="0">
                <a:effectLst/>
                <a:latin typeface="Times New Roman" panose="02020603050405020304" pitchFamily="18" charset="0"/>
                <a:ea typeface="Calibri" panose="020F0502020204030204" pitchFamily="34" charset="0"/>
                <a:cs typeface="Times New Roman" panose="02020603050405020304" pitchFamily="18" charset="0"/>
              </a:rPr>
              <a:t>Vyhlásenia zmluvných strán</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Darca prehlasuje, že je oprávnený s Darom nakladať v plnom rozsahu. Darca prehlasuje, že neexistujú žiadne rozhodnutia súdov alebo orgánov verejnej správy, ani žiadne zmluvy alebo dohody, v dôsledku ktorých by bolo alebo mohlo byť jeho vlastnícke právo k Daru alebo právo nakladať s Darom obmedzené.</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tabLst>
                <a:tab pos="270510" algn="l"/>
              </a:tabLst>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Darca prehlasuje, že nemá vedomosť o tom, že si tretia osoba uplatňuje akékoľvek právo k Daru.</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Darca vyhlasuje, že na prevádzanom Dare uvedenom v čl. I bode 2 tejto zmluvy nie je a ani nebolo začaté žiadne súdne, exekučné alebo iné správne konanie, ktoré sa týka Daru.</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Darca prehlasuje, že na Dare neviazne žiadne záložné právo, vecné bremeno, ťarchy, nájomné práva, predkupné práva a ani iné práva tretích osôb s výnimkou zákonného záložného práva v zmysle § 15 zákona č. 182/1993 Z. z. o vlastníctve bytov a nebytových priestorov. </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Darca vyhlasuje, že s Darom uvedeným v čl. I bode 2 tejto zmluvy nie sú zviazané žiadne nedoplatky ako daň k nehnuteľnosti, ani nezaplatené odvody alebo poplatky.</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Darca vyhlasuje, že na jeho majetok nebol vyhlásený konkurz, osobný bankrot, nebolo voči nemu začaté konkurzné konanie, ani nebol podaný návrh na exekučné konanie.</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tabLst>
                <a:tab pos="270510" algn="l"/>
              </a:tabLst>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Obdarovaný vyhlasuje, </a:t>
            </a:r>
            <a:r>
              <a:rPr lang="sk-SK" sz="18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že sa pred uzatvorením tejto zmluvy oboznámil so stavom Daru na základe osobnej obhliadky a v tomto stave Dar prijíma.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buFont typeface="+mj-lt"/>
              <a:buAutoNum type="arabicPeriod"/>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Darca oboznámil Obdarovaného so zmluvou o výkone správy, ktorú v bytovom dome vykonáva ...................., so sídlom: ......................, IČO: ................... a Obdarovaný vyhlasuje, že pristupuje k tejto zmluve o výkone správy.</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mj-lt"/>
              <a:buAutoNum type="arabicPeriod"/>
              <a:tabLst>
                <a:tab pos="270510" algn="l"/>
              </a:tabLst>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V prípade, ak sa kedykoľvek v budúcnosti ukáže akékoľvek vyhlásenie Darcu uvedené v tomto článku zmluvy ako nepravdivé, môže Obdarovaný písomne odstúpiť od tejto zmluvy. Právo odstúpiť od zmluvy môže Obdarovaný uplatniť v lehote jedného mesiaca odo dňa, kedy sa dozvedel o dôvode odstúpenia od zmluvy. Účinky odstúpenia od zmluvy nastanú dňom doručenia písomného odstúpenia od zmluvy druhej zmluvnej strane. Momentom odstúpenia od zmluvy sa zmluva zrušuje od začiatku.</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k-SK" dirty="0"/>
          </a:p>
        </p:txBody>
      </p:sp>
    </p:spTree>
    <p:extLst>
      <p:ext uri="{BB962C8B-B14F-4D97-AF65-F5344CB8AC3E}">
        <p14:creationId xmlns:p14="http://schemas.microsoft.com/office/powerpoint/2010/main" val="3565610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76EE200A-6573-443C-B7E2-0258336E5412}"/>
              </a:ext>
            </a:extLst>
          </p:cNvPr>
          <p:cNvSpPr>
            <a:spLocks noGrp="1"/>
          </p:cNvSpPr>
          <p:nvPr>
            <p:ph idx="1"/>
          </p:nvPr>
        </p:nvSpPr>
        <p:spPr>
          <a:xfrm>
            <a:off x="838200" y="410547"/>
            <a:ext cx="10515600" cy="5766416"/>
          </a:xfrm>
        </p:spPr>
        <p:txBody>
          <a:bodyPr>
            <a:normAutofit fontScale="85000" lnSpcReduction="10000"/>
          </a:bodyPr>
          <a:lstStyle/>
          <a:p>
            <a:pPr marL="0" indent="0" algn="ctr">
              <a:lnSpc>
                <a:spcPct val="115000"/>
              </a:lnSpc>
              <a:spcAft>
                <a:spcPts val="1000"/>
              </a:spcAft>
              <a:buNone/>
            </a:pPr>
            <a:r>
              <a:rPr lang="sk-SK" sz="1800" b="1" dirty="0">
                <a:effectLst/>
                <a:latin typeface="Times New Roman" panose="02020603050405020304" pitchFamily="18" charset="0"/>
                <a:ea typeface="Calibri" panose="020F0502020204030204" pitchFamily="34" charset="0"/>
                <a:cs typeface="Times New Roman" panose="02020603050405020304" pitchFamily="18" charset="0"/>
              </a:rPr>
              <a:t>Čl. V.</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1800" b="1" dirty="0">
                <a:effectLst/>
                <a:latin typeface="Times New Roman" panose="02020603050405020304" pitchFamily="18" charset="0"/>
                <a:ea typeface="Calibri" panose="020F0502020204030204" pitchFamily="34" charset="0"/>
                <a:cs typeface="Times New Roman" panose="02020603050405020304" pitchFamily="18" charset="0"/>
              </a:rPr>
              <a:t>Práva a povinnosti zmluvných strán</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1.	Obdarovaný si je vedomý, že Darca sa môže domáhať vrátenia Daru, ak sa Obdarovaný bude správať k Darcovi alebo členom jeho rodiny </a:t>
            </a:r>
            <a:r>
              <a:rPr lang="sk-SK"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tak, že tým hrubo poruší dobré mravy. Za hrubé porušenie dobrých mravov sa považuje </a:t>
            </a:r>
            <a:r>
              <a:rPr lang="sk-SK" sz="18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príkladmo</a:t>
            </a:r>
            <a:r>
              <a:rPr lang="sk-SK" sz="18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fyzické napadnutie Darcu Obdarovaným.</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k-SK" sz="1800" dirty="0">
                <a:effectLst/>
                <a:latin typeface="Times New Roman" panose="02020603050405020304" pitchFamily="18" charset="0"/>
                <a:ea typeface="Calibri" panose="020F0502020204030204" pitchFamily="34" charset="0"/>
                <a:cs typeface="Times New Roman" panose="02020603050405020304" pitchFamily="18" charset="0"/>
              </a:rPr>
              <a:t>2.	Obdarovaný je oprávnený Dar vrátiť, ak má Dar vady, na ktoré ho Darca neupozornil. </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1800" b="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Čl. VI.</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1800" b="1"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Vklad vlastníckeho práva do katastra</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k-SK" sz="18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1.	Zmluvné strany sa dohodli, že návrh na vklad vlastníckeho práva k Daru podá na príslušný Okresný úrad, katastrálny odbor, Obdarovaný a to do 10 kalendárnych dní od uzatvorenia tejto zmluvy. </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k-SK" sz="1800" dirty="0">
                <a:solidFill>
                  <a:srgbClr val="333333"/>
                </a:solidFill>
                <a:effectLst/>
                <a:latin typeface="Times New Roman" panose="02020603050405020304" pitchFamily="18" charset="0"/>
                <a:ea typeface="Calibri" panose="020F0502020204030204" pitchFamily="34" charset="0"/>
                <a:cs typeface="Times New Roman" panose="02020603050405020304" pitchFamily="18" charset="0"/>
              </a:rPr>
              <a:t>2.	Zmluvné strany sa dohodli, že poplatková povinnosť spojená s návrhom na vklad vlastníckeho práva k Daru postihuje Obdarovaného. </a:t>
            </a:r>
            <a:endParaRPr lang="sk-SK"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200"/>
              </a:spcAft>
              <a:buNone/>
            </a:pPr>
            <a:r>
              <a:rPr lang="sk-SK" sz="1800" dirty="0">
                <a:solidFill>
                  <a:srgbClr val="333333"/>
                </a:solidFill>
                <a:effectLst/>
                <a:latin typeface="Times New Roman" panose="02020603050405020304" pitchFamily="18" charset="0"/>
                <a:ea typeface="Calibri" panose="020F0502020204030204" pitchFamily="34" charset="0"/>
              </a:rPr>
              <a:t>3.	Zmluvné strany berú na vedomie, že vlastnícke právo k Daru prechádza na Obdarovaného až rozhodnutím príslušného Okresného úradu, katastrálneho odboru o povolení vkladu vlastníckeho práva k Daru do katastra nehnuteľností. </a:t>
            </a:r>
            <a:endParaRPr lang="sk-SK" sz="1800" dirty="0">
              <a:solidFill>
                <a:srgbClr val="333333"/>
              </a:solidFill>
              <a:effectLst/>
              <a:latin typeface="Times New Roman" panose="02020603050405020304" pitchFamily="18" charset="0"/>
              <a:ea typeface="Times New Roman" panose="02020603050405020304" pitchFamily="18" charset="0"/>
            </a:endParaRPr>
          </a:p>
          <a:p>
            <a:pPr marL="0" indent="0">
              <a:buNone/>
            </a:pPr>
            <a:endParaRPr lang="sk-SK" dirty="0"/>
          </a:p>
        </p:txBody>
      </p:sp>
    </p:spTree>
    <p:extLst>
      <p:ext uri="{BB962C8B-B14F-4D97-AF65-F5344CB8AC3E}">
        <p14:creationId xmlns:p14="http://schemas.microsoft.com/office/powerpoint/2010/main" val="290015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08B7F4B8-20BF-44E9-B38C-20EF265586D7}"/>
              </a:ext>
            </a:extLst>
          </p:cNvPr>
          <p:cNvSpPr>
            <a:spLocks noGrp="1"/>
          </p:cNvSpPr>
          <p:nvPr>
            <p:ph idx="1"/>
          </p:nvPr>
        </p:nvSpPr>
        <p:spPr>
          <a:xfrm>
            <a:off x="838200" y="326571"/>
            <a:ext cx="10515600" cy="5850392"/>
          </a:xfrm>
        </p:spPr>
        <p:txBody>
          <a:bodyPr>
            <a:normAutofit fontScale="32500" lnSpcReduction="20000"/>
          </a:bodyPr>
          <a:lstStyle/>
          <a:p>
            <a:pPr marL="0" indent="0" algn="ctr">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Čl. VII.</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Odovzdanie Daru</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15000"/>
              </a:lnSpc>
              <a:buFont typeface="+mj-lt"/>
              <a:buAutoNum type="arabicPeriod"/>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Darca sa zaväzuje odovzdať Obdarovanému Dar najneskôr do troch dní od doručenia rozhodnutia Okresného úradu, katastrálneho odboru o povolení vkladu vlastníckeho práva do katastra nehnuteľností.</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1600200" lvl="3" indent="-228600" algn="just">
              <a:lnSpc>
                <a:spcPct val="115000"/>
              </a:lnSpc>
              <a:spcAft>
                <a:spcPts val="1000"/>
              </a:spcAft>
              <a:buFont typeface="+mj-lt"/>
              <a:buAutoNum type="arabicPeriod"/>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O odovzdaní Daru sa spíše preberací protokol, ktorý je neoddeliteľnou súčasťou tejto zmluvy. Súčasťou preberacieho protokolu je aj uvedenie stavu meračov energií prislúchajúcich k Daru.</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Čl. VIII.</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15000"/>
              </a:lnSpc>
              <a:spcAft>
                <a:spcPts val="1000"/>
              </a:spcAft>
              <a:buNone/>
            </a:pPr>
            <a:r>
              <a:rPr lang="sk-SK" sz="4800" b="1" dirty="0">
                <a:effectLst/>
                <a:latin typeface="Times New Roman" panose="02020603050405020304" pitchFamily="18" charset="0"/>
                <a:ea typeface="Calibri" panose="020F0502020204030204" pitchFamily="34" charset="0"/>
                <a:cs typeface="Times New Roman" panose="02020603050405020304" pitchFamily="18" charset="0"/>
              </a:rPr>
              <a:t>Záverečné ustanovenia</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2286000" lvl="3" indent="-914400" algn="just">
              <a:lnSpc>
                <a:spcPct val="115000"/>
              </a:lnSpc>
              <a:buFont typeface="+mj-lt"/>
              <a:buAutoNum type="arabicPeriod"/>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Táto zmluva sa riadi príslušnými ustanoveniami zákona č. 40/1964 Zb. Občiansky zákonník a zákona č. 182/1993 </a:t>
            </a:r>
            <a:r>
              <a:rPr lang="sk-SK" sz="4800" dirty="0" err="1">
                <a:effectLst/>
                <a:latin typeface="Times New Roman" panose="02020603050405020304" pitchFamily="18" charset="0"/>
                <a:ea typeface="Calibri" panose="020F0502020204030204" pitchFamily="34" charset="0"/>
                <a:cs typeface="Times New Roman" panose="02020603050405020304" pitchFamily="18" charset="0"/>
              </a:rPr>
              <a:t>Z.z</a:t>
            </a: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 o vlastníctve bytov a nebytových priestorov v znení neskorších predpisov.</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2286000" lvl="3" indent="-914400" algn="just">
              <a:lnSpc>
                <a:spcPct val="115000"/>
              </a:lnSpc>
              <a:buFont typeface="+mj-lt"/>
              <a:buAutoNum type="arabicPeriod"/>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Zmluva je vyhotovená v štyroch rovnopisoch, z ktorých každá zmluvná strana obdrží jeden rovnopis a ostatné sú pre potreby návrhu na vklad vlastníckeho práva do katastra nehnuteľností.</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2286000" lvl="3" indent="-914400" algn="just">
              <a:lnSpc>
                <a:spcPct val="115000"/>
              </a:lnSpc>
              <a:buFont typeface="+mj-lt"/>
              <a:buAutoNum type="arabicPeriod"/>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Meniť a dopĺňať ustanovenia tejto zmluvy je možné len písomnou formou za súhlasu oboch zmluvných strán.</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k-SK"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sk-SK" sz="12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k-SK" sz="1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k-SK" dirty="0"/>
          </a:p>
        </p:txBody>
      </p:sp>
    </p:spTree>
    <p:extLst>
      <p:ext uri="{BB962C8B-B14F-4D97-AF65-F5344CB8AC3E}">
        <p14:creationId xmlns:p14="http://schemas.microsoft.com/office/powerpoint/2010/main" val="3660187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jekt pre obsah 2">
            <a:extLst>
              <a:ext uri="{FF2B5EF4-FFF2-40B4-BE49-F238E27FC236}">
                <a16:creationId xmlns:a16="http://schemas.microsoft.com/office/drawing/2014/main" id="{C5669B2C-33CE-481E-AEDC-5ADC4C529638}"/>
              </a:ext>
            </a:extLst>
          </p:cNvPr>
          <p:cNvSpPr>
            <a:spLocks noGrp="1"/>
          </p:cNvSpPr>
          <p:nvPr>
            <p:ph idx="1"/>
          </p:nvPr>
        </p:nvSpPr>
        <p:spPr>
          <a:xfrm>
            <a:off x="838200" y="373224"/>
            <a:ext cx="10515600" cy="5803739"/>
          </a:xfrm>
        </p:spPr>
        <p:txBody>
          <a:bodyPr>
            <a:normAutofit fontScale="32500" lnSpcReduction="20000"/>
          </a:bodyPr>
          <a:lstStyle/>
          <a:p>
            <a:pPr marL="1371600" lvl="3" indent="0" algn="just">
              <a:lnSpc>
                <a:spcPct val="115000"/>
              </a:lnSpc>
              <a:buNone/>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4. Zmluvné strany prehlasujú, že sú plne spôsobilé na uzavretie tejto zmluvy o prevode vlastníckeho práva k Daru. Pred podpisom tejto zmluvy si ju prečítali, obsahu porozumeli a plne s ním súhlasia. Na znak svojej vôle byť viazaní touto zmluvou ju vlastnoručne podpisujú.</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1371600" lvl="3" indent="0" algn="just">
              <a:lnSpc>
                <a:spcPct val="115000"/>
              </a:lnSpc>
              <a:buNone/>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5. Zmluvné strany prehlasujú, že ich prejavy vôle byť viazaní touto zmluvou sú slobodné, jasné, určité a zrozumiteľné. Zmluvná voľnosť oboch zmluvných strán nie je ničím obmedzená a zmluvu nepodpisujú v tiesni, v omyle ani za nápadne nevýhodných podmienok</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1371600" lvl="3" indent="0" algn="just">
              <a:lnSpc>
                <a:spcPct val="115000"/>
              </a:lnSpc>
              <a:spcAft>
                <a:spcPts val="1000"/>
              </a:spcAft>
              <a:buNone/>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6. Prílohou tejto zmluvy je vyhlásenie správcu alebo predsedu spoločenstva vlastníkov bytov a nebytových priestorov v bytovom dome, že Darca nemá žiadne nedoplatky na úhradách za plnenia spojené s užívaním bytu alebo nebytového priestoru a na tvorbe fondu prevádzky, údržby a opráv.</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V ................, dňa ................</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_______________________					 _______________________</a:t>
            </a:r>
            <a:endParaRPr lang="sk-SK" sz="4800" dirty="0">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Aft>
                <a:spcPts val="1000"/>
              </a:spcAft>
              <a:buNone/>
            </a:pPr>
            <a:r>
              <a:rPr lang="sk-SK" sz="4800" dirty="0">
                <a:effectLst/>
                <a:latin typeface="Times New Roman" panose="02020603050405020304" pitchFamily="18" charset="0"/>
                <a:ea typeface="Calibri" panose="020F0502020204030204" pitchFamily="34" charset="0"/>
                <a:cs typeface="Times New Roman" panose="02020603050405020304" pitchFamily="18" charset="0"/>
              </a:rPr>
              <a:t>       Darca							   Obdarovaný </a:t>
            </a:r>
            <a:endParaRPr lang="sk-SK" sz="4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sk-SK" dirty="0"/>
          </a:p>
        </p:txBody>
      </p:sp>
    </p:spTree>
    <p:extLst>
      <p:ext uri="{BB962C8B-B14F-4D97-AF65-F5344CB8AC3E}">
        <p14:creationId xmlns:p14="http://schemas.microsoft.com/office/powerpoint/2010/main" val="12477991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4F7EBAE4-9945-4473-9E34-B2C66EA0F03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Nadpis 1">
            <a:extLst>
              <a:ext uri="{FF2B5EF4-FFF2-40B4-BE49-F238E27FC236}">
                <a16:creationId xmlns:a16="http://schemas.microsoft.com/office/drawing/2014/main" id="{1A120D97-4B0F-472E-8FA7-2D9027BE3E6D}"/>
              </a:ext>
            </a:extLst>
          </p:cNvPr>
          <p:cNvSpPr>
            <a:spLocks noGrp="1"/>
          </p:cNvSpPr>
          <p:nvPr>
            <p:ph type="title"/>
          </p:nvPr>
        </p:nvSpPr>
        <p:spPr>
          <a:xfrm>
            <a:off x="838200" y="365125"/>
            <a:ext cx="5393361" cy="1325563"/>
          </a:xfrm>
        </p:spPr>
        <p:txBody>
          <a:bodyPr>
            <a:normAutofit/>
          </a:bodyPr>
          <a:lstStyle/>
          <a:p>
            <a:r>
              <a:rPr lang="sk-SK" dirty="0"/>
              <a:t>Pracovný list </a:t>
            </a:r>
          </a:p>
        </p:txBody>
      </p:sp>
      <p:sp>
        <p:nvSpPr>
          <p:cNvPr id="3" name="Zástupný objekt pre obsah 2">
            <a:extLst>
              <a:ext uri="{FF2B5EF4-FFF2-40B4-BE49-F238E27FC236}">
                <a16:creationId xmlns:a16="http://schemas.microsoft.com/office/drawing/2014/main" id="{A3DD585A-B823-434E-955D-C1D7E33AE404}"/>
              </a:ext>
            </a:extLst>
          </p:cNvPr>
          <p:cNvSpPr>
            <a:spLocks noGrp="1"/>
          </p:cNvSpPr>
          <p:nvPr>
            <p:ph idx="1"/>
          </p:nvPr>
        </p:nvSpPr>
        <p:spPr>
          <a:xfrm>
            <a:off x="838200" y="1825624"/>
            <a:ext cx="6084367" cy="4801317"/>
          </a:xfrm>
        </p:spPr>
        <p:txBody>
          <a:bodyPr>
            <a:normAutofit/>
          </a:bodyPr>
          <a:lstStyle/>
          <a:p>
            <a:pPr marL="514350" indent="-514350">
              <a:buAutoNum type="arabicPeriod"/>
            </a:pPr>
            <a:r>
              <a:rPr lang="sk-SK" sz="1400" dirty="0"/>
              <a:t>Ktoré zákony obsahujú podstatné náležitosti zmlúv podnikateľských a občianskych?</a:t>
            </a:r>
          </a:p>
          <a:p>
            <a:pPr marL="514350" indent="-514350">
              <a:buAutoNum type="arabicPeriod"/>
            </a:pPr>
            <a:r>
              <a:rPr lang="sk-SK" sz="1400" dirty="0"/>
              <a:t>Je možné uzatvoriť zmluvu ústne?</a:t>
            </a:r>
          </a:p>
          <a:p>
            <a:pPr marL="514350" indent="-514350">
              <a:buAutoNum type="arabicPeriod"/>
            </a:pPr>
            <a:r>
              <a:rPr lang="sk-SK" sz="1400" dirty="0"/>
              <a:t>Ktorá zmluva musí mať vyslovene písomnú formu?</a:t>
            </a:r>
          </a:p>
          <a:p>
            <a:pPr marL="514350" indent="-514350">
              <a:buFont typeface="+mj-lt"/>
              <a:buAutoNum type="arabicPeriod"/>
            </a:pPr>
            <a:r>
              <a:rPr lang="sk-SK" sz="1400" dirty="0"/>
              <a:t>Označ podstatné náležitosti zmluvy:</a:t>
            </a:r>
          </a:p>
          <a:p>
            <a:pPr>
              <a:buClr>
                <a:srgbClr val="FF0000"/>
              </a:buClr>
              <a:buFont typeface="Wingdings" panose="05000000000000000000" pitchFamily="2" charset="2"/>
              <a:buChar char="q"/>
            </a:pPr>
            <a:r>
              <a:rPr lang="sk-SK" sz="1400" dirty="0"/>
              <a:t>kto sú zmluvné strany</a:t>
            </a:r>
          </a:p>
          <a:p>
            <a:pPr>
              <a:buClr>
                <a:srgbClr val="FF0000"/>
              </a:buClr>
              <a:buFont typeface="Wingdings" panose="05000000000000000000" pitchFamily="2" charset="2"/>
              <a:buChar char="q"/>
            </a:pPr>
            <a:r>
              <a:rPr lang="sk-SK" sz="1400" dirty="0"/>
              <a:t>mená príbuzných</a:t>
            </a:r>
          </a:p>
          <a:p>
            <a:pPr>
              <a:buClr>
                <a:srgbClr val="FF0000"/>
              </a:buClr>
              <a:buFont typeface="Wingdings" panose="05000000000000000000" pitchFamily="2" charset="2"/>
              <a:buChar char="q"/>
            </a:pPr>
            <a:r>
              <a:rPr lang="sk-SK" sz="1400" dirty="0"/>
              <a:t>čo je predmetom zmluvy</a:t>
            </a:r>
          </a:p>
          <a:p>
            <a:pPr>
              <a:buClr>
                <a:srgbClr val="FF0000"/>
              </a:buClr>
              <a:buFont typeface="Wingdings" panose="05000000000000000000" pitchFamily="2" charset="2"/>
              <a:buChar char="q"/>
            </a:pPr>
            <a:r>
              <a:rPr lang="sk-SK" sz="1400" dirty="0"/>
              <a:t>značka obchodu</a:t>
            </a:r>
          </a:p>
          <a:p>
            <a:pPr>
              <a:buClr>
                <a:srgbClr val="FF0000"/>
              </a:buClr>
              <a:buFont typeface="Wingdings" panose="05000000000000000000" pitchFamily="2" charset="2"/>
              <a:buChar char="q"/>
            </a:pPr>
            <a:r>
              <a:rPr lang="sk-SK" sz="1400" dirty="0"/>
              <a:t>aké sú vzájomné práva a povinnosti strán, </a:t>
            </a:r>
          </a:p>
          <a:p>
            <a:pPr>
              <a:buClr>
                <a:srgbClr val="FF0000"/>
              </a:buClr>
              <a:buFont typeface="Wingdings" panose="05000000000000000000" pitchFamily="2" charset="2"/>
              <a:buChar char="q"/>
            </a:pPr>
            <a:r>
              <a:rPr lang="sk-SK" sz="1400" dirty="0"/>
              <a:t>informácie o zostatku na účte</a:t>
            </a:r>
          </a:p>
          <a:p>
            <a:pPr>
              <a:buClr>
                <a:srgbClr val="FF0000"/>
              </a:buClr>
              <a:buFont typeface="Wingdings" panose="05000000000000000000" pitchFamily="2" charset="2"/>
              <a:buChar char="q"/>
            </a:pPr>
            <a:r>
              <a:rPr lang="sk-SK" sz="1400" dirty="0"/>
              <a:t>aké sú sankcie v prípade nedodržania zmluvných povinností </a:t>
            </a:r>
          </a:p>
          <a:p>
            <a:pPr>
              <a:buClr>
                <a:srgbClr val="FF0000"/>
              </a:buClr>
              <a:buFont typeface="Wingdings" panose="05000000000000000000" pitchFamily="2" charset="2"/>
              <a:buChar char="q"/>
            </a:pPr>
            <a:r>
              <a:rPr lang="sk-SK" sz="1400" dirty="0"/>
              <a:t>dátum posledného nákupu</a:t>
            </a:r>
          </a:p>
          <a:p>
            <a:pPr>
              <a:buClr>
                <a:srgbClr val="FF0000"/>
              </a:buClr>
              <a:buFont typeface="Wingdings" panose="05000000000000000000" pitchFamily="2" charset="2"/>
              <a:buChar char="q"/>
            </a:pPr>
            <a:r>
              <a:rPr lang="sk-SK" sz="1400" dirty="0"/>
              <a:t>na ako dlho sa zmluva uzatvára, prípadne ako možno zmluvu ukončiť, zmeniť.</a:t>
            </a:r>
          </a:p>
          <a:p>
            <a:pPr marL="0" indent="0">
              <a:buClr>
                <a:srgbClr val="FF0000"/>
              </a:buClr>
              <a:buNone/>
            </a:pPr>
            <a:r>
              <a:rPr lang="sk-SK" sz="1400" dirty="0"/>
              <a:t>5.  Za akých podmienok je možné odstúpiť od zmluvy</a:t>
            </a:r>
          </a:p>
          <a:p>
            <a:pPr marL="514350" indent="-514350">
              <a:buAutoNum type="arabicPeriod"/>
            </a:pPr>
            <a:endParaRPr lang="sk-SK" sz="1100" dirty="0"/>
          </a:p>
          <a:p>
            <a:pPr marL="514350" indent="-514350">
              <a:buAutoNum type="arabicPeriod"/>
            </a:pPr>
            <a:endParaRPr lang="sk-SK" sz="1100" dirty="0"/>
          </a:p>
          <a:p>
            <a:pPr marL="514350" indent="-514350">
              <a:buAutoNum type="arabicPeriod"/>
            </a:pPr>
            <a:endParaRPr lang="sk-SK" sz="1100" dirty="0"/>
          </a:p>
          <a:p>
            <a:pPr marL="514350" indent="-514350">
              <a:buAutoNum type="arabicPeriod"/>
            </a:pPr>
            <a:endParaRPr lang="sk-SK" sz="1100" dirty="0"/>
          </a:p>
        </p:txBody>
      </p:sp>
      <p:pic>
        <p:nvPicPr>
          <p:cNvPr id="6146" name="Picture 2" descr="Zborovna.sk – portál pre učiteľov">
            <a:extLst>
              <a:ext uri="{FF2B5EF4-FFF2-40B4-BE49-F238E27FC236}">
                <a16:creationId xmlns:a16="http://schemas.microsoft.com/office/drawing/2014/main" id="{96809869-9EBC-441A-9A06-9A563600B6B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519" r="20234" b="-1"/>
          <a:stretch/>
        </p:blipFill>
        <p:spPr bwMode="auto">
          <a:xfrm>
            <a:off x="6374920" y="758514"/>
            <a:ext cx="5122238" cy="5122238"/>
          </a:xfrm>
          <a:custGeom>
            <a:avLst/>
            <a:gdLst/>
            <a:ahLst/>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a:noFill/>
          <a:extLst>
            <a:ext uri="{909E8E84-426E-40DD-AFC4-6F175D3DCCD1}">
              <a14:hiddenFill xmlns:a14="http://schemas.microsoft.com/office/drawing/2010/main">
                <a:solidFill>
                  <a:srgbClr val="FFFFFF"/>
                </a:solidFill>
              </a14:hiddenFill>
            </a:ext>
          </a:extLst>
        </p:spPr>
      </p:pic>
      <p:sp>
        <p:nvSpPr>
          <p:cNvPr id="137" name="Arc 136">
            <a:extLst>
              <a:ext uri="{FF2B5EF4-FFF2-40B4-BE49-F238E27FC236}">
                <a16:creationId xmlns:a16="http://schemas.microsoft.com/office/drawing/2014/main" id="{70BEB1E7-2F88-40BC-B73D-42E5B6F80BF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189197" flipV="1">
            <a:off x="6261882" y="687822"/>
            <a:ext cx="5471147" cy="5471147"/>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39" name="Oval 138">
            <a:extLst>
              <a:ext uri="{FF2B5EF4-FFF2-40B4-BE49-F238E27FC236}">
                <a16:creationId xmlns:a16="http://schemas.microsoft.com/office/drawing/2014/main" id="{A7B99495-F43F-4D80-A44F-2CB4764EB90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48561" y="921125"/>
            <a:ext cx="791021" cy="769563"/>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50383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91544" y="3284984"/>
            <a:ext cx="8305800" cy="2664296"/>
          </a:xfrm>
          <a:ln>
            <a:miter lim="800000"/>
            <a:headEnd/>
            <a:tailEnd/>
          </a:ln>
        </p:spPr>
        <p:txBody>
          <a:bodyPr/>
          <a:lstStyle/>
          <a:p>
            <a:pPr algn="ctr">
              <a:defRPr/>
            </a:pPr>
            <a:r>
              <a:rPr lang="sk-SK" dirty="0" smtClean="0"/>
              <a:t>Ďakujem za pozornosť!</a:t>
            </a:r>
            <a:br>
              <a:rPr lang="sk-SK" dirty="0" smtClean="0"/>
            </a:br>
            <a:r>
              <a:rPr lang="sk-SK" dirty="0" smtClean="0"/>
              <a:t>Ing. Michaela </a:t>
            </a:r>
            <a:r>
              <a:rPr lang="sk-SK" dirty="0" err="1" smtClean="0"/>
              <a:t>Klieštiková</a:t>
            </a:r>
            <a:endParaRPr lang="sk-SK" dirty="0"/>
          </a:p>
        </p:txBody>
      </p:sp>
    </p:spTree>
    <p:extLst>
      <p:ext uri="{BB962C8B-B14F-4D97-AF65-F5344CB8AC3E}">
        <p14:creationId xmlns:p14="http://schemas.microsoft.com/office/powerpoint/2010/main" val="1256730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ríkazná zmluva - vzor | Podnikajte.sk">
            <a:extLst>
              <a:ext uri="{FF2B5EF4-FFF2-40B4-BE49-F238E27FC236}">
                <a16:creationId xmlns:a16="http://schemas.microsoft.com/office/drawing/2014/main" id="{99F056CA-55F7-4BE3-8A59-B3949D0FE32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261" r="-1" b="-1"/>
          <a:stretch/>
        </p:blipFill>
        <p:spPr bwMode="auto">
          <a:xfrm>
            <a:off x="4476307" y="595421"/>
            <a:ext cx="7715693" cy="5658438"/>
          </a:xfrm>
          <a:prstGeom prst="rect">
            <a:avLst/>
          </a:prstGeom>
          <a:noFill/>
          <a:extLst>
            <a:ext uri="{909E8E84-426E-40DD-AFC4-6F175D3DCCD1}">
              <a14:hiddenFill xmlns:a14="http://schemas.microsoft.com/office/drawing/2010/main">
                <a:solidFill>
                  <a:srgbClr val="FFFFFF"/>
                </a:solidFill>
              </a14:hiddenFill>
            </a:ext>
          </a:extLst>
        </p:spPr>
      </p:pic>
      <p:sp>
        <p:nvSpPr>
          <p:cNvPr id="2" name="Nadpis 1">
            <a:extLst>
              <a:ext uri="{FF2B5EF4-FFF2-40B4-BE49-F238E27FC236}">
                <a16:creationId xmlns:a16="http://schemas.microsoft.com/office/drawing/2014/main" id="{FD1FA88A-D36C-4748-BC60-74E3D503081F}"/>
              </a:ext>
            </a:extLst>
          </p:cNvPr>
          <p:cNvSpPr>
            <a:spLocks noGrp="1"/>
          </p:cNvSpPr>
          <p:nvPr>
            <p:ph type="ctrTitle"/>
          </p:nvPr>
        </p:nvSpPr>
        <p:spPr>
          <a:xfrm>
            <a:off x="804484" y="2546822"/>
            <a:ext cx="4107150" cy="2782823"/>
          </a:xfrm>
        </p:spPr>
        <p:txBody>
          <a:bodyPr anchor="t">
            <a:normAutofit/>
          </a:bodyPr>
          <a:lstStyle/>
          <a:p>
            <a:pPr algn="l"/>
            <a:r>
              <a:rPr lang="sk-SK" sz="4800" b="1" dirty="0" smtClean="0">
                <a:solidFill>
                  <a:srgbClr val="000000"/>
                </a:solidFill>
              </a:rPr>
              <a:t>Zmluva</a:t>
            </a:r>
            <a:r>
              <a:rPr lang="sk-SK" sz="4100" dirty="0">
                <a:solidFill>
                  <a:srgbClr val="000000"/>
                </a:solidFill>
              </a:rPr>
              <a:t/>
            </a:r>
            <a:br>
              <a:rPr lang="sk-SK" sz="4100" dirty="0">
                <a:solidFill>
                  <a:srgbClr val="000000"/>
                </a:solidFill>
              </a:rPr>
            </a:br>
            <a:r>
              <a:rPr lang="sk-SK" sz="4100" dirty="0" smtClean="0">
                <a:solidFill>
                  <a:srgbClr val="000000"/>
                </a:solidFill>
              </a:rPr>
              <a:t/>
            </a:r>
            <a:br>
              <a:rPr lang="sk-SK" sz="4100" dirty="0" smtClean="0">
                <a:solidFill>
                  <a:srgbClr val="000000"/>
                </a:solidFill>
              </a:rPr>
            </a:br>
            <a:endParaRPr lang="sk-SK" sz="4100" dirty="0">
              <a:solidFill>
                <a:srgbClr val="000000"/>
              </a:solidFill>
            </a:endParaRPr>
          </a:p>
        </p:txBody>
      </p:sp>
    </p:spTree>
    <p:extLst>
      <p:ext uri="{BB962C8B-B14F-4D97-AF65-F5344CB8AC3E}">
        <p14:creationId xmlns:p14="http://schemas.microsoft.com/office/powerpoint/2010/main" val="3137928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6" name="Rectangle 75">
            <a:extLst>
              <a:ext uri="{FF2B5EF4-FFF2-40B4-BE49-F238E27FC236}">
                <a16:creationId xmlns:a16="http://schemas.microsoft.com/office/drawing/2014/main" id="{460B0EFB-53ED-4F35-B05D-F658EA021C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Obrázok 4" descr="Obrázok, na ktorom je text&#10;&#10;Automaticky generovaný popis">
            <a:extLst>
              <a:ext uri="{FF2B5EF4-FFF2-40B4-BE49-F238E27FC236}">
                <a16:creationId xmlns:a16="http://schemas.microsoft.com/office/drawing/2014/main" id="{C67AF327-342F-4E57-A19E-ED5398C66B2A}"/>
              </a:ext>
            </a:extLst>
          </p:cNvPr>
          <p:cNvPicPr>
            <a:picLocks noChangeAspect="1"/>
          </p:cNvPicPr>
          <p:nvPr/>
        </p:nvPicPr>
        <p:blipFill rotWithShape="1">
          <a:blip r:embed="rId2">
            <a:extLst>
              <a:ext uri="{28A0092B-C50C-407E-A947-70E740481C1C}">
                <a14:useLocalDpi xmlns:a14="http://schemas.microsoft.com/office/drawing/2010/main" val="0"/>
              </a:ext>
            </a:extLst>
          </a:blip>
          <a:srcRect t="22"/>
          <a:stretch/>
        </p:blipFill>
        <p:spPr>
          <a:xfrm>
            <a:off x="-7366" y="10"/>
            <a:ext cx="4855591" cy="6857990"/>
          </a:xfrm>
          <a:custGeom>
            <a:avLst/>
            <a:gdLst/>
            <a:ahLst/>
            <a:cxnLst/>
            <a:rect l="l" t="t" r="r" b="b"/>
            <a:pathLst>
              <a:path w="4636517" h="6858000">
                <a:moveTo>
                  <a:pt x="0" y="0"/>
                </a:moveTo>
                <a:lnTo>
                  <a:pt x="4636517" y="0"/>
                </a:lnTo>
                <a:lnTo>
                  <a:pt x="4636517" y="6858000"/>
                </a:lnTo>
                <a:lnTo>
                  <a:pt x="0" y="6858000"/>
                </a:lnTo>
                <a:close/>
              </a:path>
            </a:pathLst>
          </a:custGeom>
        </p:spPr>
      </p:pic>
      <p:sp>
        <p:nvSpPr>
          <p:cNvPr id="78" name="Arc 77">
            <a:extLst>
              <a:ext uri="{FF2B5EF4-FFF2-40B4-BE49-F238E27FC236}">
                <a16:creationId xmlns:a16="http://schemas.microsoft.com/office/drawing/2014/main" id="{835EF3DD-7D43-4A27-8967-A92FD8CC93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Zástupný objekt pre obsah 2">
            <a:extLst>
              <a:ext uri="{FF2B5EF4-FFF2-40B4-BE49-F238E27FC236}">
                <a16:creationId xmlns:a16="http://schemas.microsoft.com/office/drawing/2014/main" id="{F7FADCAF-FF95-4CD5-A9C4-5395F10B898F}"/>
              </a:ext>
            </a:extLst>
          </p:cNvPr>
          <p:cNvSpPr>
            <a:spLocks noGrp="1"/>
          </p:cNvSpPr>
          <p:nvPr>
            <p:ph idx="1"/>
          </p:nvPr>
        </p:nvSpPr>
        <p:spPr>
          <a:xfrm>
            <a:off x="5827048" y="1012723"/>
            <a:ext cx="5721484" cy="5207102"/>
          </a:xfrm>
        </p:spPr>
        <p:txBody>
          <a:bodyPr>
            <a:normAutofit/>
          </a:bodyPr>
          <a:lstStyle/>
          <a:p>
            <a:pPr>
              <a:buClr>
                <a:schemeClr val="accent2">
                  <a:lumMod val="75000"/>
                </a:schemeClr>
              </a:buClr>
              <a:buFont typeface="Wingdings" panose="05000000000000000000" pitchFamily="2" charset="2"/>
              <a:buChar char="q"/>
            </a:pPr>
            <a:r>
              <a:rPr lang="sk-SK" sz="2400" dirty="0"/>
              <a:t>Ak rozhodnete písať zmluvu , mali by ste si najprv </a:t>
            </a:r>
            <a:r>
              <a:rPr lang="sk-SK" sz="2400" b="1" dirty="0"/>
              <a:t>preštudovať príslušný zákon</a:t>
            </a:r>
            <a:r>
              <a:rPr lang="sk-SK" sz="2400" dirty="0"/>
              <a:t> (najčastejšie pôjde o Občiansky zákonník, Obchodný zákonník, či Zákonník práce) – ten totiž zväčša obsahuje tzv. </a:t>
            </a:r>
            <a:r>
              <a:rPr lang="sk-SK" sz="2400" b="1" dirty="0"/>
              <a:t>podstatné náležitosti zmluvy</a:t>
            </a:r>
            <a:r>
              <a:rPr lang="sk-SK" sz="2400" dirty="0"/>
              <a:t>. </a:t>
            </a:r>
          </a:p>
          <a:p>
            <a:pPr>
              <a:buClr>
                <a:schemeClr val="accent2">
                  <a:lumMod val="75000"/>
                </a:schemeClr>
              </a:buClr>
              <a:buFont typeface="Wingdings" panose="05000000000000000000" pitchFamily="2" charset="2"/>
              <a:buChar char="q"/>
            </a:pPr>
            <a:r>
              <a:rPr lang="sk-SK" sz="2400" dirty="0"/>
              <a:t>Niekedy zákon presne určuje, čo musí niektorá zmluva obsahovať, inak bude zmluva neplatná. </a:t>
            </a:r>
          </a:p>
          <a:p>
            <a:pPr>
              <a:buClr>
                <a:schemeClr val="accent2">
                  <a:lumMod val="75000"/>
                </a:schemeClr>
              </a:buClr>
              <a:buFont typeface="Wingdings" panose="05000000000000000000" pitchFamily="2" charset="2"/>
              <a:buChar char="q"/>
            </a:pPr>
            <a:r>
              <a:rPr lang="sk-SK" sz="2400" dirty="0"/>
              <a:t>To sú také, ktoré dávajú zmluve konkrétnu náplň, a bez uvedenia ktorých by zmluva platne nemohla vzniknúť.</a:t>
            </a:r>
          </a:p>
        </p:txBody>
      </p:sp>
    </p:spTree>
    <p:extLst>
      <p:ext uri="{BB962C8B-B14F-4D97-AF65-F5344CB8AC3E}">
        <p14:creationId xmlns:p14="http://schemas.microsoft.com/office/powerpoint/2010/main" val="3368139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B304A14-32D0-4873-B914-423ED7B8DAF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 name="Zástupný objekt pre obsah 2">
            <a:extLst>
              <a:ext uri="{FF2B5EF4-FFF2-40B4-BE49-F238E27FC236}">
                <a16:creationId xmlns:a16="http://schemas.microsoft.com/office/drawing/2014/main" id="{4A39F02E-91C1-42AF-A853-CB92E3757003}"/>
              </a:ext>
            </a:extLst>
          </p:cNvPr>
          <p:cNvSpPr>
            <a:spLocks noGrp="1"/>
          </p:cNvSpPr>
          <p:nvPr>
            <p:ph idx="1"/>
          </p:nvPr>
        </p:nvSpPr>
        <p:spPr>
          <a:xfrm>
            <a:off x="838200" y="924232"/>
            <a:ext cx="5387502" cy="5252731"/>
          </a:xfrm>
        </p:spPr>
        <p:txBody>
          <a:bodyPr>
            <a:normAutofit/>
          </a:bodyPr>
          <a:lstStyle/>
          <a:p>
            <a:pPr algn="just">
              <a:buClr>
                <a:schemeClr val="accent1"/>
              </a:buClr>
              <a:buFont typeface="Wingdings" panose="05000000000000000000" pitchFamily="2" charset="2"/>
              <a:buChar char="q"/>
            </a:pPr>
            <a:r>
              <a:rPr lang="sk-SK" sz="2000" dirty="0"/>
              <a:t>Mnohé zmluvy sa môžu uzatvoriť </a:t>
            </a:r>
            <a:r>
              <a:rPr lang="sk-SK" sz="2000" b="1" dirty="0"/>
              <a:t>aj ústne</a:t>
            </a:r>
            <a:r>
              <a:rPr lang="sk-SK" sz="2000" dirty="0"/>
              <a:t> (darovanie hnuteľných vecí, pôžička a pod.), takýto postup však neodporúčame, nakoľko vždy vzniká riziko možných neskorších sporov medzi zmluvnými stranami. Ako sa hovorí, papier nepustí.</a:t>
            </a:r>
          </a:p>
          <a:p>
            <a:pPr algn="just">
              <a:buClr>
                <a:schemeClr val="accent1"/>
              </a:buClr>
              <a:buFont typeface="Wingdings" panose="05000000000000000000" pitchFamily="2" charset="2"/>
              <a:buChar char="q"/>
            </a:pPr>
            <a:r>
              <a:rPr lang="sk-SK" sz="2000" dirty="0"/>
              <a:t> V prípade, že predsa len uzatvárame zmluvu ústne, je vhodné pribrať </a:t>
            </a:r>
            <a:r>
              <a:rPr lang="sk-SK" sz="2000" b="1" dirty="0"/>
              <a:t>svedka</a:t>
            </a:r>
            <a:r>
              <a:rPr lang="sk-SK" sz="2000" dirty="0"/>
              <a:t> (najlepšie niekoho nezainteresovaného), ktorý bude v budúcnosti v prípade sporu vedieť dosvedčiť obsah zmluvného vzťahu.</a:t>
            </a:r>
          </a:p>
          <a:p>
            <a:pPr algn="just">
              <a:buClr>
                <a:schemeClr val="accent1"/>
              </a:buClr>
              <a:buFont typeface="Wingdings" panose="05000000000000000000" pitchFamily="2" charset="2"/>
              <a:buChar char="q"/>
            </a:pPr>
            <a:endParaRPr lang="sk-SK" sz="2000" dirty="0"/>
          </a:p>
          <a:p>
            <a:pPr algn="just">
              <a:buClr>
                <a:schemeClr val="accent1"/>
              </a:buClr>
              <a:buFont typeface="Wingdings" panose="05000000000000000000" pitchFamily="2" charset="2"/>
              <a:buChar char="q"/>
            </a:pPr>
            <a:r>
              <a:rPr lang="sk-SK" sz="2000" dirty="0"/>
              <a:t>Je potrebné si tiež uvedomiť, že niektoré zmluvy musia mať </a:t>
            </a:r>
            <a:r>
              <a:rPr lang="sk-SK" sz="2000" b="1" dirty="0"/>
              <a:t>písomnú formu</a:t>
            </a:r>
            <a:r>
              <a:rPr lang="sk-SK" sz="2000" dirty="0"/>
              <a:t> (napr. zmluva o prevode nehnuteľnosti), </a:t>
            </a:r>
            <a:r>
              <a:rPr lang="sk-SK" sz="2000" b="1" dirty="0"/>
              <a:t>inak sú neplatné!!!</a:t>
            </a:r>
            <a:endParaRPr lang="sk-SK" sz="2000" dirty="0"/>
          </a:p>
        </p:txBody>
      </p:sp>
      <p:pic>
        <p:nvPicPr>
          <p:cNvPr id="5" name="Obrázok 4" descr="Obrázok, na ktorom je kreslenie&#10;&#10;Automaticky generovaný popis">
            <a:extLst>
              <a:ext uri="{FF2B5EF4-FFF2-40B4-BE49-F238E27FC236}">
                <a16:creationId xmlns:a16="http://schemas.microsoft.com/office/drawing/2014/main" id="{9BD788C6-8395-4F2B-9F30-D93DE4BECE0A}"/>
              </a:ext>
            </a:extLst>
          </p:cNvPr>
          <p:cNvPicPr>
            <a:picLocks noChangeAspect="1"/>
          </p:cNvPicPr>
          <p:nvPr/>
        </p:nvPicPr>
        <p:blipFill rotWithShape="1">
          <a:blip r:embed="rId2">
            <a:extLst>
              <a:ext uri="{28A0092B-C50C-407E-A947-70E740481C1C}">
                <a14:useLocalDpi xmlns:a14="http://schemas.microsoft.com/office/drawing/2010/main" val="0"/>
              </a:ext>
            </a:extLst>
          </a:blip>
          <a:srcRect l="39399" r="8275" b="-1"/>
          <a:stretch/>
        </p:blipFill>
        <p:spPr>
          <a:xfrm>
            <a:off x="6621294" y="1295416"/>
            <a:ext cx="5570706" cy="5562584"/>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p:spPr>
      </p:pic>
      <p:sp>
        <p:nvSpPr>
          <p:cNvPr id="12" name="Oval 11">
            <a:extLst>
              <a:ext uri="{FF2B5EF4-FFF2-40B4-BE49-F238E27FC236}">
                <a16:creationId xmlns:a16="http://schemas.microsoft.com/office/drawing/2014/main" id="{1D460C86-854F-4FB3-ABC2-E823D8FEB9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3451" y="1656147"/>
            <a:ext cx="546100" cy="5461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4" name="Arc 13">
            <a:extLst>
              <a:ext uri="{FF2B5EF4-FFF2-40B4-BE49-F238E27FC236}">
                <a16:creationId xmlns:a16="http://schemas.microsoft.com/office/drawing/2014/main" id="{BB48116A-278A-4CC5-89D3-9DE8E8FF124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739"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584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37C1C0-FADA-40C7-B923-037899A24F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Nadpis 1">
            <a:extLst>
              <a:ext uri="{FF2B5EF4-FFF2-40B4-BE49-F238E27FC236}">
                <a16:creationId xmlns:a16="http://schemas.microsoft.com/office/drawing/2014/main" id="{B90D0095-7AC0-4D5F-9DE0-32F36179F8F7}"/>
              </a:ext>
            </a:extLst>
          </p:cNvPr>
          <p:cNvSpPr>
            <a:spLocks noGrp="1"/>
          </p:cNvSpPr>
          <p:nvPr>
            <p:ph type="title"/>
          </p:nvPr>
        </p:nvSpPr>
        <p:spPr>
          <a:xfrm>
            <a:off x="5827048" y="486184"/>
            <a:ext cx="5721484" cy="1325563"/>
          </a:xfrm>
        </p:spPr>
        <p:txBody>
          <a:bodyPr>
            <a:normAutofit/>
          </a:bodyPr>
          <a:lstStyle/>
          <a:p>
            <a:r>
              <a:rPr lang="sk-SK" dirty="0"/>
              <a:t>Podstatné náležitosti zmluvy</a:t>
            </a:r>
          </a:p>
        </p:txBody>
      </p:sp>
      <p:pic>
        <p:nvPicPr>
          <p:cNvPr id="5" name="Obrázok 4">
            <a:extLst>
              <a:ext uri="{FF2B5EF4-FFF2-40B4-BE49-F238E27FC236}">
                <a16:creationId xmlns:a16="http://schemas.microsoft.com/office/drawing/2014/main" id="{5D6B88C7-E85D-42B8-9E1F-7100A0C5DEBE}"/>
              </a:ext>
            </a:extLst>
          </p:cNvPr>
          <p:cNvPicPr>
            <a:picLocks noChangeAspect="1"/>
          </p:cNvPicPr>
          <p:nvPr/>
        </p:nvPicPr>
        <p:blipFill rotWithShape="1">
          <a:blip r:embed="rId2">
            <a:extLst>
              <a:ext uri="{28A0092B-C50C-407E-A947-70E740481C1C}">
                <a14:useLocalDpi xmlns:a14="http://schemas.microsoft.com/office/drawing/2010/main" val="0"/>
              </a:ext>
            </a:extLst>
          </a:blip>
          <a:srcRect l="24035" r="24719" b="1"/>
          <a:stretch/>
        </p:blipFill>
        <p:spPr>
          <a:xfrm>
            <a:off x="838200" y="643467"/>
            <a:ext cx="4261337" cy="5533496"/>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2" name="Arc 11">
            <a:extLst>
              <a:ext uri="{FF2B5EF4-FFF2-40B4-BE49-F238E27FC236}">
                <a16:creationId xmlns:a16="http://schemas.microsoft.com/office/drawing/2014/main" id="{4B56CC07-3AFD-4C79-AFB2-0428FBBD79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943208">
            <a:off x="-619225" y="5190398"/>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Zástupný objekt pre obsah 2">
            <a:extLst>
              <a:ext uri="{FF2B5EF4-FFF2-40B4-BE49-F238E27FC236}">
                <a16:creationId xmlns:a16="http://schemas.microsoft.com/office/drawing/2014/main" id="{00453B72-DE9A-4E3A-B789-FBEE3096F17B}"/>
              </a:ext>
            </a:extLst>
          </p:cNvPr>
          <p:cNvSpPr>
            <a:spLocks noGrp="1"/>
          </p:cNvSpPr>
          <p:nvPr>
            <p:ph idx="1"/>
          </p:nvPr>
        </p:nvSpPr>
        <p:spPr>
          <a:xfrm>
            <a:off x="5827047" y="1946684"/>
            <a:ext cx="5932333" cy="4351338"/>
          </a:xfrm>
        </p:spPr>
        <p:txBody>
          <a:bodyPr>
            <a:normAutofit/>
          </a:bodyPr>
          <a:lstStyle/>
          <a:p>
            <a:pPr>
              <a:buClr>
                <a:srgbClr val="FF0000"/>
              </a:buClr>
              <a:buFont typeface="Wingdings" panose="05000000000000000000" pitchFamily="2" charset="2"/>
              <a:buChar char="q"/>
            </a:pPr>
            <a:endParaRPr lang="sk-SK" sz="2400" dirty="0"/>
          </a:p>
          <a:p>
            <a:pPr>
              <a:buClr>
                <a:srgbClr val="FF0000"/>
              </a:buClr>
              <a:buFont typeface="Wingdings" panose="05000000000000000000" pitchFamily="2" charset="2"/>
              <a:buChar char="q"/>
            </a:pPr>
            <a:r>
              <a:rPr lang="sk-SK" sz="2400" b="1" dirty="0"/>
              <a:t>kto sú zmluvné strany </a:t>
            </a:r>
            <a:r>
              <a:rPr lang="sk-SK" sz="2400" dirty="0"/>
              <a:t>(je nutné ich správne označiť), </a:t>
            </a:r>
          </a:p>
          <a:p>
            <a:pPr>
              <a:buClr>
                <a:srgbClr val="FF0000"/>
              </a:buClr>
              <a:buFont typeface="Wingdings" panose="05000000000000000000" pitchFamily="2" charset="2"/>
              <a:buChar char="q"/>
            </a:pPr>
            <a:r>
              <a:rPr lang="sk-SK" sz="2400" b="1" dirty="0"/>
              <a:t>čo je predmetom zmluvy</a:t>
            </a:r>
            <a:r>
              <a:rPr lang="sk-SK" sz="2400" dirty="0"/>
              <a:t> (prevod niečoho, čo má kto a kedy urobiť), </a:t>
            </a:r>
          </a:p>
          <a:p>
            <a:pPr>
              <a:buClr>
                <a:srgbClr val="FF0000"/>
              </a:buClr>
              <a:buFont typeface="Wingdings" panose="05000000000000000000" pitchFamily="2" charset="2"/>
              <a:buChar char="q"/>
            </a:pPr>
            <a:r>
              <a:rPr lang="sk-SK" sz="2400" b="1" dirty="0"/>
              <a:t>aké sú vzájomné práva a povinnosti strán</a:t>
            </a:r>
            <a:r>
              <a:rPr lang="sk-SK" sz="2400" dirty="0"/>
              <a:t>, </a:t>
            </a:r>
          </a:p>
          <a:p>
            <a:pPr>
              <a:buClr>
                <a:srgbClr val="FF0000"/>
              </a:buClr>
              <a:buFont typeface="Wingdings" panose="05000000000000000000" pitchFamily="2" charset="2"/>
              <a:buChar char="q"/>
            </a:pPr>
            <a:r>
              <a:rPr lang="sk-SK" sz="2400" b="1" dirty="0"/>
              <a:t>aké sú sankcie v prípade nedodržania zmluvných povinností</a:t>
            </a:r>
            <a:r>
              <a:rPr lang="sk-SK" sz="2400" dirty="0"/>
              <a:t> a </a:t>
            </a:r>
          </a:p>
          <a:p>
            <a:pPr>
              <a:buClr>
                <a:srgbClr val="FF0000"/>
              </a:buClr>
              <a:buFont typeface="Wingdings" panose="05000000000000000000" pitchFamily="2" charset="2"/>
              <a:buChar char="q"/>
            </a:pPr>
            <a:r>
              <a:rPr lang="sk-SK" sz="2400" b="1" dirty="0"/>
              <a:t>na ako dlho sa zmluva uzatvára, prípadne ako možno zmluvu ukončiť, zmeniť</a:t>
            </a:r>
            <a:r>
              <a:rPr lang="sk-SK" sz="2400" dirty="0"/>
              <a:t>.</a:t>
            </a:r>
          </a:p>
          <a:p>
            <a:pPr marL="0" indent="0">
              <a:buNone/>
            </a:pPr>
            <a:endParaRPr lang="sk-SK" sz="2400" dirty="0"/>
          </a:p>
        </p:txBody>
      </p:sp>
    </p:spTree>
    <p:extLst>
      <p:ext uri="{BB962C8B-B14F-4D97-AF65-F5344CB8AC3E}">
        <p14:creationId xmlns:p14="http://schemas.microsoft.com/office/powerpoint/2010/main" val="314851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010B9D9-0571-447B-B524-006CD2C771AF}"/>
              </a:ext>
            </a:extLst>
          </p:cNvPr>
          <p:cNvSpPr>
            <a:spLocks noGrp="1"/>
          </p:cNvSpPr>
          <p:nvPr>
            <p:ph type="title"/>
          </p:nvPr>
        </p:nvSpPr>
        <p:spPr>
          <a:xfrm>
            <a:off x="4965430" y="629268"/>
            <a:ext cx="6586491" cy="1286160"/>
          </a:xfrm>
        </p:spPr>
        <p:txBody>
          <a:bodyPr anchor="b">
            <a:normAutofit/>
          </a:bodyPr>
          <a:lstStyle/>
          <a:p>
            <a:r>
              <a:rPr lang="sk-SK" dirty="0"/>
              <a:t>Občiansky zákonník </a:t>
            </a:r>
          </a:p>
        </p:txBody>
      </p:sp>
      <p:sp>
        <p:nvSpPr>
          <p:cNvPr id="3" name="Zástupný objekt pre obsah 2">
            <a:extLst>
              <a:ext uri="{FF2B5EF4-FFF2-40B4-BE49-F238E27FC236}">
                <a16:creationId xmlns:a16="http://schemas.microsoft.com/office/drawing/2014/main" id="{5773F1C0-4EFC-447A-905A-8117106846C9}"/>
              </a:ext>
            </a:extLst>
          </p:cNvPr>
          <p:cNvSpPr>
            <a:spLocks noGrp="1"/>
          </p:cNvSpPr>
          <p:nvPr>
            <p:ph idx="1"/>
          </p:nvPr>
        </p:nvSpPr>
        <p:spPr>
          <a:xfrm>
            <a:off x="4942369" y="2217176"/>
            <a:ext cx="6586489" cy="4449087"/>
          </a:xfrm>
        </p:spPr>
        <p:txBody>
          <a:bodyPr>
            <a:noAutofit/>
          </a:bodyPr>
          <a:lstStyle/>
          <a:p>
            <a:pPr>
              <a:buClr>
                <a:schemeClr val="accent6"/>
              </a:buClr>
              <a:buFont typeface="Wingdings" panose="05000000000000000000" pitchFamily="2" charset="2"/>
              <a:buChar char="q"/>
            </a:pPr>
            <a:r>
              <a:rPr lang="sk-SK" sz="1800" dirty="0"/>
              <a:t>Prejav vôle smerujúci k uzavretiu zmluvy, ktorý je určený jednej alebo viacerým určitým osobám, je návrhom na uzavretie zmluvy (ďalej len „návrh“), ak je dostatočne určitý a vyplýva z neho vôľa navrhovateľa, aby bol viazaný v prípade jeho prijatia.</a:t>
            </a:r>
          </a:p>
          <a:p>
            <a:pPr>
              <a:buClr>
                <a:schemeClr val="accent6"/>
              </a:buClr>
              <a:buFont typeface="Wingdings" panose="05000000000000000000" pitchFamily="2" charset="2"/>
              <a:buChar char="q"/>
            </a:pPr>
            <a:r>
              <a:rPr lang="sk-SK" sz="1800" dirty="0"/>
              <a:t>Zmluva je uzavretá okamihom, keď prijatie návrhu na uzavretie zmluvy nadobúda účinnosť. Mlčanie alebo nečinnosť samy o sebe neznamenajú prijatie návrhu.</a:t>
            </a:r>
          </a:p>
          <a:p>
            <a:pPr>
              <a:buClr>
                <a:schemeClr val="accent6"/>
              </a:buClr>
              <a:buFont typeface="Wingdings" panose="05000000000000000000" pitchFamily="2" charset="2"/>
              <a:buChar char="q"/>
            </a:pPr>
            <a:r>
              <a:rPr lang="sk-SK" sz="1800" dirty="0"/>
              <a:t>Písomnú formu musia mať zmluvy o prevodoch nehnuteľností, ako aj iné zmluvy, pre ktoré to vyžaduje zákon alebo dohoda účastníkov.</a:t>
            </a:r>
          </a:p>
          <a:p>
            <a:pPr>
              <a:buClr>
                <a:schemeClr val="accent6"/>
              </a:buClr>
              <a:buFont typeface="Wingdings" panose="05000000000000000000" pitchFamily="2" charset="2"/>
              <a:buChar char="q"/>
            </a:pPr>
            <a:r>
              <a:rPr lang="sk-SK" sz="1800" dirty="0"/>
              <a:t>Od zmluvy môže účastník odstúpiť, len ak je to v tomto alebo v inom zákone ustanovené alebo účastníkmi dohodnuté.</a:t>
            </a:r>
          </a:p>
          <a:p>
            <a:pPr>
              <a:buClr>
                <a:schemeClr val="accent6"/>
              </a:buClr>
              <a:buFont typeface="Wingdings" panose="05000000000000000000" pitchFamily="2" charset="2"/>
              <a:buChar char="q"/>
            </a:pPr>
            <a:r>
              <a:rPr lang="sk-SK" sz="1800" dirty="0"/>
              <a:t>Účastník, ktorý uzavrel zmluvu v tiesni za nápadne nevýhodných podmienok, má právo od zmluvy odstúpiť.</a:t>
            </a:r>
          </a:p>
        </p:txBody>
      </p:sp>
      <p:pic>
        <p:nvPicPr>
          <p:cNvPr id="3074" name="Picture 2" descr="Kniha: Občiansky zákonník - Veľký komentár (1. zväzok) (Imrich Fekete) |  Martinus">
            <a:extLst>
              <a:ext uri="{FF2B5EF4-FFF2-40B4-BE49-F238E27FC236}">
                <a16:creationId xmlns:a16="http://schemas.microsoft.com/office/drawing/2014/main" id="{66E67728-103F-41D5-BEA0-47A08659BE8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643" r="2" b="2"/>
          <a:stretch/>
        </p:blipFill>
        <p:spPr bwMode="auto">
          <a:xfrm>
            <a:off x="20" y="10"/>
            <a:ext cx="4635571" cy="6857990"/>
          </a:xfrm>
          <a:prstGeom prst="rect">
            <a:avLst/>
          </a:prstGeom>
          <a:noFill/>
          <a:effectLst/>
          <a:extLst>
            <a:ext uri="{909E8E84-426E-40DD-AFC4-6F175D3DCCD1}">
              <a14:hiddenFill xmlns:a14="http://schemas.microsoft.com/office/drawing/2010/main">
                <a:solidFill>
                  <a:srgbClr val="FFFFFF"/>
                </a:solidFill>
              </a14:hiddenFill>
            </a:ext>
          </a:extLst>
        </p:spPr>
      </p:pic>
      <p:cxnSp>
        <p:nvCxnSpPr>
          <p:cNvPr id="71" name="Straight Connector 70">
            <a:extLst>
              <a:ext uri="{FF2B5EF4-FFF2-40B4-BE49-F238E27FC236}">
                <a16:creationId xmlns:a16="http://schemas.microsoft.com/office/drawing/2014/main" id="{A7F400EE-A8A5-48AF-B4D6-291B52C6F0B0}"/>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BABC6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2456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37C1C0-FADA-40C7-B923-037899A24F09}"/>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Nadpis 1">
            <a:extLst>
              <a:ext uri="{FF2B5EF4-FFF2-40B4-BE49-F238E27FC236}">
                <a16:creationId xmlns:a16="http://schemas.microsoft.com/office/drawing/2014/main" id="{DE19C2E7-2092-426D-8DC6-D01950D7CBC5}"/>
              </a:ext>
            </a:extLst>
          </p:cNvPr>
          <p:cNvSpPr>
            <a:spLocks noGrp="1"/>
          </p:cNvSpPr>
          <p:nvPr>
            <p:ph type="title"/>
          </p:nvPr>
        </p:nvSpPr>
        <p:spPr>
          <a:xfrm>
            <a:off x="5827048" y="486184"/>
            <a:ext cx="5721484" cy="1325563"/>
          </a:xfrm>
        </p:spPr>
        <p:txBody>
          <a:bodyPr>
            <a:normAutofit/>
          </a:bodyPr>
          <a:lstStyle/>
          <a:p>
            <a:r>
              <a:rPr lang="sk-SK" dirty="0"/>
              <a:t>Vzory zmlúv</a:t>
            </a:r>
          </a:p>
        </p:txBody>
      </p:sp>
      <p:pic>
        <p:nvPicPr>
          <p:cNvPr id="5" name="Obrázok 4" descr="Obrázok, na ktorom je vnútri, stôl, malé, sedenie&#10;&#10;Automaticky generovaný popis">
            <a:extLst>
              <a:ext uri="{FF2B5EF4-FFF2-40B4-BE49-F238E27FC236}">
                <a16:creationId xmlns:a16="http://schemas.microsoft.com/office/drawing/2014/main" id="{2D28486E-16F4-4389-82C6-DF5743A8372B}"/>
              </a:ext>
            </a:extLst>
          </p:cNvPr>
          <p:cNvPicPr>
            <a:picLocks noChangeAspect="1"/>
          </p:cNvPicPr>
          <p:nvPr/>
        </p:nvPicPr>
        <p:blipFill rotWithShape="1">
          <a:blip r:embed="rId2">
            <a:extLst>
              <a:ext uri="{28A0092B-C50C-407E-A947-70E740481C1C}">
                <a14:useLocalDpi xmlns:a14="http://schemas.microsoft.com/office/drawing/2010/main" val="0"/>
              </a:ext>
            </a:extLst>
          </a:blip>
          <a:srcRect l="13318" r="23078"/>
          <a:stretch/>
        </p:blipFill>
        <p:spPr>
          <a:xfrm>
            <a:off x="838200" y="643467"/>
            <a:ext cx="4261337" cy="5533496"/>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12" name="Arc 11">
            <a:extLst>
              <a:ext uri="{FF2B5EF4-FFF2-40B4-BE49-F238E27FC236}">
                <a16:creationId xmlns:a16="http://schemas.microsoft.com/office/drawing/2014/main" id="{4B56CC07-3AFD-4C79-AFB2-0428FBBD79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943208">
            <a:off x="-619225" y="5190398"/>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Zástupný objekt pre obsah 2">
            <a:extLst>
              <a:ext uri="{FF2B5EF4-FFF2-40B4-BE49-F238E27FC236}">
                <a16:creationId xmlns:a16="http://schemas.microsoft.com/office/drawing/2014/main" id="{0DAEB2D0-3693-4357-B530-482783FF0D62}"/>
              </a:ext>
            </a:extLst>
          </p:cNvPr>
          <p:cNvSpPr>
            <a:spLocks noGrp="1"/>
          </p:cNvSpPr>
          <p:nvPr>
            <p:ph idx="1"/>
          </p:nvPr>
        </p:nvSpPr>
        <p:spPr>
          <a:xfrm>
            <a:off x="5827048" y="1825625"/>
            <a:ext cx="5721484" cy="4351338"/>
          </a:xfrm>
        </p:spPr>
        <p:txBody>
          <a:bodyPr>
            <a:normAutofit/>
          </a:bodyPr>
          <a:lstStyle/>
          <a:p>
            <a:pPr marL="0" indent="0">
              <a:buNone/>
            </a:pPr>
            <a:r>
              <a:rPr lang="sk-SK" sz="2000" dirty="0"/>
              <a:t>Internetové stránky ponúkajú množstvo vzorov zmlúv, ktoré sa používajú pri podnikateľskej činnosti, alebo bežnými fyzickými osobami – občanmi.</a:t>
            </a:r>
          </a:p>
          <a:p>
            <a:pPr marL="0" indent="0">
              <a:buNone/>
            </a:pPr>
            <a:r>
              <a:rPr lang="sk-SK" sz="2000" b="1" dirty="0"/>
              <a:t>Darovacia zmluva</a:t>
            </a:r>
          </a:p>
          <a:p>
            <a:pPr marL="0" indent="0" algn="just">
              <a:buNone/>
            </a:pPr>
            <a:r>
              <a:rPr lang="sk-SK" sz="2000" dirty="0">
                <a:effectLst/>
              </a:rPr>
              <a:t>Darovacia zmluva je zmluva, na základe ktorej darca poskytne vec (či už hnuteľnú alebo nehnuteľnú, alebo iný majetkový prospech ako je napr. odpustenie dlhu) dobrovoľne a bezodplatne, teda za darovanú vec nedostane od obdarovaného žiadnu protihodnotu. Uzatvára sa výlučne podľa Občianskeho zákonníka. Písomná forma sa vyžaduje, len ak je predmetom zmluvy nehnuteľnosť.</a:t>
            </a:r>
            <a:br>
              <a:rPr lang="sk-SK" sz="2000" dirty="0">
                <a:effectLst/>
              </a:rPr>
            </a:br>
            <a:endParaRPr lang="sk-SK" sz="2000" dirty="0">
              <a:effectLst/>
            </a:endParaRPr>
          </a:p>
          <a:p>
            <a:pPr marL="0" indent="0">
              <a:buNone/>
            </a:pPr>
            <a:endParaRPr lang="sk-SK" sz="2000" dirty="0"/>
          </a:p>
        </p:txBody>
      </p:sp>
    </p:spTree>
    <p:extLst>
      <p:ext uri="{BB962C8B-B14F-4D97-AF65-F5344CB8AC3E}">
        <p14:creationId xmlns:p14="http://schemas.microsoft.com/office/powerpoint/2010/main" val="2706948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025EFD5-738C-41B9-87FE-0C00E211BD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098" name="Picture 2" descr="Ako funguje hybridný pohon? Čo je hybrid? | Toyota">
            <a:extLst>
              <a:ext uri="{FF2B5EF4-FFF2-40B4-BE49-F238E27FC236}">
                <a16:creationId xmlns:a16="http://schemas.microsoft.com/office/drawing/2014/main" id="{D9F83B52-F8D5-453F-9070-05E2DCEC7A7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991" r="35168" b="1"/>
          <a:stretch/>
        </p:blipFill>
        <p:spPr bwMode="auto">
          <a:xfrm>
            <a:off x="844025" y="1047122"/>
            <a:ext cx="4261337" cy="4351338"/>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extLst>
            <a:ext uri="{909E8E84-426E-40DD-AFC4-6F175D3DCCD1}">
              <a14:hiddenFill xmlns:a14="http://schemas.microsoft.com/office/drawing/2010/main">
                <a:solidFill>
                  <a:srgbClr val="FFFFFF"/>
                </a:solidFill>
              </a14:hiddenFill>
            </a:ext>
          </a:extLst>
        </p:spPr>
      </p:pic>
      <p:sp>
        <p:nvSpPr>
          <p:cNvPr id="73" name="Arc 72">
            <a:extLst>
              <a:ext uri="{FF2B5EF4-FFF2-40B4-BE49-F238E27FC236}">
                <a16:creationId xmlns:a16="http://schemas.microsoft.com/office/drawing/2014/main" id="{835EF3DD-7D43-4A27-8967-A92FD8CC93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Zástupný objekt pre obsah 2">
            <a:extLst>
              <a:ext uri="{FF2B5EF4-FFF2-40B4-BE49-F238E27FC236}">
                <a16:creationId xmlns:a16="http://schemas.microsoft.com/office/drawing/2014/main" id="{47C61868-0870-441E-9BBA-73248369515F}"/>
              </a:ext>
            </a:extLst>
          </p:cNvPr>
          <p:cNvSpPr>
            <a:spLocks noGrp="1"/>
          </p:cNvSpPr>
          <p:nvPr>
            <p:ph idx="1"/>
          </p:nvPr>
        </p:nvSpPr>
        <p:spPr>
          <a:xfrm>
            <a:off x="5574890" y="1047122"/>
            <a:ext cx="5934533" cy="5186530"/>
          </a:xfrm>
        </p:spPr>
        <p:txBody>
          <a:bodyPr>
            <a:normAutofit lnSpcReduction="10000"/>
          </a:bodyPr>
          <a:lstStyle/>
          <a:p>
            <a:pPr marL="0" indent="0">
              <a:buNone/>
            </a:pPr>
            <a:r>
              <a:rPr lang="sk-SK" sz="1600" b="1" dirty="0"/>
              <a:t>Kúpna zmluva na nehnuteľnosť</a:t>
            </a:r>
          </a:p>
          <a:p>
            <a:pPr marL="0" indent="0">
              <a:buNone/>
            </a:pPr>
            <a:r>
              <a:rPr lang="sk-SK" sz="1600" dirty="0">
                <a:effectLst/>
              </a:rPr>
              <a:t>Občianky zákonník je potrebné aplikovať vždy keď predmetom kúpy bude nehnuteľnosť. Aj keby šlo o podnikateľské subjekty, vždy je nevyhnutné aplikovať ustanovenia Občianskeho zákonníka, pokiaľ sa predáva/kupuje nehnuteľnosť. Pokiaľ ide o byt, vtedy musí kúpna zmluva obsahovať aj špecifické náležitosti podľa zákona č. 182/1993 </a:t>
            </a:r>
            <a:r>
              <a:rPr lang="sk-SK" sz="1600" dirty="0" err="1">
                <a:effectLst/>
              </a:rPr>
              <a:t>Z.z</a:t>
            </a:r>
            <a:r>
              <a:rPr lang="sk-SK" sz="1600" dirty="0">
                <a:effectLst/>
              </a:rPr>
              <a:t>. o vlastníctve bytov a nebytových priestorov. Zmluva musí byť vždy písomná.</a:t>
            </a:r>
          </a:p>
          <a:p>
            <a:pPr marL="0" indent="0">
              <a:buNone/>
            </a:pPr>
            <a:endParaRPr lang="sk-SK" sz="1600" dirty="0">
              <a:effectLst/>
            </a:endParaRPr>
          </a:p>
          <a:p>
            <a:pPr marL="0" indent="0">
              <a:buNone/>
            </a:pPr>
            <a:r>
              <a:rPr lang="sk-SK" sz="1600" b="1" dirty="0"/>
              <a:t>Kúpna zmluva na automobil</a:t>
            </a:r>
          </a:p>
          <a:p>
            <a:pPr marL="0" indent="0">
              <a:buNone/>
            </a:pPr>
            <a:endParaRPr lang="sk-SK" sz="1600" dirty="0">
              <a:effectLst/>
            </a:endParaRPr>
          </a:p>
          <a:p>
            <a:pPr marL="0" indent="0">
              <a:buNone/>
            </a:pPr>
            <a:r>
              <a:rPr lang="sk-SK" sz="1600" dirty="0">
                <a:effectLst/>
              </a:rPr>
              <a:t>Každá zmluva má svoje obsahové náležitosti, ktoré musí spĺňať, aby bola platná. To, čo je podstatnou náležitosťou kúpnej zmluvy medzi podnikateľmi, nájdete v ustanovení § 409 Obchodného zákonníka. Podstatou kúpnej zmluvy je výmena veci za peniaze. Vlastnícke právo prechádza z predávajúceho na kupujúceho, ktorý sa zaväzuje odovzdať predávajúcemu určitú sumu peňazí za automobil (kúpnu cenu).</a:t>
            </a:r>
            <a:br>
              <a:rPr lang="sk-SK" sz="1600" dirty="0">
                <a:effectLst/>
              </a:rPr>
            </a:br>
            <a:endParaRPr lang="sk-SK" sz="1600" dirty="0">
              <a:effectLst/>
            </a:endParaRPr>
          </a:p>
          <a:p>
            <a:pPr marL="0" indent="0">
              <a:buNone/>
            </a:pPr>
            <a:r>
              <a:rPr lang="sk-SK" sz="1300" dirty="0">
                <a:effectLst/>
              </a:rPr>
              <a:t/>
            </a:r>
            <a:br>
              <a:rPr lang="sk-SK" sz="1300" dirty="0">
                <a:effectLst/>
              </a:rPr>
            </a:br>
            <a:endParaRPr lang="sk-SK" sz="1300" dirty="0"/>
          </a:p>
        </p:txBody>
      </p:sp>
    </p:spTree>
    <p:extLst>
      <p:ext uri="{BB962C8B-B14F-4D97-AF65-F5344CB8AC3E}">
        <p14:creationId xmlns:p14="http://schemas.microsoft.com/office/powerpoint/2010/main" val="3976315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7025EFD5-738C-41B9-87FE-0C00E211BD8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122" name="Picture 2" descr="Smart novostavba BYTY JAVORKA | Martin-Priekopa">
            <a:extLst>
              <a:ext uri="{FF2B5EF4-FFF2-40B4-BE49-F238E27FC236}">
                <a16:creationId xmlns:a16="http://schemas.microsoft.com/office/drawing/2014/main" id="{99B236AB-32E7-47FE-AE37-06B22520102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5935" r="21750" b="2"/>
          <a:stretch/>
        </p:blipFill>
        <p:spPr bwMode="auto">
          <a:xfrm>
            <a:off x="858284" y="1165109"/>
            <a:ext cx="4261337" cy="4351338"/>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a:noFill/>
          <a:extLst>
            <a:ext uri="{909E8E84-426E-40DD-AFC4-6F175D3DCCD1}">
              <a14:hiddenFill xmlns:a14="http://schemas.microsoft.com/office/drawing/2010/main">
                <a:solidFill>
                  <a:srgbClr val="FFFFFF"/>
                </a:solidFill>
              </a14:hiddenFill>
            </a:ext>
          </a:extLst>
        </p:spPr>
      </p:pic>
      <p:sp>
        <p:nvSpPr>
          <p:cNvPr id="73" name="Arc 72">
            <a:extLst>
              <a:ext uri="{FF2B5EF4-FFF2-40B4-BE49-F238E27FC236}">
                <a16:creationId xmlns:a16="http://schemas.microsoft.com/office/drawing/2014/main" id="{835EF3DD-7D43-4A27-8967-A92FD8CC936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73531" y="407987"/>
            <a:ext cx="2987899" cy="2987899"/>
          </a:xfrm>
          <a:prstGeom prst="arc">
            <a:avLst>
              <a:gd name="adj1" fmla="val 16200000"/>
              <a:gd name="adj2" fmla="val 2563720"/>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3" name="Zástupný objekt pre obsah 2">
            <a:extLst>
              <a:ext uri="{FF2B5EF4-FFF2-40B4-BE49-F238E27FC236}">
                <a16:creationId xmlns:a16="http://schemas.microsoft.com/office/drawing/2014/main" id="{6F6625C2-9FAD-4000-9121-05DDAAAFB0C8}"/>
              </a:ext>
            </a:extLst>
          </p:cNvPr>
          <p:cNvSpPr>
            <a:spLocks noGrp="1"/>
          </p:cNvSpPr>
          <p:nvPr>
            <p:ph idx="1"/>
          </p:nvPr>
        </p:nvSpPr>
        <p:spPr>
          <a:xfrm>
            <a:off x="5795068" y="1220217"/>
            <a:ext cx="5721484" cy="4351338"/>
          </a:xfrm>
        </p:spPr>
        <p:txBody>
          <a:bodyPr>
            <a:normAutofit/>
          </a:bodyPr>
          <a:lstStyle/>
          <a:p>
            <a:pPr marL="0" indent="0">
              <a:buNone/>
            </a:pPr>
            <a:r>
              <a:rPr lang="sk-SK" sz="2000" b="1" dirty="0"/>
              <a:t>Nájomná zmluva – byt</a:t>
            </a:r>
          </a:p>
          <a:p>
            <a:pPr marL="0" indent="0">
              <a:buNone/>
            </a:pPr>
            <a:endParaRPr lang="sk-SK" sz="2000" dirty="0"/>
          </a:p>
          <a:p>
            <a:pPr marL="0" indent="0" algn="just">
              <a:buNone/>
            </a:pPr>
            <a:r>
              <a:rPr lang="sk-SK" sz="2000" dirty="0">
                <a:effectLst/>
              </a:rPr>
              <a:t>Túto zmluvu možno použiť pri prenajímaní bytu. Nájom bytu je prísne regulovaný Občianskym zákonníkom, je chránený, bohužiaľ niekedy až nadmieru chráni Nájomcu. Pri dohadovaní sankcií, prípadne výpovedných dôvodov, je preto mať na pamäti, že výpovedné lehoty stanovené v Občianskom zákonníku nemožno skrátiť, len predĺžiť. Preto je najlepšie uzatvárať nájomnú zmluvu na dobu určitú a pri osvedčení serióznosti nájomcu zmluvu prípadne predlžovať.</a:t>
            </a:r>
            <a:br>
              <a:rPr lang="sk-SK" sz="2000" dirty="0">
                <a:effectLst/>
              </a:rPr>
            </a:br>
            <a:endParaRPr lang="sk-SK" sz="2000" dirty="0"/>
          </a:p>
        </p:txBody>
      </p:sp>
    </p:spTree>
    <p:extLst>
      <p:ext uri="{BB962C8B-B14F-4D97-AF65-F5344CB8AC3E}">
        <p14:creationId xmlns:p14="http://schemas.microsoft.com/office/powerpoint/2010/main" val="3467553950"/>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1006</Words>
  <Application>Microsoft Office PowerPoint</Application>
  <PresentationFormat>Širokouhlá</PresentationFormat>
  <Paragraphs>127</Paragraphs>
  <Slides>18</Slides>
  <Notes>0</Notes>
  <HiddenSlides>0</HiddenSlides>
  <MMClips>0</MMClips>
  <ScaleCrop>false</ScaleCrop>
  <HeadingPairs>
    <vt:vector size="6" baseType="variant">
      <vt:variant>
        <vt:lpstr>Použité písma</vt:lpstr>
      </vt:variant>
      <vt:variant>
        <vt:i4>6</vt:i4>
      </vt:variant>
      <vt:variant>
        <vt:lpstr>Motív</vt:lpstr>
      </vt:variant>
      <vt:variant>
        <vt:i4>1</vt:i4>
      </vt:variant>
      <vt:variant>
        <vt:lpstr>Nadpisy snímok</vt:lpstr>
      </vt:variant>
      <vt:variant>
        <vt:i4>18</vt:i4>
      </vt:variant>
    </vt:vector>
  </HeadingPairs>
  <TitlesOfParts>
    <vt:vector size="25" baseType="lpstr">
      <vt:lpstr>SimSun</vt:lpstr>
      <vt:lpstr>Arial</vt:lpstr>
      <vt:lpstr>Calibri</vt:lpstr>
      <vt:lpstr>Calibri Light</vt:lpstr>
      <vt:lpstr>Times New Roman</vt:lpstr>
      <vt:lpstr>Wingdings</vt:lpstr>
      <vt:lpstr>Motív Office</vt:lpstr>
      <vt:lpstr>Prezentácia programu PowerPoint</vt:lpstr>
      <vt:lpstr>Zmluva  </vt:lpstr>
      <vt:lpstr>Prezentácia programu PowerPoint</vt:lpstr>
      <vt:lpstr>Prezentácia programu PowerPoint</vt:lpstr>
      <vt:lpstr>Podstatné náležitosti zmluvy</vt:lpstr>
      <vt:lpstr>Občiansky zákonník </vt:lpstr>
      <vt:lpstr>Vzory zmlúv</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Pracovný list </vt:lpstr>
      <vt:lpstr>Ďakujem za pozornosť! Ing. Michaela Klieštiková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Zmluva, podstatné náležitosti </dc:title>
  <dc:creator>Michaela Klieštiková</dc:creator>
  <cp:lastModifiedBy>Škola</cp:lastModifiedBy>
  <cp:revision>11</cp:revision>
  <dcterms:created xsi:type="dcterms:W3CDTF">2020-10-15T06:17:26Z</dcterms:created>
  <dcterms:modified xsi:type="dcterms:W3CDTF">2021-01-08T00:03:31Z</dcterms:modified>
</cp:coreProperties>
</file>