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87" r:id="rId2"/>
    <p:sldId id="288" r:id="rId3"/>
    <p:sldId id="289" r:id="rId4"/>
    <p:sldId id="290" r:id="rId5"/>
    <p:sldId id="256" r:id="rId6"/>
    <p:sldId id="257" r:id="rId7"/>
    <p:sldId id="262" r:id="rId8"/>
    <p:sldId id="258" r:id="rId9"/>
    <p:sldId id="259" r:id="rId10"/>
    <p:sldId id="260" r:id="rId11"/>
    <p:sldId id="263" r:id="rId12"/>
    <p:sldId id="261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5" r:id="rId28"/>
    <p:sldId id="280" r:id="rId29"/>
    <p:sldId id="284" r:id="rId30"/>
    <p:sldId id="281" r:id="rId31"/>
    <p:sldId id="282" r:id="rId32"/>
    <p:sldId id="283" r:id="rId33"/>
    <p:sldId id="286" r:id="rId34"/>
    <p:sldId id="266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76"/>
    <a:srgbClr val="FF99CC"/>
    <a:srgbClr val="FBDE69"/>
    <a:srgbClr val="F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3"/>
    <p:restoredTop sz="87544"/>
  </p:normalViewPr>
  <p:slideViewPr>
    <p:cSldViewPr snapToGrid="0" snapToObjects="1">
      <p:cViewPr varScale="1">
        <p:scale>
          <a:sx n="101" d="100"/>
          <a:sy n="101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F06A93-F896-A24C-8C37-D9BA111E5E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Minna-Specht-Gemeinschaftsschule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49BF50-F0BC-FB4F-9DD2-3046396D5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4D63-F841-ED42-BAB9-8FC06B7A43E6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7D7DAB-CCC1-9A46-B720-82716790F4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80B85A-386B-9944-9323-8457F973E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3AC27-B289-9143-AA70-2B70CFE1B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4967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Minna-Specht-Gemeinschaftsschule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25889-ACB3-D344-B35F-7C7B67A97DE4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E222-B6F7-D84D-A880-425383F3E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4700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Kurswahlen finden während der Einführungsphase statt. Bei den Kurswahlen werden die Kurse für alle 4 Halbjahre festgelegt. Mit der Wahl eines Kurses besteht noch kein Anspruch auf den Kurs, da man noch nicht sagen kann, ob der Kurs wirklich </a:t>
            </a:r>
            <a:r>
              <a:rPr lang="de-DE" dirty="0" err="1"/>
              <a:t>zustandekommt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322911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343942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177995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208308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50670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160408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246464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175746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60663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41691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4865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305527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36795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427533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419427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276435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Minna-Specht-Gemeinschaftsschule</a:t>
            </a:r>
          </a:p>
        </p:txBody>
      </p:sp>
    </p:spTree>
    <p:extLst>
      <p:ext uri="{BB962C8B-B14F-4D97-AF65-F5344CB8AC3E}">
        <p14:creationId xmlns:p14="http://schemas.microsoft.com/office/powerpoint/2010/main" val="25401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1B82-F9C0-E041-9806-6530D84B09B0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55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FCC-998C-A64F-9416-A3AB04D1FF3D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1F89-BCC8-BE47-AD30-38E3373EAB44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30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F16F-7F2C-394A-9778-95C706DC3B71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0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E247-7E6F-F442-BD1B-921CFBE5493A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1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7201-4001-864B-B7E4-38504AB49122}" type="datetime1">
              <a:rPr lang="de-DE" smtClean="0"/>
              <a:t>09.02.2022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8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68EE-C81C-3C40-98FF-3B3A9A9C1B0A}" type="datetime1">
              <a:rPr lang="de-DE" smtClean="0"/>
              <a:t>09.02.2022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EE01-E144-6C4D-ABBE-B9AA0F839158}" type="datetime1">
              <a:rPr lang="de-DE" smtClean="0"/>
              <a:t>09.02.2022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8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363B-E419-A149-BB22-4BAD56718AD1}" type="datetime1">
              <a:rPr lang="de-DE" smtClean="0"/>
              <a:t>09.02.2022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9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BD6D-3BE4-734A-B684-18702316E1AD}" type="datetime1">
              <a:rPr lang="de-DE" smtClean="0"/>
              <a:t>09.02.2022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3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B694-5E36-F244-82F7-DB8CF85F0EB9}" type="datetime1">
              <a:rPr lang="de-DE" smtClean="0"/>
              <a:t>09.02.2022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67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D7A7-5EDB-FA43-ACC9-B860DCAC5E88}" type="datetime1">
              <a:rPr lang="de-DE" smtClean="0"/>
              <a:t>09.02.2022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D721-3E17-2A42-BD34-A22A201CA8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Oberstufenberatung</a:t>
            </a:r>
          </a:p>
          <a:p>
            <a:r>
              <a:rPr lang="de-DE" sz="3600" dirty="0" smtClean="0"/>
              <a:t>24.1.2022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54" y="1076325"/>
            <a:ext cx="6678137" cy="20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2. Fächer und Kurse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489450"/>
          </a:xfrm>
        </p:spPr>
        <p:txBody>
          <a:bodyPr>
            <a:normAutofit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Kurswahlen finden in der Einführungsphase statt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Bei den Kurswahlen werden die Kurse für alle 4 Halbjahre festgelegt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Mit der Wahl eines Kurses besteht noch kein Anspruch auf den Kurs, da man noch nicht sagen kann, ob der Kurs wirklich </a:t>
            </a:r>
            <a:r>
              <a:rPr lang="de-DE" dirty="0" smtClean="0"/>
              <a:t>zustande kommt</a:t>
            </a:r>
            <a:r>
              <a:rPr lang="de-DE" dirty="0"/>
              <a:t>. 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Das Fächerangebot gliedert sich in einen Pflicht- und einen Wahlbereich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Innerhalb des Pflichtbereichs sind Wahlmöglichkeiten gegeben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Die einzelnen Fächer aus Pflicht- und Wahlbereich werden drei Aufgabenfeldern zugeteilt</a:t>
            </a:r>
          </a:p>
        </p:txBody>
      </p:sp>
    </p:spTree>
    <p:extLst>
      <p:ext uri="{BB962C8B-B14F-4D97-AF65-F5344CB8AC3E}">
        <p14:creationId xmlns:p14="http://schemas.microsoft.com/office/powerpoint/2010/main" val="200862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2. Fächer und Kurse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65441B48-B336-184D-B905-329A00A5E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46136"/>
              </p:ext>
            </p:extLst>
          </p:nvPr>
        </p:nvGraphicFramePr>
        <p:xfrm>
          <a:off x="838200" y="1411357"/>
          <a:ext cx="10515600" cy="5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94732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142642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2330810"/>
                    </a:ext>
                  </a:extLst>
                </a:gridCol>
              </a:tblGrid>
              <a:tr h="515794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Aufgabenfeld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Pflichtbereich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Wahlbereich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05289"/>
                  </a:ext>
                </a:extLst>
              </a:tr>
              <a:tr h="135880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</a:t>
                      </a:r>
                    </a:p>
                    <a:p>
                      <a:pPr algn="ctr"/>
                      <a:r>
                        <a:rPr lang="de-DE" sz="2000" dirty="0"/>
                        <a:t>sprachlich-</a:t>
                      </a:r>
                    </a:p>
                    <a:p>
                      <a:pPr algn="ctr"/>
                      <a:r>
                        <a:rPr lang="de-DE" sz="2000" dirty="0"/>
                        <a:t>literarisch-</a:t>
                      </a:r>
                    </a:p>
                    <a:p>
                      <a:pPr algn="ctr"/>
                      <a:r>
                        <a:rPr lang="de-DE" sz="2000" dirty="0"/>
                        <a:t>künstlerisch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Deutsch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spätestens in Klasse 8 begonnene Fremdsprache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Musik, Bildende Kunst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spätestens in der Einführungsphase begonnene Fremdsprache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Literatur und Theater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70828"/>
                  </a:ext>
                </a:extLst>
              </a:tr>
              <a:tr h="8892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II</a:t>
                      </a:r>
                    </a:p>
                    <a:p>
                      <a:pPr algn="ctr"/>
                      <a:r>
                        <a:rPr lang="de-DE" sz="2000" dirty="0"/>
                        <a:t>gesellschafts-</a:t>
                      </a:r>
                    </a:p>
                    <a:p>
                      <a:pPr algn="ctr"/>
                      <a:r>
                        <a:rPr lang="de-DE" sz="2000" dirty="0"/>
                        <a:t>wissenschaftlich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Geschichte, Geographie, Gemeinschaftskunde, Wirtschaft, Religion/ Ethik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Philosophie, </a:t>
                      </a:r>
                    </a:p>
                    <a:p>
                      <a:pPr algn="ctr"/>
                      <a:r>
                        <a:rPr lang="de-DE" sz="2000" dirty="0"/>
                        <a:t>Psychologie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633406"/>
                  </a:ext>
                </a:extLst>
              </a:tr>
              <a:tr h="1422805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III</a:t>
                      </a:r>
                    </a:p>
                    <a:p>
                      <a:pPr algn="ctr"/>
                      <a:r>
                        <a:rPr lang="de-DE" sz="2000" dirty="0"/>
                        <a:t>mathematisch-naturwissenschaftlich-</a:t>
                      </a:r>
                    </a:p>
                    <a:p>
                      <a:pPr algn="ctr"/>
                      <a:r>
                        <a:rPr lang="de-DE" sz="2000" dirty="0"/>
                        <a:t>technisch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Mathematik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/>
                        <a:t>Biologie, Chemie, Physik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de-DE" sz="2000" dirty="0" err="1"/>
                        <a:t>NwT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Darstellende Geometrie,</a:t>
                      </a:r>
                    </a:p>
                    <a:p>
                      <a:pPr algn="ctr"/>
                      <a:r>
                        <a:rPr lang="de-DE" sz="2000" dirty="0"/>
                        <a:t>Astronomie,</a:t>
                      </a:r>
                    </a:p>
                    <a:p>
                      <a:pPr algn="ctr"/>
                      <a:r>
                        <a:rPr lang="de-DE" sz="2000" dirty="0"/>
                        <a:t>Informatik,</a:t>
                      </a:r>
                    </a:p>
                    <a:p>
                      <a:pPr algn="ctr"/>
                      <a:r>
                        <a:rPr lang="de-DE" sz="2000" dirty="0"/>
                        <a:t>Geologie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80262"/>
                  </a:ext>
                </a:extLst>
              </a:tr>
              <a:tr h="73577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ohne Zuordnung zu einem Aufgabenfeld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69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3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E6FE1-778D-2744-A4AB-DC36F86F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>
            <a:normAutofit lnSpcReduction="10000"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Kurse in </a:t>
            </a:r>
            <a:r>
              <a:rPr lang="de-DE" dirty="0">
                <a:solidFill>
                  <a:srgbClr val="FF0000"/>
                </a:solidFill>
              </a:rPr>
              <a:t>Leistungsfächern</a:t>
            </a:r>
            <a:r>
              <a:rPr lang="de-DE" dirty="0"/>
              <a:t>: 	5-stündig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Kurse in </a:t>
            </a:r>
            <a:r>
              <a:rPr lang="de-DE" dirty="0">
                <a:solidFill>
                  <a:srgbClr val="FF0000"/>
                </a:solidFill>
              </a:rPr>
              <a:t>Basisfächern</a:t>
            </a:r>
            <a:r>
              <a:rPr lang="de-DE" dirty="0"/>
              <a:t>:		3- bzw. 2-stündig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Kurse in </a:t>
            </a:r>
            <a:r>
              <a:rPr lang="de-DE" dirty="0">
                <a:solidFill>
                  <a:srgbClr val="FF0000"/>
                </a:solidFill>
              </a:rPr>
              <a:t>Wahlfächern</a:t>
            </a:r>
            <a:r>
              <a:rPr lang="de-DE" dirty="0"/>
              <a:t>: 		2-stündig</a:t>
            </a:r>
            <a:br>
              <a:rPr lang="de-DE" dirty="0"/>
            </a:br>
            <a:r>
              <a:rPr lang="de-DE" dirty="0"/>
              <a:t>Ausnahme: Spanisch:		4-stündig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Seminarkurs:			3-stündig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/>
              <a:t>– – – – – – – – – – – – – – – – – – – – – – – – – – – – – – – – – – – – – – – – 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Leistungsfächer</a:t>
            </a:r>
            <a:r>
              <a:rPr lang="de-DE" dirty="0"/>
              <a:t>: 	Vermittlung erweiterter und exemplarisch vertiefter 			Kenntnisse und Kompetenzen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Basisfächer</a:t>
            </a:r>
            <a:r>
              <a:rPr lang="de-DE" dirty="0"/>
              <a:t>: 		allgemeine Orientierung des Faches, Sicherung einer 			breiten Grundbildung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2. Fächer und Kurse: Die Kursarten</a:t>
            </a:r>
          </a:p>
        </p:txBody>
      </p:sp>
    </p:spTree>
    <p:extLst>
      <p:ext uri="{BB962C8B-B14F-4D97-AF65-F5344CB8AC3E}">
        <p14:creationId xmlns:p14="http://schemas.microsoft.com/office/powerpoint/2010/main" val="254486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E6FE1-778D-2744-A4AB-DC36F86F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>
            <a:normAutofit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Lernende wählen </a:t>
            </a:r>
            <a:r>
              <a:rPr lang="de-DE" dirty="0">
                <a:solidFill>
                  <a:srgbClr val="FF0000"/>
                </a:solidFill>
              </a:rPr>
              <a:t>drei Leistungsfächer </a:t>
            </a:r>
            <a:r>
              <a:rPr lang="de-DE" dirty="0"/>
              <a:t>(</a:t>
            </a:r>
            <a:r>
              <a:rPr lang="de-DE" dirty="0">
                <a:solidFill>
                  <a:srgbClr val="FF0000"/>
                </a:solidFill>
              </a:rPr>
              <a:t>5</a:t>
            </a:r>
            <a:r>
              <a:rPr lang="de-DE" dirty="0"/>
              <a:t>-stündig)</a:t>
            </a:r>
            <a:br>
              <a:rPr lang="de-DE" dirty="0"/>
            </a:b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</a:rPr>
              <a:t>Zwei der drei Leistungsfächer </a:t>
            </a:r>
            <a:r>
              <a:rPr lang="de-DE" dirty="0"/>
              <a:t>sind die Fächer </a:t>
            </a:r>
            <a:r>
              <a:rPr lang="de-DE" dirty="0">
                <a:solidFill>
                  <a:srgbClr val="FF0000"/>
                </a:solidFill>
              </a:rPr>
              <a:t>Deutsch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Mathematik</a:t>
            </a:r>
            <a:r>
              <a:rPr lang="de-DE" dirty="0"/>
              <a:t>, eine </a:t>
            </a:r>
            <a:r>
              <a:rPr lang="de-DE" dirty="0">
                <a:solidFill>
                  <a:srgbClr val="FF0000"/>
                </a:solidFill>
              </a:rPr>
              <a:t>Fremdsprache</a:t>
            </a:r>
            <a:r>
              <a:rPr lang="de-DE" dirty="0"/>
              <a:t> (spätestens ab Klasse 8 begonnen) </a:t>
            </a:r>
            <a:r>
              <a:rPr lang="de-DE" dirty="0">
                <a:solidFill>
                  <a:srgbClr val="FF0000"/>
                </a:solidFill>
              </a:rPr>
              <a:t>oder</a:t>
            </a:r>
            <a:r>
              <a:rPr lang="de-DE" dirty="0"/>
              <a:t> eine </a:t>
            </a:r>
            <a:r>
              <a:rPr lang="de-DE" dirty="0">
                <a:solidFill>
                  <a:srgbClr val="FF0000"/>
                </a:solidFill>
              </a:rPr>
              <a:t>Naturwissenschaft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Das </a:t>
            </a:r>
            <a:r>
              <a:rPr lang="de-DE" dirty="0">
                <a:solidFill>
                  <a:srgbClr val="FF0000"/>
                </a:solidFill>
              </a:rPr>
              <a:t>dritte Leistungsfach </a:t>
            </a:r>
            <a:r>
              <a:rPr lang="de-DE" dirty="0"/>
              <a:t>ist frei wählbar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Leistungsfächer</a:t>
            </a:r>
          </a:p>
        </p:txBody>
      </p:sp>
    </p:spTree>
    <p:extLst>
      <p:ext uri="{BB962C8B-B14F-4D97-AF65-F5344CB8AC3E}">
        <p14:creationId xmlns:p14="http://schemas.microsoft.com/office/powerpoint/2010/main" val="199133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6601502-B067-0346-A7F0-F76B2012DA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Basisfächer</a:t>
            </a:r>
          </a:p>
        </p:txBody>
      </p:sp>
      <p:graphicFrame>
        <p:nvGraphicFramePr>
          <p:cNvPr id="8" name="Tabelle 4">
            <a:extLst>
              <a:ext uri="{FF2B5EF4-FFF2-40B4-BE49-F238E27FC236}">
                <a16:creationId xmlns:a16="http://schemas.microsoft.com/office/drawing/2014/main" id="{36BFF6E0-3B26-C344-83BB-4E308D6C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00954"/>
              </p:ext>
            </p:extLst>
          </p:nvPr>
        </p:nvGraphicFramePr>
        <p:xfrm>
          <a:off x="838203" y="1477107"/>
          <a:ext cx="10515597" cy="4876800"/>
        </p:xfrm>
        <a:graphic>
          <a:graphicData uri="http://schemas.openxmlformats.org/drawingml/2006/table">
            <a:tbl>
              <a:tblPr firstRow="1" bandRow="1">
                <a:solidFill>
                  <a:srgbClr val="FF000A">
                    <a:alpha val="50196"/>
                  </a:srgbClr>
                </a:solidFill>
                <a:tableStyleId>{21E4AEA4-8DFA-4A89-87EB-49C32662AFE0}</a:tableStyleId>
              </a:tblPr>
              <a:tblGrid>
                <a:gridCol w="4929551">
                  <a:extLst>
                    <a:ext uri="{9D8B030D-6E8A-4147-A177-3AD203B41FA5}">
                      <a16:colId xmlns:a16="http://schemas.microsoft.com/office/drawing/2014/main" val="1394141200"/>
                    </a:ext>
                  </a:extLst>
                </a:gridCol>
                <a:gridCol w="5586046">
                  <a:extLst>
                    <a:ext uri="{9D8B030D-6E8A-4147-A177-3AD203B41FA5}">
                      <a16:colId xmlns:a16="http://schemas.microsoft.com/office/drawing/2014/main" val="2684573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/>
                        <a:t>dreistündig</a:t>
                      </a:r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800" dirty="0"/>
                        <a:t>zweistündig</a:t>
                      </a:r>
                      <a:br>
                        <a:rPr lang="de-DE" sz="2800" dirty="0"/>
                      </a:br>
                      <a:endParaRPr lang="de-DE" sz="2800" dirty="0"/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Deutsch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Mathematik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Fremdsprachen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Naturwissenschaften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Geschichte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Geographie und Gemeinschaftskunde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Religion oder Ethik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Kunst oder Musik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de-DE" sz="2800" dirty="0"/>
                        <a:t>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1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85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E6FE1-778D-2744-A4AB-DC36F86F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Zahl der zu belegenden Kurse </a:t>
            </a:r>
            <a:r>
              <a:rPr lang="de-DE" dirty="0"/>
              <a:t>ist vorgeschrieben: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r>
              <a:rPr lang="de-DE" dirty="0"/>
              <a:t> 4 Halbjahre mit je 3 Leistungsfächern = 12 5-stündige Kurse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r>
              <a:rPr lang="de-DE" dirty="0"/>
              <a:t>30 weitere Kurse in den 4 Halbjahren</a:t>
            </a:r>
            <a:br>
              <a:rPr lang="de-DE" dirty="0"/>
            </a:br>
            <a:r>
              <a:rPr lang="de-DE" dirty="0"/>
              <a:t>(= 28 Basiskurse + 2 Wahl- oder Basiskurse)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r>
              <a:rPr lang="de-DE" dirty="0"/>
              <a:t>Profilierung (2 Fremdsprachen + 1 Naturwissenschaft oder 2 Naturwissenschaften + 1 </a:t>
            </a:r>
            <a:r>
              <a:rPr lang="de-DE" dirty="0" err="1"/>
              <a:t>Fremdprache</a:t>
            </a: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	</a:t>
            </a:r>
            <a:r>
              <a:rPr lang="de-DE" dirty="0">
                <a:sym typeface="Wingdings" pitchFamily="2" charset="2"/>
              </a:rPr>
              <a:t> Die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Belegungspflicht</a:t>
            </a:r>
            <a:r>
              <a:rPr lang="de-DE" dirty="0">
                <a:sym typeface="Wingdings" pitchFamily="2" charset="2"/>
              </a:rPr>
              <a:t> umfasst in Summe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42 Kurse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Belegungspflicht</a:t>
            </a:r>
          </a:p>
        </p:txBody>
      </p:sp>
    </p:spTree>
    <p:extLst>
      <p:ext uri="{BB962C8B-B14F-4D97-AF65-F5344CB8AC3E}">
        <p14:creationId xmlns:p14="http://schemas.microsoft.com/office/powerpoint/2010/main" val="321276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E6FE1-778D-2744-A4AB-DC36F86F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Zahl der anzurechnenden Kurse </a:t>
            </a:r>
            <a:r>
              <a:rPr lang="de-DE" dirty="0"/>
              <a:t>ist vorgeschrieben: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r>
              <a:rPr lang="de-DE" dirty="0"/>
              <a:t> 12 Kurse in den Leistungsfächern</a:t>
            </a:r>
            <a:br>
              <a:rPr lang="de-DE" dirty="0"/>
            </a:br>
            <a:r>
              <a:rPr lang="de-DE" dirty="0"/>
              <a:t>(davon 2 Leistungsfächer doppelt gewertet)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r>
              <a:rPr lang="de-DE" dirty="0"/>
              <a:t>28 Kurse in den übrigen Fächern</a:t>
            </a:r>
          </a:p>
          <a:p>
            <a:pPr>
              <a:buClr>
                <a:srgbClr val="FE0000"/>
              </a:buClr>
              <a:buFont typeface="Wingdings" pitchFamily="2" charset="2"/>
              <a:buChar char="ü"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	</a:t>
            </a:r>
            <a:r>
              <a:rPr lang="de-DE" dirty="0">
                <a:sym typeface="Wingdings" pitchFamily="2" charset="2"/>
              </a:rPr>
              <a:t> Für das Abitur sind genau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40 Kurse anrechnungspflichtig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Anrechnungspflicht</a:t>
            </a:r>
          </a:p>
        </p:txBody>
      </p:sp>
    </p:spTree>
    <p:extLst>
      <p:ext uri="{BB962C8B-B14F-4D97-AF65-F5344CB8AC3E}">
        <p14:creationId xmlns:p14="http://schemas.microsoft.com/office/powerpoint/2010/main" val="305545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Wahlmöglichkeiten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7E0410-0BE1-D44E-A119-ECB0460CF8E9}"/>
              </a:ext>
            </a:extLst>
          </p:cNvPr>
          <p:cNvSpPr txBox="1"/>
          <p:nvPr/>
        </p:nvSpPr>
        <p:spPr>
          <a:xfrm rot="16200000">
            <a:off x="7640539" y="3998265"/>
            <a:ext cx="50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10.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6121461-4CFB-854F-92CC-0242D18CC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61074"/>
            <a:ext cx="7711983" cy="5596926"/>
          </a:xfrm>
        </p:spPr>
      </p:pic>
    </p:spTree>
    <p:extLst>
      <p:ext uri="{BB962C8B-B14F-4D97-AF65-F5344CB8AC3E}">
        <p14:creationId xmlns:p14="http://schemas.microsoft.com/office/powerpoint/2010/main" val="206366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Wahlmöglichkeiten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7E0410-0BE1-D44E-A119-ECB0460CF8E9}"/>
              </a:ext>
            </a:extLst>
          </p:cNvPr>
          <p:cNvSpPr txBox="1"/>
          <p:nvPr/>
        </p:nvSpPr>
        <p:spPr>
          <a:xfrm rot="16200000">
            <a:off x="7640539" y="3998265"/>
            <a:ext cx="50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10.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8CDBCF5-BF0E-1440-AD4E-16B08946C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4354" y="1279373"/>
            <a:ext cx="8491161" cy="5578627"/>
          </a:xfrm>
        </p:spPr>
      </p:pic>
    </p:spTree>
    <p:extLst>
      <p:ext uri="{BB962C8B-B14F-4D97-AF65-F5344CB8AC3E}">
        <p14:creationId xmlns:p14="http://schemas.microsoft.com/office/powerpoint/2010/main" val="164661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Wahlmöglichkeiten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7E0410-0BE1-D44E-A119-ECB0460CF8E9}"/>
              </a:ext>
            </a:extLst>
          </p:cNvPr>
          <p:cNvSpPr txBox="1"/>
          <p:nvPr/>
        </p:nvSpPr>
        <p:spPr>
          <a:xfrm rot="16200000">
            <a:off x="7640539" y="3998265"/>
            <a:ext cx="50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11.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ECC4A65-CB1B-E147-B0D5-89B3D1BB3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1295" y="1403737"/>
            <a:ext cx="8754220" cy="5331170"/>
          </a:xfrm>
        </p:spPr>
      </p:pic>
    </p:spTree>
    <p:extLst>
      <p:ext uri="{BB962C8B-B14F-4D97-AF65-F5344CB8AC3E}">
        <p14:creationId xmlns:p14="http://schemas.microsoft.com/office/powerpoint/2010/main" val="276774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625" y="227608"/>
            <a:ext cx="10515600" cy="1325563"/>
          </a:xfrm>
        </p:spPr>
        <p:txBody>
          <a:bodyPr/>
          <a:lstStyle/>
          <a:p>
            <a:r>
              <a:rPr lang="de-DE" dirty="0" smtClean="0"/>
              <a:t>Gemeinsam die Ärmel hochkrempeln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0775" y="1289447"/>
            <a:ext cx="5772153" cy="2665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7100" b="1" dirty="0" smtClean="0">
                <a:solidFill>
                  <a:srgbClr val="FFC000"/>
                </a:solidFill>
              </a:rPr>
              <a:t>B</a:t>
            </a:r>
            <a:r>
              <a:rPr lang="de-DE" sz="3500" b="1" dirty="0" smtClean="0">
                <a:solidFill>
                  <a:srgbClr val="FFC000"/>
                </a:solidFill>
              </a:rPr>
              <a:t>eziehung</a:t>
            </a:r>
          </a:p>
          <a:p>
            <a:pPr marL="0" indent="0">
              <a:buNone/>
            </a:pPr>
            <a:r>
              <a:rPr lang="en-US" sz="1900" b="1" dirty="0" err="1" smtClean="0"/>
              <a:t>Kennenlernfahrt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err="1" smtClean="0"/>
              <a:t>Lerngemeinschaften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err="1"/>
              <a:t>zusätzlichen</a:t>
            </a:r>
            <a:r>
              <a:rPr lang="en-US" sz="1900" b="1" dirty="0"/>
              <a:t> </a:t>
            </a:r>
            <a:r>
              <a:rPr lang="en-US" sz="1900" b="1" dirty="0" err="1" smtClean="0"/>
              <a:t>Übungseinheiten</a:t>
            </a:r>
            <a:r>
              <a:rPr lang="en-US" sz="1900" b="1" dirty="0" smtClean="0"/>
              <a:t> (“</a:t>
            </a:r>
            <a:r>
              <a:rPr lang="en-US" sz="1900" b="1" dirty="0" err="1"/>
              <a:t>Ü</a:t>
            </a:r>
            <a:r>
              <a:rPr lang="en-US" sz="1900" b="1" dirty="0" err="1" smtClean="0"/>
              <a:t>bung</a:t>
            </a:r>
            <a:r>
              <a:rPr lang="en-US" sz="1900" b="1" dirty="0" smtClean="0"/>
              <a:t>”)</a:t>
            </a:r>
          </a:p>
          <a:p>
            <a:pPr marL="0" indent="0">
              <a:buNone/>
            </a:pPr>
            <a:r>
              <a:rPr lang="en-US" sz="1900" b="1" dirty="0" err="1" smtClean="0"/>
              <a:t>Verbindliche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Kommunikationsstrukturen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für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fachlichen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Austausch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err="1" smtClean="0"/>
              <a:t>Schülerrat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err="1" smtClean="0"/>
              <a:t>Oberstufenraum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mit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Lehrkräften</a:t>
            </a:r>
            <a:endParaRPr lang="en-US" sz="1900" b="1" dirty="0" smtClean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endParaRPr lang="de-DE" sz="17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57328" y="1677194"/>
            <a:ext cx="4200524" cy="183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 smtClean="0">
                <a:solidFill>
                  <a:srgbClr val="00B0F0"/>
                </a:solidFill>
              </a:rPr>
              <a:t>D</a:t>
            </a:r>
            <a:r>
              <a:rPr lang="de-DE" b="1" dirty="0" smtClean="0">
                <a:solidFill>
                  <a:srgbClr val="00B0F0"/>
                </a:solidFill>
              </a:rPr>
              <a:t>iagnose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 err="1" smtClean="0"/>
              <a:t>Lernstandsdiagnose</a:t>
            </a:r>
            <a:r>
              <a:rPr lang="de-DE" sz="1600" b="1" dirty="0" smtClean="0"/>
              <a:t>:  Tests und Fachlandkarten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 smtClean="0"/>
              <a:t>Lernpläne</a:t>
            </a:r>
            <a:endParaRPr lang="de-DE" sz="1600" b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850" y="3646686"/>
            <a:ext cx="6162675" cy="2350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8600" b="1" dirty="0" smtClean="0">
                <a:solidFill>
                  <a:srgbClr val="FF0000"/>
                </a:solidFill>
              </a:rPr>
              <a:t>V</a:t>
            </a:r>
            <a:r>
              <a:rPr lang="de-DE" sz="4000" b="1" dirty="0" smtClean="0">
                <a:solidFill>
                  <a:srgbClr val="FF0000"/>
                </a:solidFill>
              </a:rPr>
              <a:t>erbindlichkeit und Verantwortung</a:t>
            </a:r>
          </a:p>
          <a:p>
            <a:pPr marL="0" indent="0">
              <a:buNone/>
            </a:pPr>
            <a:r>
              <a:rPr lang="en-US" sz="2300" b="1" dirty="0" err="1"/>
              <a:t>Grundhaltung</a:t>
            </a:r>
            <a:r>
              <a:rPr lang="en-US" sz="2300" b="1" dirty="0"/>
              <a:t> der </a:t>
            </a:r>
            <a:r>
              <a:rPr lang="en-US" sz="2300" b="1" dirty="0" err="1"/>
              <a:t>Verantwortung</a:t>
            </a:r>
            <a:r>
              <a:rPr lang="en-US" sz="2300" b="1" dirty="0"/>
              <a:t> </a:t>
            </a:r>
            <a:r>
              <a:rPr lang="en-US" sz="2300" b="1" dirty="0" err="1"/>
              <a:t>für</a:t>
            </a:r>
            <a:r>
              <a:rPr lang="en-US" sz="2300" b="1" dirty="0"/>
              <a:t> das </a:t>
            </a:r>
            <a:r>
              <a:rPr lang="en-US" sz="2300" b="1" dirty="0" err="1"/>
              <a:t>eigene</a:t>
            </a:r>
            <a:r>
              <a:rPr lang="en-US" sz="2300" b="1" dirty="0"/>
              <a:t> </a:t>
            </a:r>
            <a:r>
              <a:rPr lang="en-US" sz="2300" b="1" dirty="0" err="1"/>
              <a:t>Lernen</a:t>
            </a:r>
            <a:r>
              <a:rPr lang="en-US" sz="2300" b="1" dirty="0"/>
              <a:t> </a:t>
            </a:r>
            <a:endParaRPr lang="en-US" sz="2300" b="1" dirty="0" smtClean="0"/>
          </a:p>
          <a:p>
            <a:pPr marL="0" indent="0">
              <a:buNone/>
            </a:pPr>
            <a:r>
              <a:rPr lang="en-US" sz="2300" b="1" dirty="0" err="1" smtClean="0"/>
              <a:t>nachhaltigen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Strukturen</a:t>
            </a:r>
            <a:r>
              <a:rPr lang="en-US" sz="2300" b="1" dirty="0" smtClean="0"/>
              <a:t>: </a:t>
            </a:r>
            <a:r>
              <a:rPr lang="en-US" sz="2300" b="1" dirty="0" err="1" smtClean="0"/>
              <a:t>verbindlichen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Lernzeiten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strukturierte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Kommunikation</a:t>
            </a:r>
            <a:endParaRPr lang="en-US" sz="2300" b="1" dirty="0" smtClean="0"/>
          </a:p>
          <a:p>
            <a:pPr marL="0" indent="0">
              <a:buNone/>
            </a:pPr>
            <a:r>
              <a:rPr lang="de-DE" sz="2300" b="1" dirty="0"/>
              <a:t>Übernahme von fachorientierten </a:t>
            </a:r>
            <a:r>
              <a:rPr lang="de-DE" sz="2300" b="1" dirty="0" smtClean="0"/>
              <a:t>Arbeitsaufträgen </a:t>
            </a:r>
            <a:endParaRPr lang="de-DE" sz="2300" b="1" dirty="0"/>
          </a:p>
          <a:p>
            <a:pPr marL="0" indent="0">
              <a:buNone/>
            </a:pPr>
            <a:r>
              <a:rPr lang="en-US" sz="2300" b="1" dirty="0" err="1" smtClean="0"/>
              <a:t>selbstständiges</a:t>
            </a:r>
            <a:r>
              <a:rPr lang="en-US" sz="2300" b="1" dirty="0" smtClean="0"/>
              <a:t> </a:t>
            </a:r>
            <a:r>
              <a:rPr lang="en-US" sz="2300" b="1" dirty="0" err="1"/>
              <a:t>Vor</a:t>
            </a:r>
            <a:r>
              <a:rPr lang="en-US" sz="2300" b="1" dirty="0"/>
              <a:t>- und </a:t>
            </a:r>
            <a:r>
              <a:rPr lang="en-US" sz="2300" b="1" dirty="0" err="1"/>
              <a:t>Nacharbeiten</a:t>
            </a:r>
            <a:r>
              <a:rPr lang="en-US" sz="2300" b="1" dirty="0"/>
              <a:t> </a:t>
            </a:r>
            <a:endParaRPr lang="de-DE" sz="2300" b="1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7200900" y="4259263"/>
            <a:ext cx="4152900" cy="238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b="1" dirty="0" smtClean="0">
                <a:solidFill>
                  <a:srgbClr val="00B050"/>
                </a:solidFill>
              </a:rPr>
              <a:t>L</a:t>
            </a:r>
            <a:r>
              <a:rPr lang="de-DE" b="1" dirty="0" smtClean="0">
                <a:solidFill>
                  <a:srgbClr val="00B050"/>
                </a:solidFill>
              </a:rPr>
              <a:t>ernbegleitung</a:t>
            </a:r>
          </a:p>
          <a:p>
            <a:pPr marL="0" indent="0">
              <a:buNone/>
            </a:pPr>
            <a:r>
              <a:rPr lang="en-US" sz="1600" b="1" dirty="0" err="1" smtClean="0"/>
              <a:t>persönliche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Lernpläne</a:t>
            </a:r>
            <a:r>
              <a:rPr lang="en-US" sz="1600" b="1" dirty="0" smtClean="0"/>
              <a:t>,  </a:t>
            </a:r>
            <a:r>
              <a:rPr lang="en-US" sz="1600" b="1" dirty="0" err="1"/>
              <a:t>Lerngemeinschaften</a:t>
            </a:r>
            <a:r>
              <a:rPr lang="en-US" sz="1600" b="1" dirty="0"/>
              <a:t>,  </a:t>
            </a:r>
            <a:r>
              <a:rPr lang="en-US" sz="1600" b="1" dirty="0" err="1" smtClean="0"/>
              <a:t>Übungen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Fachlehrer</a:t>
            </a:r>
            <a:r>
              <a:rPr lang="en-US" sz="1600" b="1" dirty="0" smtClean="0"/>
              <a:t> und </a:t>
            </a:r>
            <a:r>
              <a:rPr lang="en-US" sz="1600" b="1" dirty="0" err="1" smtClean="0"/>
              <a:t>Tutoren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Sprechstunden</a:t>
            </a:r>
            <a:r>
              <a:rPr lang="en-US" sz="1600" b="1" dirty="0" smtClean="0"/>
              <a:t> </a:t>
            </a:r>
          </a:p>
          <a:p>
            <a:pPr marL="0" indent="0">
              <a:buNone/>
            </a:pPr>
            <a:r>
              <a:rPr lang="en-US" sz="1600" b="1" dirty="0" err="1"/>
              <a:t>intelligente</a:t>
            </a:r>
            <a:r>
              <a:rPr lang="en-US" sz="1600" b="1" dirty="0"/>
              <a:t> </a:t>
            </a:r>
            <a:r>
              <a:rPr lang="en-US" sz="1600" b="1" dirty="0" err="1"/>
              <a:t>Vernetzung</a:t>
            </a:r>
            <a:r>
              <a:rPr lang="en-US" sz="1600" b="1" dirty="0"/>
              <a:t> von </a:t>
            </a:r>
            <a:r>
              <a:rPr lang="en-US" sz="1600" b="1" dirty="0" err="1"/>
              <a:t>selbstgesteuerten</a:t>
            </a:r>
            <a:r>
              <a:rPr lang="en-US" sz="1600" b="1" dirty="0"/>
              <a:t> </a:t>
            </a:r>
            <a:r>
              <a:rPr lang="en-US" sz="1600" b="1" dirty="0" err="1"/>
              <a:t>Arbeitsprozessen</a:t>
            </a:r>
            <a:r>
              <a:rPr lang="en-US" sz="1600" b="1" dirty="0"/>
              <a:t> und </a:t>
            </a:r>
            <a:r>
              <a:rPr lang="en-US" sz="1600" b="1" dirty="0" err="1" smtClean="0"/>
              <a:t>Stärken</a:t>
            </a:r>
            <a:r>
              <a:rPr lang="en-US" sz="1600" b="1" dirty="0" smtClean="0"/>
              <a:t> </a:t>
            </a:r>
            <a:r>
              <a:rPr lang="en-US" sz="1600" b="1" dirty="0"/>
              <a:t>der </a:t>
            </a:r>
            <a:r>
              <a:rPr lang="en-US" sz="1600" b="1" dirty="0" err="1"/>
              <a:t>Lehrkräfte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11387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Wahlmöglichkeiten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7E0410-0BE1-D44E-A119-ECB0460CF8E9}"/>
              </a:ext>
            </a:extLst>
          </p:cNvPr>
          <p:cNvSpPr txBox="1"/>
          <p:nvPr/>
        </p:nvSpPr>
        <p:spPr>
          <a:xfrm rot="16200000">
            <a:off x="7640539" y="3998265"/>
            <a:ext cx="50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11.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1C5AD24-FB83-6842-9091-AD975B0BF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975" y="1487508"/>
            <a:ext cx="8853540" cy="5247399"/>
          </a:xfrm>
        </p:spPr>
      </p:pic>
    </p:spTree>
    <p:extLst>
      <p:ext uri="{BB962C8B-B14F-4D97-AF65-F5344CB8AC3E}">
        <p14:creationId xmlns:p14="http://schemas.microsoft.com/office/powerpoint/2010/main" val="349647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32E174-B9A4-4C4B-AE89-2F4879BCD8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3. Die Kurswahl: Beispiele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7E0410-0BE1-D44E-A119-ECB0460CF8E9}"/>
              </a:ext>
            </a:extLst>
          </p:cNvPr>
          <p:cNvSpPr txBox="1"/>
          <p:nvPr/>
        </p:nvSpPr>
        <p:spPr>
          <a:xfrm rot="16200000">
            <a:off x="6766889" y="3520452"/>
            <a:ext cx="50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22.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1C900A1-868B-F247-B101-248336CFC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091" y="1245476"/>
            <a:ext cx="7394773" cy="5630111"/>
          </a:xfrm>
        </p:spPr>
      </p:pic>
    </p:spTree>
    <p:extLst>
      <p:ext uri="{BB962C8B-B14F-4D97-AF65-F5344CB8AC3E}">
        <p14:creationId xmlns:p14="http://schemas.microsoft.com/office/powerpoint/2010/main" val="200251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4. Leistungsmessung und Anforderungen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489450"/>
          </a:xfrm>
        </p:spPr>
        <p:txBody>
          <a:bodyPr>
            <a:normAutofit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In der Kursstufe sowie im Abitur wird zur Bewertung das 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15-Punkte-System</a:t>
            </a:r>
            <a:r>
              <a:rPr lang="de-DE" dirty="0"/>
              <a:t> verwendet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F64E22-0765-9E44-BDFD-3BA8905C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17694"/>
            <a:ext cx="11224260" cy="22006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FB021F-EC74-E547-86A3-9E020756C2CB}"/>
              </a:ext>
            </a:extLst>
          </p:cNvPr>
          <p:cNvSpPr txBox="1"/>
          <p:nvPr/>
        </p:nvSpPr>
        <p:spPr>
          <a:xfrm>
            <a:off x="838200" y="4718323"/>
            <a:ext cx="973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Leitfaden für die gymnasiale Oberstufe Abitur 2021, Hrsg. vom Ministerium für Kultus, Jugend und Sport Baden-Württemberg (2018), S. 8.</a:t>
            </a:r>
          </a:p>
        </p:txBody>
      </p:sp>
    </p:spTree>
    <p:extLst>
      <p:ext uri="{BB962C8B-B14F-4D97-AF65-F5344CB8AC3E}">
        <p14:creationId xmlns:p14="http://schemas.microsoft.com/office/powerpoint/2010/main" val="216369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4. Leistungsmessung und Anforderungen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489450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sz="3200" dirty="0">
                <a:solidFill>
                  <a:srgbClr val="FF0000"/>
                </a:solidFill>
              </a:rPr>
              <a:t>Voraussetzung für die Zulassung zum Abitur</a:t>
            </a:r>
            <a:r>
              <a:rPr lang="de-DE" sz="3200" dirty="0"/>
              <a:t/>
            </a:r>
            <a:br>
              <a:rPr lang="de-DE" sz="3200" dirty="0"/>
            </a:br>
            <a:endParaRPr lang="de-DE" sz="3200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sz="3200" dirty="0"/>
              <a:t> maximal 8 Unterkurse (= 8-mal unterpunktet), darunter höchstens 3 Kurse in den Leistungsfächern</a:t>
            </a:r>
            <a:br>
              <a:rPr lang="de-DE" sz="3200" dirty="0"/>
            </a:br>
            <a:endParaRPr lang="de-DE" sz="3200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sz="3200" dirty="0"/>
              <a:t> Belegungspflichtige Kurse dürfen nicht mit 0 Punkten abgeschlossen werden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ED7D7F-CC94-E84A-AF52-A1C537DA2AD3}"/>
              </a:ext>
            </a:extLst>
          </p:cNvPr>
          <p:cNvSpPr txBox="1"/>
          <p:nvPr/>
        </p:nvSpPr>
        <p:spPr>
          <a:xfrm>
            <a:off x="9738360" y="536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772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4. Leistungsmessung und Anforderungen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622280" cy="490791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Anzahl der Klausuren während der gesamten Kursstufe: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Leistungsfächer: 		7 </a:t>
            </a:r>
            <a:r>
              <a:rPr lang="de-DE" dirty="0"/>
              <a:t>Klausuren (außer Sport, hier: 							mind. 5)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Basis- und Wahlfächer:	4 </a:t>
            </a:r>
            <a:r>
              <a:rPr lang="de-DE" dirty="0"/>
              <a:t>Klausuren (außer Sport, hier: 							keine Klausurpflicht)</a:t>
            </a:r>
            <a:r>
              <a:rPr lang="de-DE" dirty="0">
                <a:solidFill>
                  <a:srgbClr val="FF0000"/>
                </a:solidFill>
              </a:rPr>
              <a:t>	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Anzahl GFS:			3</a:t>
            </a:r>
            <a:r>
              <a:rPr lang="de-DE" dirty="0"/>
              <a:t>, auf Wunsch ist eine 4. möglich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Pro Halbjahr = ein Halbjahreszeugnis (</a:t>
            </a:r>
            <a:r>
              <a:rPr lang="de-DE" dirty="0">
                <a:solidFill>
                  <a:srgbClr val="FF0000"/>
                </a:solidFill>
              </a:rPr>
              <a:t>keine Versetzung</a:t>
            </a:r>
            <a:r>
              <a:rPr lang="de-DE" dirty="0"/>
              <a:t>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Bewertung von Verhalten und Mitarbeit in allen 4 Halbjahren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Abiturzeugnisnote: Leistungen der 4 Halbjahre + Ergebnisse der Abiturprüfung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ED7D7F-CC94-E84A-AF52-A1C537DA2AD3}"/>
              </a:ext>
            </a:extLst>
          </p:cNvPr>
          <p:cNvSpPr txBox="1"/>
          <p:nvPr/>
        </p:nvSpPr>
        <p:spPr>
          <a:xfrm>
            <a:off x="9738360" y="536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61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Abiturprüfung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489450"/>
          </a:xfrm>
        </p:spPr>
        <p:txBody>
          <a:bodyPr>
            <a:normAutofit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bestehend aus schriftlichem und mündlichem Teil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5 Prüfungsfächer: 3 schriftlich, 2 mündlich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durch die Wahl der 5 Prüfungsfächer müssen alle Aufgabenfelder abgedeckt sein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</a:rPr>
              <a:t>Deutsch und Mathematik sind als Prüfungsfach verpflichtend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Die Prüfung gilt als nicht bestanden, wenn ein Fach mit 0 Notenpunkten abgeschlossen wird </a:t>
            </a:r>
          </a:p>
          <a:p>
            <a:pPr marL="0" indent="0">
              <a:buClr>
                <a:srgbClr val="FE0000"/>
              </a:buClr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41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Abiturprüfung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Schriftliche Prüfung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 erfolgt in den drei Leistungsfächern (zentrale Aufgabenstellung)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r>
              <a:rPr lang="de-DE" dirty="0"/>
              <a:t>Mündliche Prüfung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 erfolgt in zwei Fächern (Basis- oder Wahlfächer)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eine der beiden mündlichen Prüfungen, nicht jedoch in den Fächern Mathematik und Deutsch, kann durch eine besondere Lernleistung BLL (=Seminarkurs) ersetzt werden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52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Abiturprüfung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Besonderheiten: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die schriftliche Prüfung in den Fächern </a:t>
            </a:r>
            <a:r>
              <a:rPr lang="de-DE" dirty="0">
                <a:solidFill>
                  <a:srgbClr val="FF0000"/>
                </a:solidFill>
              </a:rPr>
              <a:t>Bildende Kunst, Musik </a:t>
            </a:r>
            <a:r>
              <a:rPr lang="de-DE" dirty="0"/>
              <a:t>und </a:t>
            </a:r>
            <a:r>
              <a:rPr lang="de-DE" dirty="0">
                <a:solidFill>
                  <a:srgbClr val="FF0000"/>
                </a:solidFill>
              </a:rPr>
              <a:t>Sport</a:t>
            </a:r>
            <a:r>
              <a:rPr lang="de-DE" dirty="0"/>
              <a:t> besteht aus einem schriftlichen und einem fachpraktischen Teil (Gewichtung 1:1)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 zur schriftlichen Prüfung in den </a:t>
            </a:r>
            <a:r>
              <a:rPr lang="de-DE" dirty="0">
                <a:solidFill>
                  <a:srgbClr val="FF0000"/>
                </a:solidFill>
              </a:rPr>
              <a:t>Fremdsprachen</a:t>
            </a:r>
            <a:r>
              <a:rPr lang="de-DE" dirty="0"/>
              <a:t> zählt die Kommunikationsprüfung (Gewichtung 2:1)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mündliche Prüfungen </a:t>
            </a:r>
            <a:r>
              <a:rPr lang="de-DE" dirty="0"/>
              <a:t>in </a:t>
            </a:r>
            <a:r>
              <a:rPr lang="de-DE" dirty="0">
                <a:solidFill>
                  <a:srgbClr val="FF0000"/>
                </a:solidFill>
              </a:rPr>
              <a:t>Bildende Kunst </a:t>
            </a:r>
            <a:r>
              <a:rPr lang="de-DE" dirty="0"/>
              <a:t>und </a:t>
            </a:r>
            <a:r>
              <a:rPr lang="de-DE" dirty="0">
                <a:solidFill>
                  <a:srgbClr val="FF0000"/>
                </a:solidFill>
              </a:rPr>
              <a:t>Musik</a:t>
            </a:r>
            <a:r>
              <a:rPr lang="de-DE" dirty="0"/>
              <a:t> </a:t>
            </a:r>
            <a:r>
              <a:rPr lang="de-DE" u="sng" dirty="0"/>
              <a:t>können</a:t>
            </a:r>
            <a:r>
              <a:rPr lang="de-DE" dirty="0"/>
              <a:t> fachpraktische Anteile enthalten (doppelt gewichtet 2:1)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mündliche Prüfungen </a:t>
            </a:r>
            <a:r>
              <a:rPr lang="de-DE" dirty="0"/>
              <a:t>in </a:t>
            </a:r>
            <a:r>
              <a:rPr lang="de-DE" dirty="0">
                <a:solidFill>
                  <a:srgbClr val="FF0000"/>
                </a:solidFill>
              </a:rPr>
              <a:t>Sport</a:t>
            </a:r>
            <a:r>
              <a:rPr lang="de-DE" dirty="0"/>
              <a:t> und </a:t>
            </a:r>
            <a:r>
              <a:rPr lang="de-DE" dirty="0">
                <a:solidFill>
                  <a:srgbClr val="FF0000"/>
                </a:solidFill>
              </a:rPr>
              <a:t>Literatur und Theater </a:t>
            </a:r>
            <a:r>
              <a:rPr lang="de-DE" u="sng" dirty="0"/>
              <a:t>müssen</a:t>
            </a:r>
            <a:r>
              <a:rPr lang="de-DE" dirty="0"/>
              <a:t> fachpraktische Anteile enthalten (doppelt gewichtet 2:1)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0000"/>
                </a:solidFill>
              </a:rPr>
              <a:t>Gemeinschaftskunde</a:t>
            </a:r>
            <a:r>
              <a:rPr lang="de-DE" dirty="0"/>
              <a:t> und </a:t>
            </a:r>
            <a:r>
              <a:rPr lang="de-DE" dirty="0">
                <a:solidFill>
                  <a:srgbClr val="FF0000"/>
                </a:solidFill>
              </a:rPr>
              <a:t>Geographie</a:t>
            </a:r>
            <a:r>
              <a:rPr lang="de-DE" dirty="0"/>
              <a:t> werden </a:t>
            </a:r>
            <a:r>
              <a:rPr lang="de-DE" dirty="0">
                <a:solidFill>
                  <a:srgbClr val="FF0000"/>
                </a:solidFill>
              </a:rPr>
              <a:t>gemeinsam mündlich abgeprüft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89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Abiturprüfung: Seminarkurs (BLL)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Kursdauer:		nur in 12.1 und 12.2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Kursthema:	fächerübergreifende Themenstellung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Kursverlauf:	Anwendung von dem Thema angemessenen Lern- 				und Arbeitsmethoden/ Ergebnissicherung in einer 				Seminararbeit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/>
              <a:t>Leistungsbewertung:</a:t>
            </a:r>
            <a:br>
              <a:rPr lang="de-DE" dirty="0"/>
            </a:br>
            <a:r>
              <a:rPr lang="de-DE" dirty="0"/>
              <a:t>2 Halbjahresnoten, Seminararbeit, Kolloquium</a:t>
            </a:r>
            <a:br>
              <a:rPr lang="de-DE" dirty="0"/>
            </a:br>
            <a:r>
              <a:rPr lang="de-DE" dirty="0"/>
              <a:t>Anrechnung: als Teil der Abiturprüfungsleistung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5. Abiturprüfung: Berechnung der Gesamtnote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Das Abiturzeugnis setzt sich zusammen aus:</a:t>
            </a:r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Block I: </a:t>
            </a:r>
            <a:r>
              <a:rPr lang="de-DE" dirty="0"/>
              <a:t>Leistungen der 4 Halbjahre (maximal 600 Punkte erreichbar – also 2/3 der Gesamtpunktzahl von 900)</a:t>
            </a:r>
            <a:br>
              <a:rPr lang="de-DE" dirty="0"/>
            </a:b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Block II: </a:t>
            </a:r>
            <a:r>
              <a:rPr lang="de-DE" dirty="0"/>
              <a:t>Ergebnisse der Abiturprüfung (maximal 300 Punkte erreichbar – also 1/3 der Gesamtpunktzahl von 900)</a:t>
            </a:r>
            <a:br>
              <a:rPr lang="de-DE" dirty="0"/>
            </a:b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Die insgesamt erreichten Punkte werden in eine Durchschnittsnote umgerechnet</a:t>
            </a:r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30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8300" y="781050"/>
            <a:ext cx="9715500" cy="90963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Voraussetzungen und Zugänge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62705"/>
              </p:ext>
            </p:extLst>
          </p:nvPr>
        </p:nvGraphicFramePr>
        <p:xfrm>
          <a:off x="2505075" y="1219200"/>
          <a:ext cx="6934200" cy="4572000"/>
        </p:xfrm>
        <a:graphic>
          <a:graphicData uri="http://schemas.openxmlformats.org/drawingml/2006/table">
            <a:tbl>
              <a:tblPr/>
              <a:tblGrid>
                <a:gridCol w="3445087">
                  <a:extLst>
                    <a:ext uri="{9D8B030D-6E8A-4147-A177-3AD203B41FA5}">
                      <a16:colId xmlns:a16="http://schemas.microsoft.com/office/drawing/2014/main" val="2494784910"/>
                    </a:ext>
                  </a:extLst>
                </a:gridCol>
                <a:gridCol w="3489113">
                  <a:extLst>
                    <a:ext uri="{9D8B030D-6E8A-4147-A177-3AD203B41FA5}">
                      <a16:colId xmlns:a16="http://schemas.microsoft.com/office/drawing/2014/main" val="1398748590"/>
                    </a:ext>
                  </a:extLst>
                </a:gridCol>
              </a:tblGrid>
              <a:tr h="60061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kern="1400" dirty="0">
                        <a:solidFill>
                          <a:srgbClr val="000000"/>
                        </a:solidFill>
                        <a:effectLst/>
                        <a:latin typeface="Gill Sans MT Condensed" panose="020B0506020104020203" pitchFamily="34" charset="0"/>
                        <a:ea typeface="Times New Roman" panose="02020603050405020304" pitchFamily="18" charset="0"/>
                        <a:cs typeface="Gill Sans MT Condensed" panose="020B050602010402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Gill Sans MT Condensed" panose="020B0506020104020203" pitchFamily="34" charset="0"/>
                        </a:rPr>
                        <a:t> </a:t>
                      </a:r>
                      <a:endParaRPr lang="de-DE" sz="1100" kern="1400">
                        <a:solidFill>
                          <a:srgbClr val="000000"/>
                        </a:solidFill>
                        <a:effectLst/>
                        <a:latin typeface="Gill Sans MT Condensed" panose="020B0506020104020203" pitchFamily="34" charset="0"/>
                        <a:ea typeface="Times New Roman" panose="02020603050405020304" pitchFamily="18" charset="0"/>
                        <a:cs typeface="Gill Sans MT Condensed" panose="020B050602010402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2663"/>
                  </a:ext>
                </a:extLst>
              </a:tr>
              <a:tr h="198569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Realschulabschlussprüfung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In </a:t>
                      </a: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den Fächern Deutsch, </a:t>
                      </a:r>
                      <a:b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Mathematik und </a:t>
                      </a:r>
                      <a:r>
                        <a:rPr lang="de-DE" sz="1600" kern="14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Englisch </a:t>
                      </a:r>
                      <a:r>
                        <a:rPr lang="de-DE" sz="1600" kern="140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die 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Noten 2, 2, 3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8A7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Gymnasiale </a:t>
                      </a:r>
                      <a:b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Versetzungsordnung </a:t>
                      </a:r>
                      <a:b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(= E-Niveau)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Durchschnittsnote mind. </a:t>
                      </a: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4,0 </a:t>
                      </a: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in Kernfächern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594482"/>
                  </a:ext>
                </a:extLst>
              </a:tr>
              <a:tr h="198569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Sowie in allen versetzungs-</a:t>
                      </a:r>
                      <a:b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relevanten Fächern eine 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Durchschnittsnote von 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mind. </a:t>
                      </a: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3,0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Gemeinschaftsschule</a:t>
                      </a:r>
                      <a:b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Klasse 10: </a:t>
                      </a: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M-Niveau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8A7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Sowie in allen versetzungsrelevanten Fächern eine Durchschnittsnote von mind. </a:t>
                      </a: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4,0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 </a:t>
                      </a:r>
                      <a:endParaRPr lang="de-DE" sz="1600" kern="14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Gemeinschaftsschule</a:t>
                      </a:r>
                      <a:b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</a:br>
                      <a:r>
                        <a:rPr lang="de-DE" sz="1600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Klasse 10: </a:t>
                      </a:r>
                      <a:r>
                        <a:rPr lang="de-DE" sz="1600" b="1" kern="14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Gill Sans MT" panose="020B0502020104020203" pitchFamily="34" charset="0"/>
                        </a:rPr>
                        <a:t>E-Niveau</a:t>
                      </a:r>
                      <a:endParaRPr lang="de-DE" sz="1600" kern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9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30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6. Fachhochschulreife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Der Erwerb der Fachhochschulreife setzt sich aus einem schulischen und einem beruflichen Teil zusammen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 schulischer Teil</a:t>
            </a:r>
            <a:r>
              <a:rPr lang="de-DE" dirty="0"/>
              <a:t>: erfordert </a:t>
            </a:r>
            <a:r>
              <a:rPr lang="de-DE" dirty="0">
                <a:solidFill>
                  <a:srgbClr val="FF0000"/>
                </a:solidFill>
              </a:rPr>
              <a:t>Mindestleistungen</a:t>
            </a:r>
            <a:r>
              <a:rPr lang="de-DE" dirty="0"/>
              <a:t> (Beratung durch Oberstufenberater*in) aus zwei aufeinanderfolgenden Halbjahren (z.B. aus 12.1 und 12.2 oder 12.2 und 13.1 oder 13.1 und 13.2)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Mindestleistungen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Anforderung 1: 	</a:t>
            </a:r>
            <a:r>
              <a:rPr lang="de-DE" dirty="0">
                <a:solidFill>
                  <a:srgbClr val="FF0000"/>
                </a:solidFill>
              </a:rPr>
              <a:t>zwei Leistungsfächer, </a:t>
            </a:r>
            <a:r>
              <a:rPr lang="de-DE" dirty="0"/>
              <a:t>darunter Mathematik, Deutsch oder 				eine Fremdsprache, </a:t>
            </a:r>
            <a:r>
              <a:rPr lang="de-DE" dirty="0">
                <a:solidFill>
                  <a:srgbClr val="FF0000"/>
                </a:solidFill>
              </a:rPr>
              <a:t>je zwei Kurse belegt, mindestens 20 				Punkte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Anforderung 2: 	weitere </a:t>
            </a:r>
            <a:r>
              <a:rPr lang="de-DE" dirty="0">
                <a:solidFill>
                  <a:srgbClr val="FF0000"/>
                </a:solidFill>
              </a:rPr>
              <a:t>11 Kurse belegt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Anforderung 3: 	insgesamt </a:t>
            </a:r>
            <a:r>
              <a:rPr lang="de-DE" dirty="0">
                <a:solidFill>
                  <a:srgbClr val="FF0000"/>
                </a:solidFill>
              </a:rPr>
              <a:t>9 Kurse mit mindestens 5 Punkten</a:t>
            </a:r>
            <a:r>
              <a:rPr lang="de-DE" dirty="0"/>
              <a:t>, darunter zwei 			Leistungskurse</a:t>
            </a:r>
          </a:p>
        </p:txBody>
      </p:sp>
    </p:spTree>
    <p:extLst>
      <p:ext uri="{BB962C8B-B14F-4D97-AF65-F5344CB8AC3E}">
        <p14:creationId xmlns:p14="http://schemas.microsoft.com/office/powerpoint/2010/main" val="255680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6. Fachhochschulreife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Der Erwerb der Fachhochschulreife setzt sich aus einem schulischen und einem beruflichen Teil zusammen</a:t>
            </a:r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 beruflicher Teil </a:t>
            </a:r>
            <a:r>
              <a:rPr lang="de-DE" dirty="0"/>
              <a:t>(im Anschluss an den schulischen Teil)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einjährige durchgehende Teilnahme an einer Berufsausbildung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mindestens einjähriges Praktikum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freiwilliges soziales oder ökologisches Jahr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Wehr- oder </a:t>
            </a:r>
            <a:r>
              <a:rPr lang="de-DE" dirty="0" smtClean="0"/>
              <a:t>Wehrsatzdienst </a:t>
            </a:r>
            <a:r>
              <a:rPr lang="de-DE" dirty="0"/>
              <a:t>oder Bundesfreiwilligenjahr</a:t>
            </a:r>
          </a:p>
        </p:txBody>
      </p:sp>
    </p:spTree>
    <p:extLst>
      <p:ext uri="{BB962C8B-B14F-4D97-AF65-F5344CB8AC3E}">
        <p14:creationId xmlns:p14="http://schemas.microsoft.com/office/powerpoint/2010/main" val="3189384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148C-F4E5-3548-8CC6-7365C9AD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3600" dirty="0"/>
              <a:t>7. Terminüberblick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56C787B-A511-CD44-9492-4930E1F24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11323"/>
              </p:ext>
            </p:extLst>
          </p:nvPr>
        </p:nvGraphicFramePr>
        <p:xfrm>
          <a:off x="838200" y="1441342"/>
          <a:ext cx="10515600" cy="5098342"/>
        </p:xfrm>
        <a:graphic>
          <a:graphicData uri="http://schemas.openxmlformats.org/drawingml/2006/table">
            <a:tbl>
              <a:tblPr firstRow="1" bandRow="1">
                <a:solidFill>
                  <a:srgbClr val="FF000A">
                    <a:alpha val="50196"/>
                  </a:srgbClr>
                </a:solidFill>
                <a:tableStyleId>{21E4AEA4-8DFA-4A89-87EB-49C32662AFE0}</a:tableStyleId>
              </a:tblPr>
              <a:tblGrid>
                <a:gridCol w="3113868">
                  <a:extLst>
                    <a:ext uri="{9D8B030D-6E8A-4147-A177-3AD203B41FA5}">
                      <a16:colId xmlns:a16="http://schemas.microsoft.com/office/drawing/2014/main" val="1394141200"/>
                    </a:ext>
                  </a:extLst>
                </a:gridCol>
                <a:gridCol w="7401732">
                  <a:extLst>
                    <a:ext uri="{9D8B030D-6E8A-4147-A177-3AD203B41FA5}">
                      <a16:colId xmlns:a16="http://schemas.microsoft.com/office/drawing/2014/main" val="2684573270"/>
                    </a:ext>
                  </a:extLst>
                </a:gridCol>
              </a:tblGrid>
              <a:tr h="464633">
                <a:tc>
                  <a:txBody>
                    <a:bodyPr/>
                    <a:lstStyle/>
                    <a:p>
                      <a:r>
                        <a:rPr lang="de-DE" sz="2400" dirty="0"/>
                        <a:t>Wann?</a:t>
                      </a:r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Was?</a:t>
                      </a:r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9069"/>
                  </a:ext>
                </a:extLst>
              </a:tr>
              <a:tr h="464633">
                <a:tc>
                  <a:txBody>
                    <a:bodyPr/>
                    <a:lstStyle/>
                    <a:p>
                      <a:r>
                        <a:rPr lang="de-DE" sz="2400" dirty="0"/>
                        <a:t>September </a:t>
                      </a:r>
                      <a:r>
                        <a:rPr lang="de-DE" sz="2400" dirty="0" smtClean="0"/>
                        <a:t>2022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Ankommen in Klasse 11: </a:t>
                      </a:r>
                      <a:r>
                        <a:rPr lang="de-DE" sz="2400" dirty="0" err="1"/>
                        <a:t>Kennenlernfahrt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12299"/>
                  </a:ext>
                </a:extLst>
              </a:tr>
              <a:tr h="464633">
                <a:tc>
                  <a:txBody>
                    <a:bodyPr/>
                    <a:lstStyle/>
                    <a:p>
                      <a:r>
                        <a:rPr lang="de-DE" sz="2400" dirty="0"/>
                        <a:t>Bis Ende Februar </a:t>
                      </a:r>
                      <a:r>
                        <a:rPr lang="de-DE" sz="2400" dirty="0" smtClean="0"/>
                        <a:t>2023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Vorstellung der Leistungs- und Wahlfächer sowie des Seminarkurses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13118"/>
                  </a:ext>
                </a:extLst>
              </a:tr>
              <a:tr h="464633">
                <a:tc>
                  <a:txBody>
                    <a:bodyPr/>
                    <a:lstStyle/>
                    <a:p>
                      <a:r>
                        <a:rPr lang="de-DE" sz="2400" dirty="0"/>
                        <a:t>06.-10. März </a:t>
                      </a:r>
                      <a:r>
                        <a:rPr lang="de-DE" sz="2400" dirty="0" smtClean="0"/>
                        <a:t>2023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Durchführung der vorläufigen Kurswahl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15046"/>
                  </a:ext>
                </a:extLst>
              </a:tr>
              <a:tr h="464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26.5.-16.6.2023</a:t>
                      </a:r>
                      <a:endParaRPr lang="de-DE" sz="2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Letzter Abgabetag des endgültigen Kurswahlbogens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48519"/>
                  </a:ext>
                </a:extLst>
              </a:tr>
              <a:tr h="542156">
                <a:tc>
                  <a:txBody>
                    <a:bodyPr/>
                    <a:lstStyle/>
                    <a:p>
                      <a:r>
                        <a:rPr lang="de-DE" sz="2400" dirty="0"/>
                        <a:t>September </a:t>
                      </a:r>
                      <a:r>
                        <a:rPr lang="de-DE" sz="2400" dirty="0" smtClean="0"/>
                        <a:t>2023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Informationen zum Beginn der Kursstufe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1022"/>
                  </a:ext>
                </a:extLst>
              </a:tr>
              <a:tr h="573721">
                <a:tc>
                  <a:txBody>
                    <a:bodyPr/>
                    <a:lstStyle/>
                    <a:p>
                      <a:r>
                        <a:rPr lang="de-DE" sz="2400" dirty="0"/>
                        <a:t>Bis 28. Oktober </a:t>
                      </a:r>
                      <a:r>
                        <a:rPr lang="de-DE" sz="2400" dirty="0" smtClean="0"/>
                        <a:t>2023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Festlegung der drei verpflichtenden GFS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06183"/>
                  </a:ext>
                </a:extLst>
              </a:tr>
              <a:tr h="464633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01. Februar 2025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Wahl der mündlichen Prüfungsfächer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97682"/>
                  </a:ext>
                </a:extLst>
              </a:tr>
              <a:tr h="836340">
                <a:tc>
                  <a:txBody>
                    <a:bodyPr/>
                    <a:lstStyle/>
                    <a:p>
                      <a:r>
                        <a:rPr lang="de-DE" sz="2400" dirty="0"/>
                        <a:t>April/ Mai </a:t>
                      </a:r>
                      <a:r>
                        <a:rPr lang="de-DE" sz="2400" dirty="0" smtClean="0"/>
                        <a:t>2025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Schriftliche Abiturprüfungen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8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3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B1FC5C4-0F82-B441-BE63-B0DA8B96EC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8. Frageforum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6739E73-C3A7-894D-A72E-E38ACB50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98411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E0000"/>
              </a:buClr>
              <a:buNone/>
            </a:pPr>
            <a:r>
              <a:rPr lang="de-DE" dirty="0"/>
              <a:t>Ihre Fragen…?</a:t>
            </a:r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>
              <a:buClr>
                <a:srgbClr val="FE0000"/>
              </a:buClr>
              <a:buNone/>
            </a:pPr>
            <a:endParaRPr lang="de-DE" dirty="0"/>
          </a:p>
          <a:p>
            <a:pPr marL="0" indent="0" algn="r">
              <a:buClr>
                <a:srgbClr val="FE0000"/>
              </a:buClr>
              <a:buNone/>
            </a:pPr>
            <a:endParaRPr lang="de-DE" dirty="0"/>
          </a:p>
          <a:p>
            <a:pPr marL="0" indent="0" algn="r">
              <a:buClr>
                <a:srgbClr val="FE0000"/>
              </a:buClr>
              <a:buNone/>
            </a:pPr>
            <a:endParaRPr lang="de-DE" dirty="0"/>
          </a:p>
          <a:p>
            <a:pPr marL="0" indent="0" algn="r">
              <a:buClr>
                <a:srgbClr val="FE0000"/>
              </a:buClr>
              <a:buNone/>
            </a:pPr>
            <a:endParaRPr lang="de-DE" dirty="0"/>
          </a:p>
          <a:p>
            <a:pPr marL="0" indent="0" algn="r">
              <a:buClr>
                <a:srgbClr val="FE0000"/>
              </a:buClr>
              <a:buNone/>
            </a:pPr>
            <a:endParaRPr lang="de-DE" dirty="0"/>
          </a:p>
          <a:p>
            <a:pPr marL="0" indent="0" algn="r">
              <a:buClr>
                <a:srgbClr val="FE0000"/>
              </a:buClr>
              <a:buNone/>
            </a:pPr>
            <a:r>
              <a:rPr lang="de-DE" dirty="0"/>
              <a:t>Alle Informationen finden Sie </a:t>
            </a:r>
          </a:p>
          <a:p>
            <a:pPr marL="0" indent="0" algn="r">
              <a:buClr>
                <a:srgbClr val="FE0000"/>
              </a:buClr>
              <a:buNone/>
            </a:pPr>
            <a:r>
              <a:rPr lang="de-DE" dirty="0"/>
              <a:t>auch auf unserer Homepage</a:t>
            </a:r>
          </a:p>
          <a:p>
            <a:pPr marL="0" indent="0" algn="r">
              <a:buClr>
                <a:srgbClr val="FE0000"/>
              </a:buClr>
              <a:buNone/>
            </a:pPr>
            <a:r>
              <a:rPr lang="de-DE" dirty="0">
                <a:highlight>
                  <a:srgbClr val="FFFF00"/>
                </a:highlight>
              </a:rPr>
              <a:t>LINK</a:t>
            </a:r>
          </a:p>
        </p:txBody>
      </p:sp>
      <p:pic>
        <p:nvPicPr>
          <p:cNvPr id="3" name="Grafik 2" descr="Fragen">
            <a:extLst>
              <a:ext uri="{FF2B5EF4-FFF2-40B4-BE49-F238E27FC236}">
                <a16:creationId xmlns:a16="http://schemas.microsoft.com/office/drawing/2014/main" id="{06CB819C-9F26-7B49-8E97-35C57A51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5729" y="2052568"/>
            <a:ext cx="2541374" cy="25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13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34739-97BA-EE4C-B10D-6FC951D7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D9A84-7C00-484A-8C42-D192FBB9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2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 Vorteile für Gemeinschaftsschüler, Realschüler und Gymnasiasten mit „Lücken“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820400" cy="4224338"/>
          </a:xfrm>
        </p:spPr>
        <p:txBody>
          <a:bodyPr/>
          <a:lstStyle/>
          <a:p>
            <a:r>
              <a:rPr lang="de-DE" sz="3600" dirty="0" smtClean="0">
                <a:solidFill>
                  <a:srgbClr val="FFC000"/>
                </a:solidFill>
              </a:rPr>
              <a:t>Gezieltes Erarbeiten der Voraussetzungen für die Kursstufe in Klasse 11 : Arbeit an fehlenden Inhalten </a:t>
            </a:r>
            <a:r>
              <a:rPr lang="de-DE" sz="3600" smtClean="0">
                <a:solidFill>
                  <a:srgbClr val="FFC000"/>
                </a:solidFill>
              </a:rPr>
              <a:t>und Kompetenzen</a:t>
            </a:r>
            <a:endParaRPr lang="de-DE" sz="3600" dirty="0" smtClean="0">
              <a:solidFill>
                <a:srgbClr val="FFC000"/>
              </a:solidFill>
            </a:endParaRPr>
          </a:p>
          <a:p>
            <a:r>
              <a:rPr lang="de-DE" sz="3600" dirty="0" smtClean="0">
                <a:solidFill>
                  <a:srgbClr val="00B050"/>
                </a:solidFill>
              </a:rPr>
              <a:t>Intensive, individuelle und verbindliche Begleitung</a:t>
            </a:r>
          </a:p>
          <a:p>
            <a:r>
              <a:rPr lang="de-DE" sz="1800" dirty="0" smtClean="0"/>
              <a:t>G9</a:t>
            </a:r>
          </a:p>
          <a:p>
            <a:r>
              <a:rPr lang="de-DE" sz="1800" dirty="0" smtClean="0"/>
              <a:t>Digitales Lernmanagementsystem, erstklassige Digitaltechnik</a:t>
            </a:r>
          </a:p>
          <a:p>
            <a:r>
              <a:rPr lang="de-DE" sz="1800" dirty="0" smtClean="0"/>
              <a:t>Positive Feedbackkultur</a:t>
            </a:r>
          </a:p>
          <a:p>
            <a:r>
              <a:rPr lang="de-DE" sz="1800" dirty="0" smtClean="0"/>
              <a:t>Arbeitsweisen der Gemeinschaftsschule erhalten</a:t>
            </a:r>
          </a:p>
          <a:p>
            <a:r>
              <a:rPr lang="de-DE" sz="1800" dirty="0" smtClean="0"/>
              <a:t>…</a:t>
            </a:r>
          </a:p>
          <a:p>
            <a:endParaRPr lang="de-DE" sz="1800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09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2C4B5-FE79-244A-87CA-E2202AD4D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2CB531-4AB4-4043-AA1E-56A3582AF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Die Oberstufe und das Abitur an der Minna-Specht-Gemeinschaftsschule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0" y="2186228"/>
            <a:ext cx="4076190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148C-F4E5-3548-8CC6-7365C9AD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3400" b="1" dirty="0"/>
              <a:t>Die Oberstufe an der Minna-Specht-Gemeinschaftsschule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A95A50-B44B-704A-88CC-AA1BF053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848"/>
            <a:ext cx="10515600" cy="45531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Allgemeines</a:t>
            </a:r>
          </a:p>
          <a:p>
            <a:pPr marL="514350" indent="-514350">
              <a:buAutoNum type="arabicPeriod"/>
            </a:pPr>
            <a:r>
              <a:rPr lang="de-DE" dirty="0"/>
              <a:t>Fächer und Kurse</a:t>
            </a:r>
          </a:p>
          <a:p>
            <a:pPr marL="514350" indent="-514350">
              <a:buAutoNum type="arabicPeriod"/>
            </a:pPr>
            <a:r>
              <a:rPr lang="de-DE" dirty="0"/>
              <a:t>Kurswahl</a:t>
            </a:r>
          </a:p>
          <a:p>
            <a:pPr marL="514350" indent="-514350">
              <a:buAutoNum type="arabicPeriod"/>
            </a:pPr>
            <a:r>
              <a:rPr lang="de-DE" dirty="0"/>
              <a:t>Leistungsmessung und Notengebung</a:t>
            </a:r>
          </a:p>
          <a:p>
            <a:pPr marL="514350" indent="-514350">
              <a:buAutoNum type="arabicPeriod"/>
            </a:pPr>
            <a:r>
              <a:rPr lang="de-DE" dirty="0"/>
              <a:t>Die Abiturprüfung</a:t>
            </a:r>
          </a:p>
          <a:p>
            <a:pPr marL="514350" indent="-514350">
              <a:buAutoNum type="arabicPeriod"/>
            </a:pPr>
            <a:r>
              <a:rPr lang="de-DE" dirty="0"/>
              <a:t>Fachhochschulreife</a:t>
            </a:r>
          </a:p>
          <a:p>
            <a:pPr marL="514350" indent="-514350">
              <a:buAutoNum type="arabicPeriod"/>
            </a:pPr>
            <a:r>
              <a:rPr lang="de-DE" dirty="0"/>
              <a:t>Terminüberblick</a:t>
            </a:r>
          </a:p>
          <a:p>
            <a:pPr marL="514350" indent="-514350">
              <a:buAutoNum type="arabicPeriod"/>
            </a:pPr>
            <a:r>
              <a:rPr lang="de-DE" dirty="0"/>
              <a:t>Frageforum</a:t>
            </a:r>
          </a:p>
        </p:txBody>
      </p:sp>
    </p:spTree>
    <p:extLst>
      <p:ext uri="{BB962C8B-B14F-4D97-AF65-F5344CB8AC3E}">
        <p14:creationId xmlns:p14="http://schemas.microsoft.com/office/powerpoint/2010/main" val="12245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148C-F4E5-3548-8CC6-7365C9AD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sz="3600" dirty="0"/>
              <a:t>Allgemeines: Kursstufe und Abitur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56C787B-A511-CD44-9492-4930E1F24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818404"/>
              </p:ext>
            </p:extLst>
          </p:nvPr>
        </p:nvGraphicFramePr>
        <p:xfrm>
          <a:off x="838200" y="1526080"/>
          <a:ext cx="10515597" cy="5212080"/>
        </p:xfrm>
        <a:graphic>
          <a:graphicData uri="http://schemas.openxmlformats.org/drawingml/2006/table">
            <a:tbl>
              <a:tblPr firstRow="1" bandRow="1">
                <a:solidFill>
                  <a:srgbClr val="FF000A">
                    <a:alpha val="50196"/>
                  </a:srgbClr>
                </a:solidFill>
                <a:tableStyleId>{21E4AEA4-8DFA-4A89-87EB-49C32662AFE0}</a:tableStyleId>
              </a:tblPr>
              <a:tblGrid>
                <a:gridCol w="5026572">
                  <a:extLst>
                    <a:ext uri="{9D8B030D-6E8A-4147-A177-3AD203B41FA5}">
                      <a16:colId xmlns:a16="http://schemas.microsoft.com/office/drawing/2014/main" val="1394141200"/>
                    </a:ext>
                  </a:extLst>
                </a:gridCol>
                <a:gridCol w="520262">
                  <a:extLst>
                    <a:ext uri="{9D8B030D-6E8A-4147-A177-3AD203B41FA5}">
                      <a16:colId xmlns:a16="http://schemas.microsoft.com/office/drawing/2014/main" val="1313618385"/>
                    </a:ext>
                  </a:extLst>
                </a:gridCol>
                <a:gridCol w="4968763">
                  <a:extLst>
                    <a:ext uri="{9D8B030D-6E8A-4147-A177-3AD203B41FA5}">
                      <a16:colId xmlns:a16="http://schemas.microsoft.com/office/drawing/2014/main" val="2684573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Wie ist es in Klasse 11?</a:t>
                      </a:r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Wie wird es in der Kursstufe?</a:t>
                      </a:r>
                    </a:p>
                  </a:txBody>
                  <a:tcPr>
                    <a:solidFill>
                      <a:srgbClr val="FF0000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Lerngruppenverband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Kurse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1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Klassenzimmer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Kursräume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1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Klassenlehrer*in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Tutor*innen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1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Stundenplan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Individueller Stundenplan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4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1 Schuljahr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 Schulhalbjahre (12.1, 12.2, 13.1, 13.2)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Halbjahresinformation und Jahreszeugnis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4 Halbjahreszeugnisse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0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/>
                        <a:t>Gelingensnachweis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Klausur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09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Klassensprecher*in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ym typeface="Wingdings" pitchFamily="2" charset="2"/>
                        </a:rPr>
                        <a:t>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Kursstufensprecher*in und Kurssprecher*in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8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03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0453AE-F867-C147-9FA8-05BCC5756D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Tx/>
              <a:buAutoNum type="arabicPeriod"/>
            </a:pPr>
            <a:r>
              <a:rPr lang="de-DE" sz="3600" dirty="0"/>
              <a:t>Allgemeines: Wer steht mir/ Ihnen zur Seite?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536C2C-743D-4F48-8BB7-07FB959EC7DC}"/>
              </a:ext>
            </a:extLst>
          </p:cNvPr>
          <p:cNvSpPr txBox="1"/>
          <p:nvPr/>
        </p:nvSpPr>
        <p:spPr>
          <a:xfrm>
            <a:off x="680545" y="3235024"/>
            <a:ext cx="3087414" cy="1261884"/>
          </a:xfrm>
          <a:prstGeom prst="rect">
            <a:avLst/>
          </a:prstGeom>
          <a:solidFill>
            <a:srgbClr val="FE00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Oberstufenleiter*in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N.N.</a:t>
            </a:r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211397-4037-0849-9523-C80ED9763485}"/>
              </a:ext>
            </a:extLst>
          </p:cNvPr>
          <p:cNvSpPr txBox="1"/>
          <p:nvPr/>
        </p:nvSpPr>
        <p:spPr>
          <a:xfrm>
            <a:off x="4474777" y="1409936"/>
            <a:ext cx="3565635" cy="1261884"/>
          </a:xfrm>
          <a:prstGeom prst="rect">
            <a:avLst/>
          </a:prstGeom>
          <a:solidFill>
            <a:srgbClr val="FE00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Oberstufenberater*in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N.N.</a:t>
            </a:r>
            <a:endParaRPr lang="de-DE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E5A343-0F51-4A4A-A125-582F42E67957}"/>
              </a:ext>
            </a:extLst>
          </p:cNvPr>
          <p:cNvSpPr txBox="1"/>
          <p:nvPr/>
        </p:nvSpPr>
        <p:spPr>
          <a:xfrm>
            <a:off x="4474776" y="5060112"/>
            <a:ext cx="3565635" cy="1261884"/>
          </a:xfrm>
          <a:prstGeom prst="rect">
            <a:avLst/>
          </a:prstGeom>
          <a:solidFill>
            <a:srgbClr val="FE00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Oberstufenberater*in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N.N.</a:t>
            </a:r>
            <a:endParaRPr lang="de-DE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A61CE3-A6FE-6C4A-AFFA-3E24D8823736}"/>
              </a:ext>
            </a:extLst>
          </p:cNvPr>
          <p:cNvSpPr txBox="1"/>
          <p:nvPr/>
        </p:nvSpPr>
        <p:spPr>
          <a:xfrm>
            <a:off x="4474778" y="3235024"/>
            <a:ext cx="3565635" cy="1261884"/>
          </a:xfrm>
          <a:prstGeom prst="rect">
            <a:avLst/>
          </a:prstGeom>
          <a:solidFill>
            <a:srgbClr val="FE00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Koordinator*in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N.N.</a:t>
            </a:r>
            <a:endParaRPr lang="de-DE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69D44-81FC-B64D-8D3B-070C0817679F}"/>
              </a:ext>
            </a:extLst>
          </p:cNvPr>
          <p:cNvSpPr txBox="1"/>
          <p:nvPr/>
        </p:nvSpPr>
        <p:spPr>
          <a:xfrm>
            <a:off x="8973207" y="3142691"/>
            <a:ext cx="2866697" cy="1446550"/>
          </a:xfrm>
          <a:prstGeom prst="rect">
            <a:avLst/>
          </a:prstGeom>
          <a:solidFill>
            <a:srgbClr val="FE0000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800" dirty="0"/>
              <a:t>Tutor*innen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de-DE" sz="2000" dirty="0"/>
              <a:t>(werden individuell gewählt)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D4CF181-624A-0745-B08D-C63DA42E8264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3767959" y="2040878"/>
            <a:ext cx="706818" cy="1825088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30A2422-087C-3247-A976-D91C80AB990E}"/>
              </a:ext>
            </a:extLst>
          </p:cNvPr>
          <p:cNvCxnSpPr>
            <a:cxnSpLocks/>
          </p:cNvCxnSpPr>
          <p:nvPr/>
        </p:nvCxnSpPr>
        <p:spPr>
          <a:xfrm>
            <a:off x="3767959" y="3899836"/>
            <a:ext cx="706817" cy="0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190B7A83-5AC7-D848-9797-6F5CB31C3745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767959" y="3865966"/>
            <a:ext cx="706817" cy="1825088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A753C53-7935-D140-A45C-D195741FCCB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040411" y="2040878"/>
            <a:ext cx="932796" cy="1825088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8D8D581E-3195-6940-85E7-A3582021F89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040413" y="3865966"/>
            <a:ext cx="932794" cy="0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FBF2EE4-A64E-2B4D-9CA1-E1F138D6BA49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8040410" y="3865966"/>
            <a:ext cx="932797" cy="1905124"/>
          </a:xfrm>
          <a:prstGeom prst="line">
            <a:avLst/>
          </a:prstGeom>
          <a:ln w="57150">
            <a:solidFill>
              <a:srgbClr val="FF0000">
                <a:alpha val="14902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2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51A231-DF4E-DA4A-8BD5-B28A3F4B1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616177"/>
          </a:xfrm>
        </p:spPr>
        <p:txBody>
          <a:bodyPr/>
          <a:lstStyle/>
          <a:p>
            <a:pPr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1-jährige Einführungsphase (Kl. 11 – 2021/2022)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06.-10. März: Vorwahlen der Kurse für die Oberstufe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 smtClean="0"/>
              <a:t>22.-26. Mai: Verbindliche </a:t>
            </a:r>
            <a:r>
              <a:rPr lang="de-DE" dirty="0"/>
              <a:t>Kurswahlen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endParaRPr lang="de-DE" dirty="0"/>
          </a:p>
          <a:p>
            <a:pPr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2-jährige Qualifikationsphase = 4 Halbjahre (12.1, 12.2, 13.1, 13.2)</a:t>
            </a:r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Jahrgangsstufe 12 und 13, Zeitraum: </a:t>
            </a:r>
            <a:r>
              <a:rPr lang="de-DE" dirty="0" smtClean="0"/>
              <a:t>2023-2025</a:t>
            </a:r>
            <a:endParaRPr lang="de-DE" dirty="0"/>
          </a:p>
          <a:p>
            <a:pPr lvl="1">
              <a:buClr>
                <a:srgbClr val="FE0000"/>
              </a:buClr>
              <a:buFont typeface="Wingdings" pitchFamily="2" charset="2"/>
              <a:buChar char="§"/>
            </a:pPr>
            <a:r>
              <a:rPr lang="de-DE" dirty="0"/>
              <a:t>Alle Leistungen fließen in das Abschlusszeugnis ein. Jedes Halbjahreszeugnis zählt als volle Leistung. </a:t>
            </a:r>
            <a:r>
              <a:rPr lang="de-DE" dirty="0" err="1"/>
              <a:t>Umwählen</a:t>
            </a:r>
            <a:r>
              <a:rPr lang="de-DE" dirty="0"/>
              <a:t> der Kurse ist in der Regel nicht möglich.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EFD1292-5B39-D349-BB77-F92F636C95E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803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Tx/>
              <a:buAutoNum type="arabicPeriod"/>
            </a:pPr>
            <a:r>
              <a:rPr lang="de-DE" sz="3600" dirty="0"/>
              <a:t>Allgemeines: Wie ist die Oberstufe gegliedert?</a:t>
            </a:r>
          </a:p>
        </p:txBody>
      </p:sp>
    </p:spTree>
    <p:extLst>
      <p:ext uri="{BB962C8B-B14F-4D97-AF65-F5344CB8AC3E}">
        <p14:creationId xmlns:p14="http://schemas.microsoft.com/office/powerpoint/2010/main" val="370730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{78CC9E58-7425-0C42-899F-3E09CC2D40DD}tf16401378</Template>
  <TotalTime>0</TotalTime>
  <Words>1825</Words>
  <Application>Microsoft Office PowerPoint</Application>
  <PresentationFormat>Breitbild</PresentationFormat>
  <Paragraphs>318</Paragraphs>
  <Slides>34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Gill Sans MT</vt:lpstr>
      <vt:lpstr>Gill Sans MT Condensed</vt:lpstr>
      <vt:lpstr>Times New Roman</vt:lpstr>
      <vt:lpstr>Wingdings</vt:lpstr>
      <vt:lpstr>Office</vt:lpstr>
      <vt:lpstr>PowerPoint-Präsentation</vt:lpstr>
      <vt:lpstr>Gemeinsam die Ärmel hochkrempeln</vt:lpstr>
      <vt:lpstr>Voraussetzungen und Zugänge </vt:lpstr>
      <vt:lpstr>Zentrale Vorteile für Gemeinschaftsschüler, Realschüler und Gymnasiasten mit „Lücken“</vt:lpstr>
      <vt:lpstr>BILD</vt:lpstr>
      <vt:lpstr>Die Oberstufe an der Minna-Specht-Gemeinschaftsschule</vt:lpstr>
      <vt:lpstr>Allgemeines: Kursstufe und Abitur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7. Terminüberblick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</dc:title>
  <dc:creator>Laura Drescher</dc:creator>
  <cp:lastModifiedBy>Halder, Daniela</cp:lastModifiedBy>
  <cp:revision>108</cp:revision>
  <cp:lastPrinted>2022-01-21T12:30:06Z</cp:lastPrinted>
  <dcterms:created xsi:type="dcterms:W3CDTF">2021-12-01T07:06:14Z</dcterms:created>
  <dcterms:modified xsi:type="dcterms:W3CDTF">2022-02-09T13:41:04Z</dcterms:modified>
</cp:coreProperties>
</file>