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1" r:id="rId4"/>
    <p:sldId id="276" r:id="rId5"/>
    <p:sldId id="259" r:id="rId6"/>
    <p:sldId id="258" r:id="rId7"/>
    <p:sldId id="260" r:id="rId8"/>
    <p:sldId id="282" r:id="rId9"/>
    <p:sldId id="262" r:id="rId10"/>
    <p:sldId id="263" r:id="rId11"/>
    <p:sldId id="277" r:id="rId12"/>
    <p:sldId id="264" r:id="rId13"/>
    <p:sldId id="265" r:id="rId14"/>
    <p:sldId id="266" r:id="rId15"/>
    <p:sldId id="267" r:id="rId16"/>
    <p:sldId id="268" r:id="rId17"/>
    <p:sldId id="278" r:id="rId18"/>
    <p:sldId id="275" r:id="rId19"/>
    <p:sldId id="269" r:id="rId20"/>
    <p:sldId id="270" r:id="rId21"/>
    <p:sldId id="272" r:id="rId22"/>
    <p:sldId id="279" r:id="rId23"/>
    <p:sldId id="271" r:id="rId24"/>
    <p:sldId id="274" r:id="rId25"/>
    <p:sldId id="273" r:id="rId26"/>
    <p:sldId id="280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FiW8c-7XehU" TargetMode="Externa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E9J5RGy7y_s" TargetMode="External"/><Relationship Id="rId1" Type="http://schemas.openxmlformats.org/officeDocument/2006/relationships/video" Target="https://www.youtube.com/embed/0iXLSdXvCBQ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h6rybuMPEA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958386-5A72-444A-AC84-4C2F5F751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/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B50D7E8-6AB5-4A78-A680-C50A3A3B72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000" i="1" dirty="0"/>
              <a:t>Tradycyjne instrumenty ludowe </a:t>
            </a:r>
            <a:br>
              <a:rPr lang="pl-PL" sz="4000" i="1" dirty="0"/>
            </a:br>
            <a:r>
              <a:rPr lang="pl-PL" sz="4000" i="1" dirty="0"/>
              <a:t>w Polsce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535AFCA-98C1-4DF8-A1F4-596750B7AD86}"/>
              </a:ext>
            </a:extLst>
          </p:cNvPr>
          <p:cNvSpPr/>
          <p:nvPr/>
        </p:nvSpPr>
        <p:spPr>
          <a:xfrm>
            <a:off x="2592280" y="1606858"/>
            <a:ext cx="65517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pl-PL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Traditional</a:t>
            </a:r>
            <a:r>
              <a:rPr lang="pl-PL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pl-PL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folk</a:t>
            </a:r>
            <a:r>
              <a:rPr lang="pl-PL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pl-PL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instruments</a:t>
            </a:r>
            <a:r>
              <a:rPr lang="pl-PL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pl-PL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                  in Poland</a:t>
            </a:r>
            <a:br>
              <a:rPr lang="pl-PL" sz="3600" b="1" i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endParaRPr lang="pl-PL" sz="3600" b="1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5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62B59A4-39C2-45F5-903C-686998C45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816" y="678390"/>
            <a:ext cx="2619375" cy="18785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ECBCD7C-8289-4652-8BA8-BAE76F08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err="1"/>
              <a:t>Bagpipes</a:t>
            </a:r>
            <a:r>
              <a:rPr lang="pl-PL" b="1" dirty="0"/>
              <a:t>  </a:t>
            </a:r>
            <a:r>
              <a:rPr lang="pl-PL" dirty="0"/>
              <a:t>-  </a:t>
            </a:r>
            <a:r>
              <a:rPr lang="pl-PL" i="1" dirty="0"/>
              <a:t>Dudy wielkopolskie</a:t>
            </a:r>
            <a:br>
              <a:rPr lang="pl-PL" dirty="0"/>
            </a:br>
            <a:r>
              <a:rPr lang="pl-PL" i="1" dirty="0"/>
              <a:t>-</a:t>
            </a:r>
            <a:r>
              <a:rPr lang="pl-PL" i="1" dirty="0" err="1"/>
              <a:t>siesieńki</a:t>
            </a:r>
            <a:r>
              <a:rPr lang="pl-PL" i="1" dirty="0"/>
              <a:t>-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C938C9-CF10-41F0-81B0-025507A15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They were made of good quality wood, such as plum tree</a:t>
            </a:r>
            <a:r>
              <a:rPr lang="pl-PL" b="1" dirty="0"/>
              <a:t>,</a:t>
            </a:r>
          </a:p>
          <a:p>
            <a:pPr marL="0" indent="0">
              <a:buNone/>
            </a:pPr>
            <a:r>
              <a:rPr lang="pl-PL" i="1" dirty="0"/>
              <a:t>Wykonywano je z drewna dobrego gatunku, np. śliwy,</a:t>
            </a:r>
          </a:p>
          <a:p>
            <a:r>
              <a:rPr lang="pl-PL" b="1" dirty="0"/>
              <a:t>and a</a:t>
            </a:r>
            <a:r>
              <a:rPr lang="en-US" b="1" dirty="0"/>
              <a:t> cushion, i.e. a leather air bag, into which air is </a:t>
            </a:r>
            <a:r>
              <a:rPr lang="pl-PL" b="1" dirty="0" err="1"/>
              <a:t>blown</a:t>
            </a:r>
            <a:r>
              <a:rPr lang="en-US" b="1" dirty="0"/>
              <a:t> by a special bellows. </a:t>
            </a:r>
            <a:endParaRPr lang="pl-PL" b="1" dirty="0"/>
          </a:p>
          <a:p>
            <a:pPr marL="0" indent="0">
              <a:buNone/>
            </a:pPr>
            <a:r>
              <a:rPr lang="pl-PL" i="1" dirty="0"/>
              <a:t>i poduszki, czyli  - skórzanego- worka powietrznego, do którego wprowadza się powietrze za pomocą specjalnego miecha.</a:t>
            </a:r>
          </a:p>
        </p:txBody>
      </p:sp>
    </p:spTree>
    <p:extLst>
      <p:ext uri="{BB962C8B-B14F-4D97-AF65-F5344CB8AC3E}">
        <p14:creationId xmlns:p14="http://schemas.microsoft.com/office/powerpoint/2010/main" val="2313525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620E138-424C-4604-AC1E-B34E445D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132" y="678390"/>
            <a:ext cx="2822945" cy="18785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FE6A0B5-4BBE-4908-8416-7DF71B18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6C83B6-F167-4055-882D-6DB6C3AE3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air escapes from there under the influence of pressure on the bag and</a:t>
            </a:r>
            <a:r>
              <a:rPr lang="pl-PL" b="1" dirty="0"/>
              <a:t>, </a:t>
            </a:r>
            <a:r>
              <a:rPr lang="pl-PL" b="1" dirty="0" err="1"/>
              <a:t>while</a:t>
            </a:r>
            <a:r>
              <a:rPr lang="pl-PL" b="1" dirty="0"/>
              <a:t> </a:t>
            </a:r>
            <a:r>
              <a:rPr lang="en-US" b="1" dirty="0"/>
              <a:t>passing through the pipes</a:t>
            </a:r>
            <a:r>
              <a:rPr lang="pl-PL" b="1" dirty="0"/>
              <a:t>,</a:t>
            </a:r>
            <a:r>
              <a:rPr lang="en-US" b="1" dirty="0"/>
              <a:t> produces sound.</a:t>
            </a:r>
            <a:endParaRPr lang="pl-PL" b="1" dirty="0"/>
          </a:p>
          <a:p>
            <a:pPr marL="0" indent="0">
              <a:buNone/>
            </a:pPr>
            <a:br>
              <a:rPr lang="en-US" b="1" dirty="0"/>
            </a:br>
            <a:r>
              <a:rPr lang="pl-PL" i="1" dirty="0"/>
              <a:t>Powietrze wydostaje się stamtąd pod wpływem nacisku na worek i przechodząc przez piszczałki wydobywa z nich dźwięk.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045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2F8D3C-654F-432F-80F8-0C9A9131A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 </a:t>
            </a:r>
            <a:r>
              <a:rPr lang="pl-PL" sz="4000" b="1" dirty="0"/>
              <a:t>The </a:t>
            </a:r>
            <a:r>
              <a:rPr lang="pl-PL" sz="4000" b="1" dirty="0" err="1"/>
              <a:t>occurrence</a:t>
            </a:r>
            <a:r>
              <a:rPr lang="pl-PL" sz="4000" b="1" dirty="0"/>
              <a:t> in Poland  </a:t>
            </a:r>
            <a:r>
              <a:rPr lang="pl-PL" sz="4000" i="1" dirty="0"/>
              <a:t>Występowanie w Polsce</a:t>
            </a:r>
          </a:p>
        </p:txBody>
      </p:sp>
      <p:pic>
        <p:nvPicPr>
          <p:cNvPr id="3074" name="Picture 2" descr="Regiony - Mała ojczyzna i regiony - Wiedza o społeczeństwie - Sciaga.pl">
            <a:extLst>
              <a:ext uri="{FF2B5EF4-FFF2-40B4-BE49-F238E27FC236}">
                <a16:creationId xmlns:a16="http://schemas.microsoft.com/office/drawing/2014/main" id="{C1D81D80-AB6B-4466-ABCD-2756F237E6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15" y="1932118"/>
            <a:ext cx="4592138" cy="460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wal 6">
            <a:extLst>
              <a:ext uri="{FF2B5EF4-FFF2-40B4-BE49-F238E27FC236}">
                <a16:creationId xmlns:a16="http://schemas.microsoft.com/office/drawing/2014/main" id="{3DB54B54-7F59-443F-9228-1A2FDBA06BBF}"/>
              </a:ext>
            </a:extLst>
          </p:cNvPr>
          <p:cNvSpPr/>
          <p:nvPr/>
        </p:nvSpPr>
        <p:spPr>
          <a:xfrm rot="1313260">
            <a:off x="6059677" y="5887730"/>
            <a:ext cx="754602" cy="415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B9476DF-8A48-4195-B21D-07938C205136}"/>
              </a:ext>
            </a:extLst>
          </p:cNvPr>
          <p:cNvSpPr/>
          <p:nvPr/>
        </p:nvSpPr>
        <p:spPr>
          <a:xfrm>
            <a:off x="4918230" y="3593460"/>
            <a:ext cx="867052" cy="8611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A907AC70-D390-4E4F-9371-6F2C561137D3}"/>
              </a:ext>
            </a:extLst>
          </p:cNvPr>
          <p:cNvSpPr/>
          <p:nvPr/>
        </p:nvSpPr>
        <p:spPr>
          <a:xfrm rot="1603865">
            <a:off x="4913891" y="5069679"/>
            <a:ext cx="1452979" cy="506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28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E29BC6-EDEF-4A99-B5AF-1F942E92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6383782" cy="13038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Work</a:t>
            </a:r>
            <a:r>
              <a:rPr lang="pl-PL" b="1" dirty="0"/>
              <a:t>s</a:t>
            </a:r>
            <a:r>
              <a:rPr lang="en-US" b="1" dirty="0"/>
              <a:t> by </a:t>
            </a:r>
            <a:r>
              <a:rPr lang="pl-PL" b="1" dirty="0" err="1"/>
              <a:t>our</a:t>
            </a:r>
            <a:r>
              <a:rPr lang="en-US" b="1" dirty="0"/>
              <a:t> student</a:t>
            </a:r>
            <a:r>
              <a:rPr lang="pl-PL" b="1" dirty="0"/>
              <a:t>s</a:t>
            </a:r>
            <a:r>
              <a:rPr lang="en-US" b="1" dirty="0"/>
              <a:t> </a:t>
            </a:r>
            <a:br>
              <a:rPr lang="pl-PL" b="1" dirty="0"/>
            </a:br>
            <a:r>
              <a:rPr lang="pl-PL" i="1" dirty="0"/>
              <a:t>Prace naszych uczniów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AF1BC52-1FDB-4D8C-811E-00BC11FBD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9597" y="855553"/>
            <a:ext cx="3502079" cy="51468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63330A4-FEB6-4B9B-849E-E8290C55A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684" y="2491273"/>
            <a:ext cx="4145872" cy="369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95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aklejka z rysunkiem Pięciolinia i nutki - TenStickers">
            <a:extLst>
              <a:ext uri="{FF2B5EF4-FFF2-40B4-BE49-F238E27FC236}">
                <a16:creationId xmlns:a16="http://schemas.microsoft.com/office/drawing/2014/main" id="{8E1AF117-E0CB-403C-AD8D-4EBBD2CA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467994"/>
            <a:ext cx="998811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3BA875F-FEEE-4329-8107-5C5B8619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/>
              <a:t>Listen</a:t>
            </a:r>
            <a:r>
              <a:rPr lang="pl-PL" b="1" dirty="0"/>
              <a:t>!</a:t>
            </a:r>
            <a:r>
              <a:rPr lang="pl-PL" dirty="0"/>
              <a:t>            </a:t>
            </a:r>
            <a:r>
              <a:rPr lang="pl-PL" i="1" dirty="0"/>
              <a:t>Posłuchajcie!</a:t>
            </a:r>
          </a:p>
        </p:txBody>
      </p:sp>
      <p:pic>
        <p:nvPicPr>
          <p:cNvPr id="4" name="Multimedia online 3">
            <a:hlinkClick r:id="" action="ppaction://media"/>
            <a:extLst>
              <a:ext uri="{FF2B5EF4-FFF2-40B4-BE49-F238E27FC236}">
                <a16:creationId xmlns:a16="http://schemas.microsoft.com/office/drawing/2014/main" id="{50CF786E-6E57-40E9-ABB3-933B6C139A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80726" y="2796466"/>
            <a:ext cx="5715244" cy="32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55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olskie Instrumenty Ludowe">
            <a:extLst>
              <a:ext uri="{FF2B5EF4-FFF2-40B4-BE49-F238E27FC236}">
                <a16:creationId xmlns:a16="http://schemas.microsoft.com/office/drawing/2014/main" id="{88C28D12-F559-49F7-A4E0-DD6FE4F4D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574" y="1423707"/>
            <a:ext cx="1469833" cy="47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C86017A-6317-4327-81F6-09D911B3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Polish folk musical instrument with strings</a:t>
            </a:r>
            <a:br>
              <a:rPr lang="en-US" dirty="0"/>
            </a:br>
            <a:r>
              <a:rPr lang="en-US" dirty="0"/>
              <a:t> </a:t>
            </a:r>
            <a:r>
              <a:rPr lang="pl-PL" sz="6000" i="1" dirty="0"/>
              <a:t>Złóbcoki</a:t>
            </a:r>
          </a:p>
        </p:txBody>
      </p:sp>
      <p:pic>
        <p:nvPicPr>
          <p:cNvPr id="1026" name="Picture 2" descr="SKRZYPCE PODWIĄZANE, GĘŚLE I SUKI... - Przewodniki po Polsce | Facebook">
            <a:extLst>
              <a:ext uri="{FF2B5EF4-FFF2-40B4-BE49-F238E27FC236}">
                <a16:creationId xmlns:a16="http://schemas.microsoft.com/office/drawing/2014/main" id="{206CA280-58E0-41A9-AA27-6A8AB8A6B6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449273"/>
            <a:ext cx="6889072" cy="32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AE2E4BE-15A4-4FC1-8B08-AFA5A1AC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8831" y="1493082"/>
            <a:ext cx="363575" cy="4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atry na starej fotografii. Oficjalna strona Jacka Ptaka. Instrumenty  pasterskie.">
            <a:extLst>
              <a:ext uri="{FF2B5EF4-FFF2-40B4-BE49-F238E27FC236}">
                <a16:creationId xmlns:a16="http://schemas.microsoft.com/office/drawing/2014/main" id="{3BAD27E5-EF85-4574-9B6A-706AA2A16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98" y="799370"/>
            <a:ext cx="2815655" cy="331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9107489-7D57-4BBF-A80B-5C0C6C62A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114" y="890374"/>
            <a:ext cx="9601196" cy="1303867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D0D871-2BF8-4E2D-ABAD-199B90695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 </a:t>
            </a:r>
            <a:r>
              <a:rPr lang="en-US" dirty="0"/>
              <a:t>  </a:t>
            </a:r>
            <a:r>
              <a:rPr lang="pl-PL" b="1" dirty="0"/>
              <a:t>The P</a:t>
            </a:r>
            <a:r>
              <a:rPr lang="en-US" b="1" dirty="0" err="1"/>
              <a:t>olish</a:t>
            </a:r>
            <a:r>
              <a:rPr lang="en-US" b="1" dirty="0"/>
              <a:t> folk musical instrument with strings </a:t>
            </a:r>
            <a:endParaRPr lang="pl-PL" b="1" dirty="0"/>
          </a:p>
          <a:p>
            <a:pPr marL="0" indent="0">
              <a:buNone/>
            </a:pPr>
            <a:r>
              <a:rPr lang="pl-PL" i="1" dirty="0"/>
              <a:t>Polski ludowy instrument muzyczny, smyczkowy</a:t>
            </a:r>
          </a:p>
          <a:p>
            <a:pPr marL="0" indent="0">
              <a:buNone/>
            </a:pPr>
            <a:endParaRPr lang="pl-PL" i="1" dirty="0"/>
          </a:p>
          <a:p>
            <a:r>
              <a:rPr lang="en-US" b="1" dirty="0"/>
              <a:t>The name </a:t>
            </a:r>
            <a:r>
              <a:rPr lang="en-US" b="1" i="1" dirty="0" err="1"/>
              <a:t>złóbcoki</a:t>
            </a:r>
            <a:r>
              <a:rPr lang="en-US" b="1" dirty="0"/>
              <a:t> </a:t>
            </a:r>
            <a:r>
              <a:rPr lang="pl-PL" b="1" dirty="0" err="1"/>
              <a:t>comes</a:t>
            </a:r>
            <a:r>
              <a:rPr lang="pl-PL" b="1" dirty="0"/>
              <a:t> from</a:t>
            </a:r>
            <a:r>
              <a:rPr lang="en-US" b="1" dirty="0"/>
              <a:t> the gouging of the instrument from a single block of wood.</a:t>
            </a:r>
            <a:endParaRPr lang="pl-PL" b="1" dirty="0"/>
          </a:p>
          <a:p>
            <a:pPr marL="0" indent="0">
              <a:buNone/>
            </a:pPr>
            <a:r>
              <a:rPr lang="pl-PL" dirty="0"/>
              <a:t>Nazwa </a:t>
            </a:r>
            <a:r>
              <a:rPr lang="pl-PL" i="1" dirty="0"/>
              <a:t>złóbcoki</a:t>
            </a:r>
            <a:r>
              <a:rPr lang="pl-PL" dirty="0"/>
              <a:t> pochodzi od </a:t>
            </a:r>
            <a:r>
              <a:rPr lang="pl-PL" i="1" dirty="0"/>
              <a:t>żłobienia</a:t>
            </a:r>
            <a:r>
              <a:rPr lang="pl-PL" dirty="0"/>
              <a:t> instrumentu z jednego klocka drewna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5A8D755-76EA-4B87-A426-5C509A7568BB}"/>
              </a:ext>
            </a:extLst>
          </p:cNvPr>
          <p:cNvSpPr txBox="1">
            <a:spLocks/>
          </p:cNvSpPr>
          <p:nvPr/>
        </p:nvSpPr>
        <p:spPr>
          <a:xfrm>
            <a:off x="1295401" y="1071719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791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C76A65C-27EE-4721-8BD7-C88A7696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764" y="690668"/>
            <a:ext cx="1942863" cy="241673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873A25A-B495-4933-98F8-3A73B1F6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FA2C1A-4DA5-4F9E-A0F4-0CED74289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They were played with a bow of an arched shape. </a:t>
            </a:r>
            <a:endParaRPr lang="pl-PL" b="1" dirty="0"/>
          </a:p>
          <a:p>
            <a:pPr marL="0" indent="0">
              <a:buNone/>
            </a:pPr>
            <a:r>
              <a:rPr lang="en-US" b="1" dirty="0"/>
              <a:t>They were tuned like violins and produced a quiet, sharp and poignant sound</a:t>
            </a:r>
            <a:r>
              <a:rPr lang="pl-PL" b="1" dirty="0"/>
              <a:t>.</a:t>
            </a:r>
          </a:p>
          <a:p>
            <a:pPr marL="0" indent="0">
              <a:buNone/>
            </a:pPr>
            <a:br>
              <a:rPr lang="en-US" b="1" dirty="0"/>
            </a:br>
            <a:r>
              <a:rPr lang="pl-PL" i="1" dirty="0"/>
              <a:t>Grano na nich smyczkiem o łukowatym kształcie. </a:t>
            </a:r>
          </a:p>
          <a:p>
            <a:pPr marL="0" indent="0">
              <a:buNone/>
            </a:pPr>
            <a:r>
              <a:rPr lang="pl-PL" i="1" dirty="0"/>
              <a:t>Strojone były tak jak skrzypce, wydawały dźwięk cichy, ostry i przejmujący.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1463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25B74-83D3-4FE2-99D0-21625947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1026520"/>
            <a:ext cx="8070540" cy="13038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Work</a:t>
            </a:r>
            <a:r>
              <a:rPr lang="pl-PL" b="1" dirty="0"/>
              <a:t>s</a:t>
            </a:r>
            <a:r>
              <a:rPr lang="en-US" b="1" dirty="0"/>
              <a:t> made by </a:t>
            </a:r>
            <a:r>
              <a:rPr lang="pl-PL" b="1" dirty="0" err="1"/>
              <a:t>our</a:t>
            </a:r>
            <a:r>
              <a:rPr lang="en-US" b="1" dirty="0"/>
              <a:t> student</a:t>
            </a:r>
            <a:r>
              <a:rPr lang="pl-PL" b="1" dirty="0"/>
              <a:t>s</a:t>
            </a:r>
            <a:r>
              <a:rPr lang="en-US" b="1" dirty="0"/>
              <a:t> </a:t>
            </a:r>
            <a:br>
              <a:rPr lang="pl-PL" dirty="0"/>
            </a:br>
            <a:r>
              <a:rPr lang="pl-PL" i="1" dirty="0"/>
              <a:t>Prace naszych uczniów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D42F889-ACBD-4E98-9E53-78352CB14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996188" y="3002950"/>
            <a:ext cx="7063068" cy="2363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955509E-F1B1-42FB-A561-C26AF431C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14732" y="1777195"/>
            <a:ext cx="5309162" cy="31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66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384636-C5FE-4B5D-B46E-2A9EAEC2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err="1"/>
              <a:t>See</a:t>
            </a:r>
            <a:r>
              <a:rPr lang="pl-PL" b="1" dirty="0"/>
              <a:t> and </a:t>
            </a:r>
            <a:r>
              <a:rPr lang="pl-PL" b="1" dirty="0" err="1"/>
              <a:t>listen</a:t>
            </a:r>
            <a:r>
              <a:rPr lang="pl-PL" b="1" dirty="0"/>
              <a:t>!</a:t>
            </a:r>
            <a:br>
              <a:rPr lang="pl-PL" b="1" dirty="0"/>
            </a:br>
            <a:r>
              <a:rPr lang="pl-PL" i="1" dirty="0"/>
              <a:t>Obejrzyj i posłuchaj!</a:t>
            </a:r>
          </a:p>
        </p:txBody>
      </p:sp>
      <p:pic>
        <p:nvPicPr>
          <p:cNvPr id="9220" name="Picture 4" descr="Naklejka z rysunkiem Pięciolinia i nutki - TenStickers">
            <a:extLst>
              <a:ext uri="{FF2B5EF4-FFF2-40B4-BE49-F238E27FC236}">
                <a16:creationId xmlns:a16="http://schemas.microsoft.com/office/drawing/2014/main" id="{5BCE7FFE-EFD0-4FAB-93E4-CB30C6225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922" y="2447578"/>
            <a:ext cx="6502153" cy="212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ultimedia online 3">
            <a:hlinkClick r:id="" action="ppaction://media"/>
            <a:extLst>
              <a:ext uri="{FF2B5EF4-FFF2-40B4-BE49-F238E27FC236}">
                <a16:creationId xmlns:a16="http://schemas.microsoft.com/office/drawing/2014/main" id="{FDF77D8A-6D58-4277-B616-A5B4CAA309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773879" y="4007158"/>
            <a:ext cx="3657600" cy="2057400"/>
          </a:xfrm>
          <a:prstGeom prst="rect">
            <a:avLst/>
          </a:prstGeom>
        </p:spPr>
      </p:pic>
      <p:pic>
        <p:nvPicPr>
          <p:cNvPr id="8" name="Multimedia online 7">
            <a:hlinkClick r:id="" action="ppaction://media"/>
            <a:extLst>
              <a:ext uri="{FF2B5EF4-FFF2-40B4-BE49-F238E27FC236}">
                <a16:creationId xmlns:a16="http://schemas.microsoft.com/office/drawing/2014/main" id="{9C37ACEE-6923-4895-8B4D-B0DDA012580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929196" y="4007158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7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83D62A-0D65-49A9-9234-D6B953C98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3557" y="1860412"/>
            <a:ext cx="5286400" cy="3137176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7C298CA-0570-442F-B55F-2F04A5578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51899" y="1069805"/>
            <a:ext cx="6244699" cy="145168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3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Music </a:t>
            </a:r>
            <a:r>
              <a:rPr kumimoji="0" lang="pl-PL" altLang="pl-PL" sz="3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has</a:t>
            </a:r>
            <a:r>
              <a:rPr kumimoji="0" lang="pl-PL" altLang="pl-PL" sz="3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pl-PL" altLang="pl-PL" sz="3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always</a:t>
            </a:r>
            <a:r>
              <a:rPr kumimoji="0" lang="pl-PL" altLang="pl-PL" sz="3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pl-PL" altLang="pl-PL" sz="3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been</a:t>
            </a:r>
            <a:r>
              <a:rPr kumimoji="0" lang="pl-PL" altLang="pl-PL" sz="3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a part of </a:t>
            </a:r>
            <a:r>
              <a:rPr kumimoji="0" lang="pl-PL" altLang="pl-PL" sz="32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human’s</a:t>
            </a:r>
            <a:r>
              <a:rPr kumimoji="0" lang="pl-PL" altLang="pl-PL" sz="3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life.</a:t>
            </a:r>
            <a:br>
              <a:rPr kumimoji="0" lang="pl-PL" altLang="pl-PL" sz="3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</a:br>
            <a:r>
              <a:rPr kumimoji="0" lang="pl-PL" altLang="pl-PL" sz="32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pl-PL" altLang="pl-PL" sz="320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Muzyka zawsze towarzyszyła człowiekowi.</a:t>
            </a:r>
            <a:r>
              <a:rPr kumimoji="0" lang="pl-PL" altLang="pl-PL" sz="3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B85BF20-829F-48A3-8C45-C3E1F21900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54245" y="2670826"/>
            <a:ext cx="6088971" cy="299057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2800" b="1" dirty="0">
                <a:solidFill>
                  <a:srgbClr val="202124"/>
                </a:solidFill>
                <a:latin typeface="Google Sans"/>
              </a:rPr>
              <a:t>P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eople </a:t>
            </a:r>
            <a:r>
              <a:rPr kumimoji="0" lang="pl-PL" altLang="pl-PL" sz="28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listened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to the </a:t>
            </a:r>
            <a:r>
              <a:rPr kumimoji="0" lang="pl-PL" altLang="pl-PL" sz="28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sounds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of </a:t>
            </a:r>
            <a:r>
              <a:rPr kumimoji="0" lang="pl-PL" altLang="pl-PL" sz="28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nature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made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pl-PL" altLang="pl-PL" sz="28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instruments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pl-PL" altLang="pl-PL" sz="28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themselves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to </a:t>
            </a:r>
            <a:r>
              <a:rPr kumimoji="0" lang="pl-PL" altLang="pl-PL" sz="28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imitate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pl-PL" altLang="pl-PL" sz="28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them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.</a:t>
            </a:r>
            <a:r>
              <a:rPr kumimoji="0" lang="pl-PL" altLang="pl-P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l-PL" altLang="pl-PL" sz="2800" i="1" dirty="0">
                <a:solidFill>
                  <a:schemeClr val="tx1"/>
                </a:solidFill>
                <a:latin typeface="Garamond" panose="02020404030301010803" pitchFamily="18" charset="0"/>
              </a:rPr>
              <a:t>Ludzie słuchali odgłosów przyrody i sami tworzyli instrumenty, aby je naśladować.</a:t>
            </a:r>
            <a:endParaRPr kumimoji="0" lang="pl-PL" altLang="pl-PL" sz="28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090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2D6FCE-0CB1-4E4A-A8F9-6C66D8AC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74" y="751313"/>
            <a:ext cx="6209506" cy="1494738"/>
          </a:xfrm>
        </p:spPr>
        <p:txBody>
          <a:bodyPr>
            <a:noAutofit/>
          </a:bodyPr>
          <a:lstStyle/>
          <a:p>
            <a:r>
              <a:rPr lang="pl-PL" sz="6000" b="1" dirty="0"/>
              <a:t>     </a:t>
            </a:r>
            <a:r>
              <a:rPr lang="pl-PL" sz="6000" b="1" dirty="0" err="1"/>
              <a:t>Bourchbass</a:t>
            </a:r>
            <a:r>
              <a:rPr lang="pl-PL" sz="6000" b="1" dirty="0"/>
              <a:t>   </a:t>
            </a:r>
            <a:br>
              <a:rPr lang="pl-PL" sz="6000" b="1" dirty="0"/>
            </a:br>
            <a:r>
              <a:rPr lang="pl-PL" sz="6000" b="1" dirty="0"/>
              <a:t>    </a:t>
            </a:r>
            <a:r>
              <a:rPr lang="pl-PL" sz="6000" i="1" dirty="0"/>
              <a:t>Burczybas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E9659B4-480D-44A7-923F-5E30082CA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282" y="2489339"/>
            <a:ext cx="3848053" cy="3727511"/>
          </a:xfrm>
          <a:prstGeom prst="rect">
            <a:avLst/>
          </a:prstGeom>
        </p:spPr>
      </p:pic>
      <p:pic>
        <p:nvPicPr>
          <p:cNvPr id="6" name="Picture 2" descr="Instrument muzyczny wykonany z drewnianej beczki i końskiego włosia wychodzącego w formie długiego kosmyka z boku beczki ">
            <a:extLst>
              <a:ext uri="{FF2B5EF4-FFF2-40B4-BE49-F238E27FC236}">
                <a16:creationId xmlns:a16="http://schemas.microsoft.com/office/drawing/2014/main" id="{5F8F0FC7-7AAE-419C-9D56-B6A474E5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51" y="2489339"/>
            <a:ext cx="4769658" cy="333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50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CC8402-F108-46F2-9B32-72930C94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4" y="502920"/>
            <a:ext cx="8677656" cy="18288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 descr="Burczybas instrument ludowy - GAMA Instrumenty i akcesoria muzyczne">
            <a:extLst>
              <a:ext uri="{FF2B5EF4-FFF2-40B4-BE49-F238E27FC236}">
                <a16:creationId xmlns:a16="http://schemas.microsoft.com/office/drawing/2014/main" id="{B361CBAB-9209-4E95-A38C-FB5680CF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301" y="690495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3A2C3-E3AC-4988-BB8A-0894E500B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/>
              <a:t>It has the shape of a small barrel, which is made of pine, spruce or willow staves. </a:t>
            </a:r>
            <a:endParaRPr lang="pl-PL" sz="2800" b="1" dirty="0"/>
          </a:p>
          <a:p>
            <a:pPr marL="0" indent="0">
              <a:buNone/>
            </a:pPr>
            <a:r>
              <a:rPr lang="en-US" sz="2800" b="1" dirty="0"/>
              <a:t>A horsehair tail is attached to the middle of one of the staves. </a:t>
            </a:r>
            <a:endParaRPr lang="pl-PL" sz="2800" b="1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800" i="1" dirty="0"/>
              <a:t>Ma kształt małej beczki, którą robi się z sosnowych, świerkowych lub wierzbowych klepek. </a:t>
            </a:r>
          </a:p>
          <a:p>
            <a:pPr marL="0" indent="0">
              <a:buNone/>
            </a:pPr>
            <a:r>
              <a:rPr lang="pl-PL" sz="2800" i="1" dirty="0"/>
              <a:t>Na środku jednego z denek przymocowany jest ogonek z końskiego włosia.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2449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AA0C0D-AF6E-445A-A39D-6583774B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86" y="982132"/>
            <a:ext cx="9601196" cy="1303867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098" name="Picture 2" descr="Burczybas XDDDDDD GIF by prroooh | Gfycat">
            <a:extLst>
              <a:ext uri="{FF2B5EF4-FFF2-40B4-BE49-F238E27FC236}">
                <a16:creationId xmlns:a16="http://schemas.microsoft.com/office/drawing/2014/main" id="{59C93BDF-2EC9-40FE-A3E9-6643A48E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86" y="833964"/>
            <a:ext cx="3285742" cy="1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C3F2A6-FB25-4F73-A2E1-B9FD4AE52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615184"/>
            <a:ext cx="9601196" cy="3964773"/>
          </a:xfrm>
        </p:spPr>
        <p:txBody>
          <a:bodyPr/>
          <a:lstStyle/>
          <a:p>
            <a:r>
              <a:rPr lang="en-US" b="1" dirty="0"/>
              <a:t>Two or three people are needed to play the </a:t>
            </a:r>
            <a:r>
              <a:rPr lang="en-US" b="1" i="1" dirty="0" err="1"/>
              <a:t>burczybas</a:t>
            </a:r>
            <a:r>
              <a:rPr lang="en-US" b="1" dirty="0"/>
              <a:t>. One holds the instrument, the second splashes water on the tail and the third one, rubbing and pulling the tail rhythmically, makes a buzzing sound.</a:t>
            </a:r>
            <a:br>
              <a:rPr lang="en-US" b="1" dirty="0"/>
            </a:br>
            <a:r>
              <a:rPr lang="pl-PL" i="1" dirty="0"/>
              <a:t>Aby zagrać na burczybasie potrzebne są dwie lub trzy osoby. Jedna trzyma instrument, druga polewa ogon wodą a trzecia, pocierając i ciągnąc rytmicznie ogon, wydobywa z niego buczący dźwięk.</a:t>
            </a:r>
          </a:p>
          <a:p>
            <a:r>
              <a:rPr lang="en-US" b="1" dirty="0"/>
              <a:t>It belongs to the percussion instruments of the so-called rubbed drums</a:t>
            </a:r>
            <a:r>
              <a:rPr lang="pl-PL" b="1" dirty="0"/>
              <a:t>.</a:t>
            </a:r>
            <a:br>
              <a:rPr lang="en-US" dirty="0"/>
            </a:br>
            <a:r>
              <a:rPr lang="pl-PL" i="1" dirty="0"/>
              <a:t>Należy do instrumentów perkusyjnych tak zwanych bębnów pocieranych.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2490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303D66-BD50-496C-81B5-78211B6A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484982"/>
            <a:ext cx="9601196" cy="1823212"/>
          </a:xfrm>
        </p:spPr>
        <p:txBody>
          <a:bodyPr/>
          <a:lstStyle/>
          <a:p>
            <a:r>
              <a:rPr lang="pl-PL" b="1" dirty="0"/>
              <a:t>The </a:t>
            </a:r>
            <a:r>
              <a:rPr lang="pl-PL" b="1" dirty="0" err="1"/>
              <a:t>occurrence</a:t>
            </a:r>
            <a:r>
              <a:rPr lang="pl-PL" b="1" dirty="0"/>
              <a:t> in Poland </a:t>
            </a:r>
            <a:br>
              <a:rPr lang="pl-PL" b="1" dirty="0"/>
            </a:br>
            <a:r>
              <a:rPr lang="pl-PL" i="1" dirty="0"/>
              <a:t>Występowanie w Polsce</a:t>
            </a:r>
          </a:p>
        </p:txBody>
      </p:sp>
      <p:pic>
        <p:nvPicPr>
          <p:cNvPr id="4" name="Picture 2" descr="Regiony - Mała ojczyzna i regiony - Wiedza o społeczeństwie - Sciaga.pl">
            <a:extLst>
              <a:ext uri="{FF2B5EF4-FFF2-40B4-BE49-F238E27FC236}">
                <a16:creationId xmlns:a16="http://schemas.microsoft.com/office/drawing/2014/main" id="{7791C704-EF1C-4358-82BE-DF559DFA5D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32" y="2432481"/>
            <a:ext cx="4039340" cy="39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00E402C2-C389-456A-AA79-16F4A997DE9A}"/>
              </a:ext>
            </a:extLst>
          </p:cNvPr>
          <p:cNvSpPr/>
          <p:nvPr/>
        </p:nvSpPr>
        <p:spPr>
          <a:xfrm rot="1441622">
            <a:off x="5069150" y="2473272"/>
            <a:ext cx="470516" cy="12695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210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1EBB87-6530-4B6D-B692-FEA77E85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984" y="982132"/>
            <a:ext cx="6471822" cy="13038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Work</a:t>
            </a:r>
            <a:r>
              <a:rPr lang="pl-PL" b="1" dirty="0"/>
              <a:t>s</a:t>
            </a:r>
            <a:r>
              <a:rPr lang="en-US" b="1" dirty="0"/>
              <a:t> made by </a:t>
            </a:r>
            <a:r>
              <a:rPr lang="pl-PL" b="1" dirty="0" err="1"/>
              <a:t>our</a:t>
            </a:r>
            <a:r>
              <a:rPr lang="en-US" b="1" dirty="0"/>
              <a:t> student</a:t>
            </a:r>
            <a:r>
              <a:rPr lang="pl-PL" b="1" dirty="0"/>
              <a:t>s</a:t>
            </a:r>
            <a:br>
              <a:rPr lang="pl-PL" b="1" dirty="0"/>
            </a:br>
            <a:r>
              <a:rPr lang="pl-PL" i="1" dirty="0"/>
              <a:t>Prace naszych uczniów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11FE6E1-D3BE-4C6E-A298-BE7DC81C1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81490" y="1466664"/>
            <a:ext cx="5232895" cy="3924671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1F817DF-EC47-4777-9D98-005A258F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275000" y="2569194"/>
            <a:ext cx="3406871" cy="354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75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3C2B48-FC6D-4BE6-839F-D696B7F66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551806" cy="1303867"/>
          </a:xfrm>
        </p:spPr>
        <p:txBody>
          <a:bodyPr>
            <a:normAutofit fontScale="90000"/>
          </a:bodyPr>
          <a:lstStyle/>
          <a:p>
            <a:r>
              <a:rPr lang="pl-PL" b="1" dirty="0" err="1"/>
              <a:t>Listen</a:t>
            </a:r>
            <a:r>
              <a:rPr lang="pl-PL" b="1" dirty="0"/>
              <a:t>!</a:t>
            </a:r>
            <a:r>
              <a:rPr lang="pl-PL" dirty="0"/>
              <a:t>            </a:t>
            </a:r>
            <a:r>
              <a:rPr lang="pl-PL" i="1" dirty="0"/>
              <a:t>Posłuchajcie!</a:t>
            </a:r>
            <a:endParaRPr lang="pl-PL" dirty="0"/>
          </a:p>
        </p:txBody>
      </p:sp>
      <p:pic>
        <p:nvPicPr>
          <p:cNvPr id="4" name="f-burczybas-ispan">
            <a:hlinkClick r:id="" action="ppaction://media"/>
            <a:extLst>
              <a:ext uri="{FF2B5EF4-FFF2-40B4-BE49-F238E27FC236}">
                <a16:creationId xmlns:a16="http://schemas.microsoft.com/office/drawing/2014/main" id="{2D339B5C-B583-44C0-904E-BCF14E64A3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7233" y="982132"/>
            <a:ext cx="5779365" cy="4624377"/>
          </a:xfrm>
        </p:spPr>
      </p:pic>
      <p:pic>
        <p:nvPicPr>
          <p:cNvPr id="10242" name="Picture 2" descr="Naklejka z rysunkiem Pięciolinia i nutki - TenStickers">
            <a:extLst>
              <a:ext uri="{FF2B5EF4-FFF2-40B4-BE49-F238E27FC236}">
                <a16:creationId xmlns:a16="http://schemas.microsoft.com/office/drawing/2014/main" id="{E303B1D2-A6CB-401D-B12C-135FDBF8B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92" y="2807748"/>
            <a:ext cx="3653716" cy="25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9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CD7ABAC-F648-4A3D-BD43-35496FC7F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28351" y="-1649394"/>
            <a:ext cx="5202637" cy="1015679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CD0CE0B-653E-4009-8E4F-BAFAD3AF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948" y="4421080"/>
            <a:ext cx="3204839" cy="1609236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l-PL" i="1" dirty="0"/>
              <a:t>Słuchajmy muzyki !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6889DF-8F1E-4A9F-892C-E6AD34F55A5B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825535" y="2333823"/>
            <a:ext cx="6437049" cy="21903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7200" b="1" i="1" dirty="0" err="1">
                <a:solidFill>
                  <a:srgbClr val="202124"/>
                </a:solidFill>
              </a:rPr>
              <a:t>L</a:t>
            </a:r>
            <a:r>
              <a:rPr kumimoji="0" lang="pl-PL" altLang="pl-PL" sz="7200" b="1" i="1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isten</a:t>
            </a:r>
            <a:r>
              <a:rPr kumimoji="0" lang="pl-PL" altLang="pl-PL" sz="7200" b="1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to the </a:t>
            </a:r>
            <a:r>
              <a:rPr kumimoji="0" lang="pl-PL" altLang="pl-PL" sz="7200" b="1" i="1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music</a:t>
            </a:r>
            <a:r>
              <a:rPr kumimoji="0" lang="pl-PL" altLang="pl-PL" sz="7200" b="1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!</a:t>
            </a:r>
            <a:r>
              <a:rPr kumimoji="0" lang="pl-PL" altLang="pl-PL" sz="7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1050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9C0673-813A-4C21-89B3-BA85BA99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252" y="4168981"/>
            <a:ext cx="9609668" cy="2609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78D8D19-865C-4277-B21F-338B3A6AF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presentation</a:t>
            </a:r>
            <a:r>
              <a:rPr lang="pl-PL" dirty="0"/>
              <a:t> was </a:t>
            </a:r>
            <a:r>
              <a:rPr lang="pl-PL" dirty="0" err="1"/>
              <a:t>made</a:t>
            </a:r>
            <a:r>
              <a:rPr lang="pl-PL" dirty="0"/>
              <a:t> by </a:t>
            </a:r>
            <a:r>
              <a:rPr lang="pl-PL" i="1" dirty="0"/>
              <a:t>Beata </a:t>
            </a:r>
            <a:r>
              <a:rPr lang="pl-PL" i="1" dirty="0" err="1"/>
              <a:t>Szczygłowska</a:t>
            </a:r>
            <a:r>
              <a:rPr lang="pl-PL" i="1" dirty="0"/>
              <a:t> </a:t>
            </a:r>
            <a:r>
              <a:rPr lang="pl-PL" dirty="0"/>
              <a:t>and </a:t>
            </a:r>
            <a:r>
              <a:rPr lang="pl-PL" i="1" dirty="0" err="1"/>
              <a:t>students</a:t>
            </a:r>
            <a:endParaRPr lang="pl-PL" i="1" dirty="0"/>
          </a:p>
          <a:p>
            <a:r>
              <a:rPr lang="pl-PL" dirty="0" err="1"/>
              <a:t>Translation</a:t>
            </a:r>
            <a:r>
              <a:rPr lang="pl-PL" dirty="0"/>
              <a:t> by </a:t>
            </a:r>
            <a:r>
              <a:rPr lang="pl-PL" i="1"/>
              <a:t>Sylwia Wójcik</a:t>
            </a:r>
            <a:endParaRPr lang="pl-PL" i="1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2210F6F-1ED7-49DA-8843-1765CDB73A2F}"/>
              </a:ext>
            </a:extLst>
          </p:cNvPr>
          <p:cNvSpPr/>
          <p:nvPr/>
        </p:nvSpPr>
        <p:spPr>
          <a:xfrm>
            <a:off x="1130423" y="111125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Traditional</a:t>
            </a:r>
            <a:r>
              <a:rPr lang="pl-PL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pl-PL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folk</a:t>
            </a:r>
            <a:r>
              <a:rPr lang="pl-PL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pl-PL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instruments</a:t>
            </a:r>
            <a:r>
              <a:rPr lang="pl-PL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pl-PL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            in Poland</a:t>
            </a:r>
            <a:br>
              <a:rPr lang="pl-PL" sz="1600" b="1" i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endParaRPr lang="pl-PL" sz="1600" b="1" i="1" dirty="0">
              <a:latin typeface="Garamond" panose="02020404030301010803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BC09335-05AA-4212-A3C4-9F177E66BDB1}"/>
              </a:ext>
            </a:extLst>
          </p:cNvPr>
          <p:cNvSpPr/>
          <p:nvPr/>
        </p:nvSpPr>
        <p:spPr>
          <a:xfrm>
            <a:off x="1432264" y="2183907"/>
            <a:ext cx="28911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i="1" dirty="0"/>
              <a:t>Tradycyjne instrumenty ludowe </a:t>
            </a:r>
            <a:br>
              <a:rPr lang="pl-PL" sz="2800" i="1" dirty="0"/>
            </a:br>
            <a:r>
              <a:rPr lang="pl-PL" sz="2800" i="1" dirty="0"/>
              <a:t>w Polsce</a:t>
            </a:r>
          </a:p>
        </p:txBody>
      </p:sp>
      <p:pic>
        <p:nvPicPr>
          <p:cNvPr id="6" name="Picture 4" descr="Naklejka z rysunkiem Pięciolinia i nutki - TenStickers">
            <a:extLst>
              <a:ext uri="{FF2B5EF4-FFF2-40B4-BE49-F238E27FC236}">
                <a16:creationId xmlns:a16="http://schemas.microsoft.com/office/drawing/2014/main" id="{896B634C-837B-436F-AAA5-B41FB9F0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32" y="992209"/>
            <a:ext cx="4495507" cy="263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6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BB8B1D-AE97-4148-A618-7C8E4C61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069" y="1154098"/>
            <a:ext cx="8158688" cy="2112886"/>
          </a:xfrm>
        </p:spPr>
        <p:txBody>
          <a:bodyPr>
            <a:normAutofit/>
          </a:bodyPr>
          <a:lstStyle/>
          <a:p>
            <a:r>
              <a:rPr lang="pl-PL" altLang="pl-PL" dirty="0" err="1">
                <a:ln>
                  <a:noFill/>
                </a:ln>
                <a:solidFill>
                  <a:srgbClr val="202124"/>
                </a:solidFill>
                <a:latin typeface="Google Sans"/>
              </a:rPr>
              <a:t>These</a:t>
            </a:r>
            <a:r>
              <a:rPr lang="pl-PL" altLang="pl-PL" dirty="0">
                <a:ln>
                  <a:noFill/>
                </a:ln>
                <a:solidFill>
                  <a:srgbClr val="202124"/>
                </a:solidFill>
                <a:latin typeface="Google Sans"/>
              </a:rPr>
              <a:t> </a:t>
            </a:r>
            <a:r>
              <a:rPr lang="pl-PL" altLang="pl-PL" dirty="0" err="1">
                <a:ln>
                  <a:noFill/>
                </a:ln>
                <a:solidFill>
                  <a:srgbClr val="202124"/>
                </a:solidFill>
                <a:latin typeface="Google Sans"/>
              </a:rPr>
              <a:t>are</a:t>
            </a:r>
            <a:r>
              <a:rPr lang="pl-PL" altLang="pl-PL" dirty="0">
                <a:ln>
                  <a:noFill/>
                </a:ln>
                <a:solidFill>
                  <a:srgbClr val="202124"/>
                </a:solidFill>
                <a:latin typeface="Google Sans"/>
              </a:rPr>
              <a:t> </a:t>
            </a:r>
            <a:r>
              <a:rPr lang="pl-PL" altLang="pl-PL" dirty="0" err="1">
                <a:ln>
                  <a:noFill/>
                </a:ln>
                <a:solidFill>
                  <a:srgbClr val="202124"/>
                </a:solidFill>
                <a:latin typeface="Google Sans"/>
              </a:rPr>
              <a:t>examples</a:t>
            </a:r>
            <a:r>
              <a:rPr lang="pl-PL" altLang="pl-PL" dirty="0">
                <a:ln>
                  <a:noFill/>
                </a:ln>
                <a:solidFill>
                  <a:srgbClr val="202124"/>
                </a:solidFill>
                <a:latin typeface="Google Sans"/>
              </a:rPr>
              <a:t> of </a:t>
            </a:r>
            <a:r>
              <a:rPr lang="pl-PL" altLang="pl-PL" dirty="0" err="1">
                <a:ln>
                  <a:noFill/>
                </a:ln>
                <a:solidFill>
                  <a:srgbClr val="202124"/>
                </a:solidFill>
                <a:latin typeface="Google Sans"/>
              </a:rPr>
              <a:t>instruments</a:t>
            </a:r>
            <a:r>
              <a:rPr lang="pl-PL" altLang="pl-PL" dirty="0">
                <a:ln>
                  <a:noFill/>
                </a:ln>
                <a:solidFill>
                  <a:srgbClr val="202124"/>
                </a:solidFill>
                <a:latin typeface="Google Sans"/>
              </a:rPr>
              <a:t> from </a:t>
            </a:r>
            <a:r>
              <a:rPr lang="pl-PL" altLang="pl-PL" dirty="0" err="1">
                <a:ln>
                  <a:noFill/>
                </a:ln>
                <a:solidFill>
                  <a:srgbClr val="202124"/>
                </a:solidFill>
                <a:latin typeface="Google Sans"/>
              </a:rPr>
              <a:t>our</a:t>
            </a:r>
            <a:r>
              <a:rPr lang="pl-PL" altLang="pl-PL" dirty="0">
                <a:ln>
                  <a:noFill/>
                </a:ln>
                <a:solidFill>
                  <a:srgbClr val="202124"/>
                </a:solidFill>
                <a:latin typeface="Google Sans"/>
              </a:rPr>
              <a:t> country.</a:t>
            </a:r>
            <a:r>
              <a:rPr lang="pl-PL" altLang="pl-PL" sz="1200" dirty="0">
                <a:ln>
                  <a:noFill/>
                </a:ln>
                <a:solidFill>
                  <a:schemeClr val="tx1"/>
                </a:solidFill>
              </a:rPr>
              <a:t> </a:t>
            </a:r>
            <a:br>
              <a:rPr lang="pl-PL" altLang="pl-PL" sz="360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7566A7-2FD5-4EA9-BCFD-B9810B014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600" i="1" dirty="0"/>
              <a:t>To przykłady instrumentów z naszego kraju.</a:t>
            </a:r>
          </a:p>
        </p:txBody>
      </p:sp>
    </p:spTree>
    <p:extLst>
      <p:ext uri="{BB962C8B-B14F-4D97-AF65-F5344CB8AC3E}">
        <p14:creationId xmlns:p14="http://schemas.microsoft.com/office/powerpoint/2010/main" val="339859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karyna ptak na wodę - Galeria TROPIKALNYSTYL -Etniczne okaryny, instrumenty  edukacyjne, okaryny dla dzieci">
            <a:extLst>
              <a:ext uri="{FF2B5EF4-FFF2-40B4-BE49-F238E27FC236}">
                <a16:creationId xmlns:a16="http://schemas.microsoft.com/office/drawing/2014/main" id="{25118E99-CF84-4D3C-B2A8-E460862BA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71" y="1616148"/>
            <a:ext cx="4598633" cy="45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853B359-E9F8-4D0D-A031-10944AB3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 </a:t>
            </a:r>
            <a:r>
              <a:rPr lang="pl-PL" sz="4800" b="1" dirty="0"/>
              <a:t>Clay </a:t>
            </a:r>
            <a:r>
              <a:rPr lang="pl-PL" sz="4800" b="1" dirty="0" err="1"/>
              <a:t>Folk</a:t>
            </a:r>
            <a:r>
              <a:rPr lang="pl-PL" sz="4800" b="1" dirty="0"/>
              <a:t> Instrument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82D538-4857-4014-BCBB-55DAF9082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i="1" dirty="0"/>
              <a:t> </a:t>
            </a:r>
          </a:p>
          <a:p>
            <a:endParaRPr lang="pl-PL" sz="3600" b="1" i="1" dirty="0"/>
          </a:p>
          <a:p>
            <a:r>
              <a:rPr lang="pl-PL" sz="3600" b="1" i="1" dirty="0" err="1"/>
              <a:t>Water</a:t>
            </a:r>
            <a:r>
              <a:rPr lang="pl-PL" sz="3600" b="1" i="1" dirty="0"/>
              <a:t> Bird</a:t>
            </a:r>
          </a:p>
          <a:p>
            <a:pPr marL="0" indent="0">
              <a:buNone/>
            </a:pPr>
            <a:br>
              <a:rPr lang="pl-PL" sz="3600" b="1" dirty="0"/>
            </a:b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59167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F3D515-012D-4146-A391-1BAEBBA1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08765"/>
            <a:ext cx="9601196" cy="1303867"/>
          </a:xfrm>
        </p:spPr>
        <p:txBody>
          <a:bodyPr>
            <a:noAutofit/>
          </a:bodyPr>
          <a:lstStyle/>
          <a:p>
            <a:r>
              <a:rPr lang="pl-PL" sz="4800" b="1" dirty="0"/>
              <a:t>Okaryna </a:t>
            </a:r>
            <a:br>
              <a:rPr lang="pl-PL" sz="4800" b="1" dirty="0"/>
            </a:br>
            <a:r>
              <a:rPr lang="pl-PL" sz="4800" b="1" dirty="0"/>
              <a:t> gliniany instrument ludowy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F34E43-BC8B-41DC-8747-5C68E5FB3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787" y="3098115"/>
            <a:ext cx="9559980" cy="3008573"/>
          </a:xfrm>
        </p:spPr>
        <p:txBody>
          <a:bodyPr/>
          <a:lstStyle/>
          <a:p>
            <a:r>
              <a:rPr lang="pl-PL" sz="3600" b="1" dirty="0"/>
              <a:t>Ptaszek na wodę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032" name="Picture 8" descr="Okaryna ptak na wodę - Galeria TROPIKALNYSTYL -Etniczne okaryny, instrumenty  edukacyjne, okaryny dla dzieci">
            <a:extLst>
              <a:ext uri="{FF2B5EF4-FFF2-40B4-BE49-F238E27FC236}">
                <a16:creationId xmlns:a16="http://schemas.microsoft.com/office/drawing/2014/main" id="{43F266DB-4483-47E9-A0D9-7962D9C7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35" y="2476639"/>
            <a:ext cx="3781002" cy="373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9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liniane ptaszki gwizdki na wodę prezent pięknie grają instrument Wrocław  Śródmieście • OLX.pl">
            <a:extLst>
              <a:ext uri="{FF2B5EF4-FFF2-40B4-BE49-F238E27FC236}">
                <a16:creationId xmlns:a16="http://schemas.microsoft.com/office/drawing/2014/main" id="{02958464-56A4-4485-B9D4-8375085DC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01" y="838221"/>
            <a:ext cx="3458824" cy="259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B7B813F-6549-474D-8E85-FD01918A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75" y="982132"/>
            <a:ext cx="5365809" cy="1303867"/>
          </a:xfrm>
        </p:spPr>
        <p:txBody>
          <a:bodyPr>
            <a:normAutofit fontScale="90000"/>
          </a:bodyPr>
          <a:lstStyle/>
          <a:p>
            <a:r>
              <a:rPr lang="pl-PL" sz="4000" b="1" dirty="0" err="1"/>
              <a:t>Water</a:t>
            </a:r>
            <a:r>
              <a:rPr lang="pl-PL" sz="4000" b="1" dirty="0"/>
              <a:t> Bird </a:t>
            </a:r>
            <a:br>
              <a:rPr lang="pl-PL" sz="4000" b="1" dirty="0"/>
            </a:br>
            <a:r>
              <a:rPr lang="pl-PL" sz="4000" i="1" dirty="0"/>
              <a:t>Ptaszek na wodę – gwizdek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0F4517-FCC3-4838-BBCF-258CEB737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681" y="1950868"/>
            <a:ext cx="9601196" cy="40689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l-PL" dirty="0"/>
          </a:p>
          <a:p>
            <a:r>
              <a:rPr lang="pl-PL" dirty="0"/>
              <a:t> </a:t>
            </a:r>
            <a:r>
              <a:rPr lang="pl-PL" b="1" dirty="0"/>
              <a:t>Hand-</a:t>
            </a:r>
            <a:r>
              <a:rPr lang="pl-PL" b="1" dirty="0" err="1"/>
              <a:t>made</a:t>
            </a:r>
            <a:r>
              <a:rPr lang="pl-PL" b="1" dirty="0"/>
              <a:t> of </a:t>
            </a:r>
            <a:r>
              <a:rPr lang="pl-PL" b="1" dirty="0" err="1"/>
              <a:t>clay</a:t>
            </a:r>
            <a:r>
              <a:rPr lang="pl-PL" b="1" dirty="0"/>
              <a:t>, </a:t>
            </a:r>
            <a:r>
              <a:rPr lang="pl-PL" b="1" dirty="0" err="1"/>
              <a:t>hand-painted</a:t>
            </a:r>
            <a:endParaRPr lang="pl-PL" b="1" dirty="0"/>
          </a:p>
          <a:p>
            <a:pPr marL="0" indent="0">
              <a:buNone/>
            </a:pPr>
            <a:r>
              <a:rPr lang="pl-PL" i="1" dirty="0"/>
              <a:t>Wykonany ręcznie z gliny, ręcznie malowany </a:t>
            </a:r>
          </a:p>
          <a:p>
            <a:pPr marL="0" indent="0">
              <a:buNone/>
            </a:pPr>
            <a:endParaRPr lang="pl-PL" dirty="0"/>
          </a:p>
          <a:p>
            <a:r>
              <a:rPr lang="en-US" dirty="0"/>
              <a:t> </a:t>
            </a:r>
            <a:r>
              <a:rPr lang="en-US" b="1" dirty="0"/>
              <a:t>After filling with water it produces authentic bird singing sounds</a:t>
            </a:r>
            <a:endParaRPr lang="pl-PL" b="1" dirty="0"/>
          </a:p>
          <a:p>
            <a:pPr marL="0" indent="0">
              <a:buNone/>
            </a:pPr>
            <a:r>
              <a:rPr lang="pl-PL" i="1" dirty="0"/>
              <a:t>Po napełnieniu wodą wydaje autentyczne dźwięki śpiewu ptaka</a:t>
            </a:r>
          </a:p>
          <a:p>
            <a:pPr marL="0" indent="0">
              <a:buNone/>
            </a:pPr>
            <a:endParaRPr lang="pl-PL" dirty="0"/>
          </a:p>
          <a:p>
            <a:r>
              <a:rPr lang="en-US" b="1" dirty="0"/>
              <a:t>Depending on the amount of water, the sound changes</a:t>
            </a:r>
            <a:br>
              <a:rPr lang="en-US" dirty="0"/>
            </a:br>
            <a:r>
              <a:rPr lang="pl-PL" i="1" dirty="0"/>
              <a:t>W zależności od ilości wody, dźwięk się zmienia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703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8E8ADD-A65A-4B49-AFFD-8CBEF8B7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The </a:t>
            </a:r>
            <a:r>
              <a:rPr lang="pl-PL" b="1" dirty="0" err="1"/>
              <a:t>wo</a:t>
            </a:r>
            <a:r>
              <a:rPr lang="en-US" b="1" dirty="0" err="1"/>
              <a:t>rk</a:t>
            </a:r>
            <a:r>
              <a:rPr lang="en-US" b="1" dirty="0"/>
              <a:t> made by </a:t>
            </a:r>
            <a:r>
              <a:rPr lang="pl-PL" b="1" dirty="0" err="1"/>
              <a:t>our</a:t>
            </a:r>
            <a:r>
              <a:rPr lang="en-US" b="1" dirty="0"/>
              <a:t> student </a:t>
            </a:r>
            <a:br>
              <a:rPr lang="pl-PL" dirty="0"/>
            </a:br>
            <a:r>
              <a:rPr lang="pl-PL" i="1" dirty="0"/>
              <a:t>Praca wykonana przez ucznia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12C365-2950-4F1E-86F4-A28E11BA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3ED7C4-5731-45B9-BA74-D7C1CA894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262" y="2650354"/>
            <a:ext cx="3863675" cy="31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3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7E243B-2BBD-4B10-9DBC-A7894D1F6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/>
              <a:t>Listen</a:t>
            </a:r>
            <a:r>
              <a:rPr lang="pl-PL" b="1" dirty="0"/>
              <a:t>!</a:t>
            </a:r>
            <a:r>
              <a:rPr lang="pl-PL" dirty="0"/>
              <a:t>            </a:t>
            </a:r>
            <a:r>
              <a:rPr lang="pl-PL" i="1" dirty="0"/>
              <a:t>Posłuchajcie!</a:t>
            </a:r>
            <a:endParaRPr lang="pl-PL" dirty="0"/>
          </a:p>
        </p:txBody>
      </p:sp>
      <p:pic>
        <p:nvPicPr>
          <p:cNvPr id="4" name="Picture 4" descr="Naklejka z rysunkiem Pięciolinia i nutki - TenStickers">
            <a:extLst>
              <a:ext uri="{FF2B5EF4-FFF2-40B4-BE49-F238E27FC236}">
                <a16:creationId xmlns:a16="http://schemas.microsoft.com/office/drawing/2014/main" id="{9EA1BD10-10C4-4AEF-95BC-CB3ABD029D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547583"/>
            <a:ext cx="5852695" cy="311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ultimedia online 4">
            <a:hlinkClick r:id="" action="ppaction://media"/>
            <a:extLst>
              <a:ext uri="{FF2B5EF4-FFF2-40B4-BE49-F238E27FC236}">
                <a16:creationId xmlns:a16="http://schemas.microsoft.com/office/drawing/2014/main" id="{21720EFD-1F53-4D93-B1E7-9541FC9ABA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53957" y="2773205"/>
            <a:ext cx="5204284" cy="292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118428-6C9D-457B-A286-8F49E9EA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494738"/>
          </a:xfrm>
        </p:spPr>
        <p:txBody>
          <a:bodyPr>
            <a:normAutofit/>
          </a:bodyPr>
          <a:lstStyle/>
          <a:p>
            <a:r>
              <a:rPr lang="pl-PL" sz="6000" b="1" dirty="0" err="1"/>
              <a:t>Bagpipes</a:t>
            </a:r>
            <a:r>
              <a:rPr lang="pl-PL" sz="6000" b="1" dirty="0"/>
              <a:t>     </a:t>
            </a:r>
            <a:r>
              <a:rPr lang="pl-PL" sz="6000" i="1" dirty="0"/>
              <a:t>Dudy</a:t>
            </a:r>
          </a:p>
        </p:txBody>
      </p:sp>
      <p:pic>
        <p:nvPicPr>
          <p:cNvPr id="5122" name="Picture 2" descr="Polskie Instrumenty Ludowe">
            <a:extLst>
              <a:ext uri="{FF2B5EF4-FFF2-40B4-BE49-F238E27FC236}">
                <a16:creationId xmlns:a16="http://schemas.microsoft.com/office/drawing/2014/main" id="{0D7F1308-EF90-4F80-80AC-DC502A8B92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79" y="2476870"/>
            <a:ext cx="5629799" cy="37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5B45036-95B6-465E-9248-FF5B6BD39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873" y="2507943"/>
            <a:ext cx="518205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58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384</TotalTime>
  <Words>662</Words>
  <Application>Microsoft Office PowerPoint</Application>
  <PresentationFormat>Panoramiczny</PresentationFormat>
  <Paragraphs>72</Paragraphs>
  <Slides>27</Slides>
  <Notes>0</Notes>
  <HiddenSlides>0</HiddenSlides>
  <MMClips>5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2" baseType="lpstr">
      <vt:lpstr>Arial</vt:lpstr>
      <vt:lpstr>Calibri</vt:lpstr>
      <vt:lpstr>Garamond</vt:lpstr>
      <vt:lpstr>Google Sans</vt:lpstr>
      <vt:lpstr>Organiczny</vt:lpstr>
      <vt:lpstr> </vt:lpstr>
      <vt:lpstr>Music has always been a part of human’s life.  Muzyka zawsze towarzyszyła człowiekowi. </vt:lpstr>
      <vt:lpstr>These are examples of instruments from our country.  </vt:lpstr>
      <vt:lpstr> Clay Folk Instrument</vt:lpstr>
      <vt:lpstr>Okaryna   gliniany instrument ludowy</vt:lpstr>
      <vt:lpstr>Water Bird  Ptaszek na wodę – gwizdek  </vt:lpstr>
      <vt:lpstr>The work made by our student  Praca wykonana przez ucznia</vt:lpstr>
      <vt:lpstr>Listen!            Posłuchajcie!</vt:lpstr>
      <vt:lpstr>Bagpipes     Dudy</vt:lpstr>
      <vt:lpstr>Bagpipes  -  Dudy wielkopolskie -siesieńki-</vt:lpstr>
      <vt:lpstr>Prezentacja programu PowerPoint</vt:lpstr>
      <vt:lpstr> The occurrence in Poland  Występowanie w Polsce</vt:lpstr>
      <vt:lpstr>Works by our students  Prace naszych uczniów</vt:lpstr>
      <vt:lpstr>Listen!            Posłuchajcie!</vt:lpstr>
      <vt:lpstr>Polish folk musical instrument with strings  Złóbcoki</vt:lpstr>
      <vt:lpstr>Prezentacja programu PowerPoint</vt:lpstr>
      <vt:lpstr>Prezentacja programu PowerPoint</vt:lpstr>
      <vt:lpstr>Works made by our students  Prace naszych uczniów</vt:lpstr>
      <vt:lpstr>See and listen! Obejrzyj i posłuchaj!</vt:lpstr>
      <vt:lpstr>     Bourchbass        Burczybas</vt:lpstr>
      <vt:lpstr>Prezentacja programu PowerPoint</vt:lpstr>
      <vt:lpstr>Prezentacja programu PowerPoint</vt:lpstr>
      <vt:lpstr>The occurrence in Poland  Występowanie w Polsce</vt:lpstr>
      <vt:lpstr>Works made by our students Prace naszych uczniów</vt:lpstr>
      <vt:lpstr>Listen!            Posłuchajcie!</vt:lpstr>
      <vt:lpstr>Słuchajmy muzyki !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Sala nr 1</dc:creator>
  <cp:lastModifiedBy>Sala nr 1</cp:lastModifiedBy>
  <cp:revision>40</cp:revision>
  <dcterms:created xsi:type="dcterms:W3CDTF">2021-03-23T15:02:42Z</dcterms:created>
  <dcterms:modified xsi:type="dcterms:W3CDTF">2021-03-29T19:20:14Z</dcterms:modified>
</cp:coreProperties>
</file>