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85" r:id="rId3"/>
    <p:sldId id="258" r:id="rId4"/>
    <p:sldId id="277" r:id="rId5"/>
    <p:sldId id="270" r:id="rId6"/>
    <p:sldId id="272" r:id="rId7"/>
    <p:sldId id="275" r:id="rId8"/>
    <p:sldId id="276" r:id="rId9"/>
    <p:sldId id="281" r:id="rId10"/>
    <p:sldId id="283" r:id="rId11"/>
    <p:sldId id="282" r:id="rId12"/>
    <p:sldId id="262" r:id="rId13"/>
    <p:sldId id="279" r:id="rId14"/>
    <p:sldId id="280" r:id="rId15"/>
    <p:sldId id="286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33"/>
    <a:srgbClr val="99FF99"/>
    <a:srgbClr val="FFFFCC"/>
    <a:srgbClr val="FFFF99"/>
    <a:srgbClr val="CCFFFF"/>
    <a:srgbClr val="66FFFF"/>
    <a:srgbClr val="00FFFF"/>
    <a:srgbClr val="F85B1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36906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065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949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416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4935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69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236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8242462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237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989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76317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496060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679443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730473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3147278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9479384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469736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AC49D2-606E-46A4-8235-C251F4CA1415}" type="datetimeFigureOut">
              <a:rPr lang="sk-SK" smtClean="0"/>
              <a:pPr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E756B5-E5E9-480D-9EEE-46F2FFA76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649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ransition spd="slow">
    <p:push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75656" y="2398631"/>
            <a:ext cx="6210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>
                <a:latin typeface="Palatino Linotype" panose="02040502050505030304" pitchFamily="18" charset="0"/>
              </a:rPr>
              <a:t>DRUHY POISTENIA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7" y="332656"/>
            <a:ext cx="2980019" cy="1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45355"/>
            <a:ext cx="246973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3" y="4005064"/>
            <a:ext cx="3120499" cy="207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68" y="243897"/>
            <a:ext cx="2515902" cy="20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029368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547664" y="548680"/>
            <a:ext cx="6035627" cy="830997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sk-SK" sz="4800" b="1" dirty="0">
                <a:latin typeface="Palatino Linotype" panose="02040502050505030304" pitchFamily="18" charset="0"/>
              </a:rPr>
              <a:t>Komerčné poisťovne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1828521" cy="99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9848"/>
            <a:ext cx="241889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 descr="amslico_60x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844824"/>
            <a:ext cx="1353108" cy="902072"/>
          </a:xfrm>
          <a:prstGeom prst="rect">
            <a:avLst/>
          </a:prstGeom>
        </p:spPr>
      </p:pic>
      <p:pic>
        <p:nvPicPr>
          <p:cNvPr id="6" name="Obrázok 5" descr="axa60x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844824"/>
            <a:ext cx="1353108" cy="902072"/>
          </a:xfrm>
          <a:prstGeom prst="rect">
            <a:avLst/>
          </a:prstGeom>
        </p:spPr>
      </p:pic>
      <p:pic>
        <p:nvPicPr>
          <p:cNvPr id="7" name="Obrázok 6" descr="CSOB_Poistovna_60x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284984"/>
            <a:ext cx="1569132" cy="1046088"/>
          </a:xfrm>
          <a:prstGeom prst="rect">
            <a:avLst/>
          </a:prstGeom>
        </p:spPr>
      </p:pic>
      <p:pic>
        <p:nvPicPr>
          <p:cNvPr id="8" name="Obrázok 7" descr="ergo_60x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3645024"/>
            <a:ext cx="1353108" cy="902072"/>
          </a:xfrm>
          <a:prstGeom prst="rect">
            <a:avLst/>
          </a:prstGeom>
        </p:spPr>
      </p:pic>
      <p:pic>
        <p:nvPicPr>
          <p:cNvPr id="9" name="Obrázok 8" descr="group_60x40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3933056"/>
            <a:ext cx="1461120" cy="974080"/>
          </a:xfrm>
          <a:prstGeom prst="rect">
            <a:avLst/>
          </a:prstGeom>
        </p:spPr>
      </p:pic>
      <p:pic>
        <p:nvPicPr>
          <p:cNvPr id="10" name="Obrázok 9" descr="logo_komunalna_pois__ov__a_60x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5157192"/>
            <a:ext cx="1461120" cy="974080"/>
          </a:xfrm>
          <a:prstGeom prst="rect">
            <a:avLst/>
          </a:prstGeom>
        </p:spPr>
      </p:pic>
      <p:pic>
        <p:nvPicPr>
          <p:cNvPr id="11" name="Obrázok 10" descr="logo_uniqa_60x4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5373216"/>
            <a:ext cx="1461120" cy="974080"/>
          </a:xfrm>
          <a:prstGeom prst="rect">
            <a:avLst/>
          </a:prstGeom>
        </p:spPr>
      </p:pic>
      <p:pic>
        <p:nvPicPr>
          <p:cNvPr id="12" name="Obrázok 11" descr="p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6056" y="5301208"/>
            <a:ext cx="1368152" cy="912101"/>
          </a:xfrm>
          <a:prstGeom prst="rect">
            <a:avLst/>
          </a:prstGeom>
        </p:spPr>
      </p:pic>
      <p:pic>
        <p:nvPicPr>
          <p:cNvPr id="13" name="Obrázok 12" descr="postova_banka_60x40_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64088" y="1628800"/>
            <a:ext cx="1031230" cy="1262731"/>
          </a:xfrm>
          <a:prstGeom prst="rect">
            <a:avLst/>
          </a:prstGeom>
        </p:spPr>
      </p:pic>
      <p:pic>
        <p:nvPicPr>
          <p:cNvPr id="14" name="Obrázok 13" descr="wustenrot_60x4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2120" y="3717032"/>
            <a:ext cx="998211" cy="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7997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61674" y="260648"/>
            <a:ext cx="8539517" cy="1938992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sk-SK" sz="3000" b="1" dirty="0">
                <a:latin typeface="Palatino Linotype" panose="02040502050505030304" pitchFamily="18" charset="0"/>
              </a:rPr>
              <a:t>poistenie osôb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poistenie fyzických osôb pre prípad jej telesného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poškodenia, smrti, dožitia sa určitého veku,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alebo pre prípad inej poistnej udalosti</a:t>
            </a:r>
            <a:endParaRPr lang="sk-SK" sz="2400" dirty="0">
              <a:latin typeface="Palatino Linotype" panose="0204050205050503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9552" y="4581128"/>
            <a:ext cx="7799956" cy="1938992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sk-SK" sz="3000" b="1" dirty="0">
                <a:latin typeface="Palatino Linotype" panose="02040502050505030304" pitchFamily="18" charset="0"/>
              </a:rPr>
              <a:t>poistenie majetku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pre prípad jeho poškodenia, zničenia, straty,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odcudzenia alebo iných škôd, ktoré na ňom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vzniknú</a:t>
            </a:r>
            <a:endParaRPr lang="sk-SK" sz="2400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187624" y="2564904"/>
            <a:ext cx="1977006" cy="177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78088"/>
            <a:ext cx="2536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30590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696128" y="2492896"/>
            <a:ext cx="53235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b="1" dirty="0">
                <a:latin typeface="Palatino Linotype" panose="02040502050505030304" pitchFamily="18" charset="0"/>
              </a:rPr>
              <a:t>rizikové situácie: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vytopenie bytu,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vypuknutie požiaru,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praskne vodovodné potrubie,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vybuchne plyn,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vykradnutie,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živelné pohromy,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autohavária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638425" y="836712"/>
            <a:ext cx="7221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dirty="0">
                <a:latin typeface="Palatino Linotype" panose="02040502050505030304" pitchFamily="18" charset="0"/>
              </a:rPr>
              <a:t>Aké rizikové situácie sa môžu vyskytnúť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v každodennom živote?</a:t>
            </a:r>
          </a:p>
        </p:txBody>
      </p:sp>
      <p:pic>
        <p:nvPicPr>
          <p:cNvPr id="7" name="Obrázok 6" descr="Obrázok1.jpg"/>
          <p:cNvPicPr>
            <a:picLocks noChangeAspect="1"/>
          </p:cNvPicPr>
          <p:nvPr/>
        </p:nvPicPr>
        <p:blipFill>
          <a:blip r:embed="rId2" cstate="print"/>
          <a:srcRect t="52407"/>
          <a:stretch>
            <a:fillRect/>
          </a:stretch>
        </p:blipFill>
        <p:spPr>
          <a:xfrm>
            <a:off x="4572000" y="5085184"/>
            <a:ext cx="4245429" cy="14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906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67833" y="404664"/>
            <a:ext cx="6202339" cy="646331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3600" dirty="0">
                <a:latin typeface="Palatino Linotype" panose="02040502050505030304" pitchFamily="18" charset="0"/>
              </a:rPr>
              <a:t>druhy komerčného  poistenia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24882" y="1340768"/>
            <a:ext cx="87174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b="1" dirty="0">
                <a:latin typeface="Palatino Linotype" panose="02040502050505030304" pitchFamily="18" charset="0"/>
              </a:rPr>
              <a:t>- poistenie domácnosti </a:t>
            </a:r>
            <a:r>
              <a:rPr lang="sk-SK" sz="3000" dirty="0">
                <a:latin typeface="Palatino Linotype" panose="02040502050505030304" pitchFamily="18" charset="0"/>
              </a:rPr>
              <a:t>(celé zariadenie, cennosti,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   elektrospotrebiče ...)</a:t>
            </a:r>
          </a:p>
          <a:p>
            <a:endParaRPr lang="sk-SK" sz="3000" dirty="0">
              <a:latin typeface="Palatino Linotype" panose="02040502050505030304" pitchFamily="18" charset="0"/>
            </a:endParaRPr>
          </a:p>
          <a:p>
            <a:r>
              <a:rPr lang="sk-SK" sz="3000" dirty="0">
                <a:latin typeface="Palatino Linotype" panose="02040502050505030304" pitchFamily="18" charset="0"/>
              </a:rPr>
              <a:t>- </a:t>
            </a:r>
            <a:r>
              <a:rPr lang="sk-SK" sz="3000" b="1" dirty="0">
                <a:latin typeface="Palatino Linotype" panose="02040502050505030304" pitchFamily="18" charset="0"/>
              </a:rPr>
              <a:t>poistenie domu </a:t>
            </a:r>
            <a:r>
              <a:rPr lang="sk-SK" sz="3000" dirty="0">
                <a:latin typeface="Palatino Linotype" panose="02040502050505030304" pitchFamily="18" charset="0"/>
              </a:rPr>
              <a:t>(dom, byt, činžiak, chata, garáž)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73274" y="5825998"/>
            <a:ext cx="89707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dirty="0">
                <a:latin typeface="Palatino Linotype" panose="02040502050505030304" pitchFamily="18" charset="0"/>
              </a:rPr>
              <a:t>dôležitosť </a:t>
            </a:r>
            <a:r>
              <a:rPr lang="sk-SK" sz="3000" b="1" dirty="0">
                <a:latin typeface="Palatino Linotype" panose="02040502050505030304" pitchFamily="18" charset="0"/>
              </a:rPr>
              <a:t>výšky poistnej </a:t>
            </a:r>
            <a:r>
              <a:rPr lang="sk-SK" sz="3000" dirty="0">
                <a:latin typeface="Palatino Linotype" panose="02040502050505030304" pitchFamily="18" charset="0"/>
              </a:rPr>
              <a:t>sumy </a:t>
            </a:r>
            <a:r>
              <a:rPr lang="sk-SK" sz="2800" dirty="0">
                <a:latin typeface="Palatino Linotype" panose="02040502050505030304" pitchFamily="18" charset="0"/>
              </a:rPr>
              <a:t>- pravidelné splátky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203375" cy="134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22" y="3841410"/>
            <a:ext cx="27305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04" y="3904017"/>
            <a:ext cx="2487414" cy="135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4299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67833" y="404664"/>
            <a:ext cx="6202339" cy="646331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3600" dirty="0">
                <a:latin typeface="Palatino Linotype" panose="02040502050505030304" pitchFamily="18" charset="0"/>
              </a:rPr>
              <a:t>druhy komerčného  poistenia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43701" y="1412776"/>
            <a:ext cx="794480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b="1" dirty="0">
                <a:latin typeface="Palatino Linotype" panose="02040502050505030304" pitchFamily="18" charset="0"/>
              </a:rPr>
              <a:t>poistenie auta</a:t>
            </a:r>
          </a:p>
          <a:p>
            <a:endParaRPr lang="sk-SK" sz="3000" b="1" dirty="0">
              <a:latin typeface="Palatino Linotype" panose="02040502050505030304" pitchFamily="18" charset="0"/>
            </a:endParaRPr>
          </a:p>
          <a:p>
            <a:r>
              <a:rPr lang="sk-SK" sz="3000" b="1" dirty="0">
                <a:latin typeface="Palatino Linotype" panose="02040502050505030304" pitchFamily="18" charset="0"/>
                <a:sym typeface="Wingdings"/>
              </a:rPr>
              <a:t> </a:t>
            </a:r>
            <a:r>
              <a:rPr lang="sk-SK" sz="3000" b="1" dirty="0">
                <a:latin typeface="Palatino Linotype" panose="02040502050505030304" pitchFamily="18" charset="0"/>
              </a:rPr>
              <a:t>povinné zmluvné </a:t>
            </a:r>
            <a:r>
              <a:rPr lang="sk-SK" sz="3000" dirty="0">
                <a:latin typeface="Palatino Linotype" panose="02040502050505030304" pitchFamily="18" charset="0"/>
              </a:rPr>
              <a:t>poistenie</a:t>
            </a:r>
            <a:endParaRPr lang="sk-SK" sz="3000" b="1" dirty="0">
              <a:latin typeface="Palatino Linotype" panose="02040502050505030304" pitchFamily="18" charset="0"/>
            </a:endParaRPr>
          </a:p>
          <a:p>
            <a:r>
              <a:rPr lang="sk-SK" sz="3000" b="1" dirty="0">
                <a:latin typeface="Palatino Linotype" panose="02040502050505030304" pitchFamily="18" charset="0"/>
              </a:rPr>
              <a:t>    </a:t>
            </a:r>
            <a:r>
              <a:rPr lang="sk-SK" sz="3000" dirty="0">
                <a:latin typeface="Palatino Linotype" panose="02040502050505030304" pitchFamily="18" charset="0"/>
              </a:rPr>
              <a:t>„zákonná poistka“ (biela karta)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    -  </a:t>
            </a:r>
            <a:r>
              <a:rPr lang="sk-SK" sz="3000" b="1" i="1" dirty="0">
                <a:latin typeface="Palatino Linotype" panose="02040502050505030304" pitchFamily="18" charset="0"/>
              </a:rPr>
              <a:t>platba odškodného </a:t>
            </a:r>
            <a:r>
              <a:rPr lang="sk-SK" sz="3000" dirty="0">
                <a:latin typeface="Palatino Linotype" panose="02040502050505030304" pitchFamily="18" charset="0"/>
              </a:rPr>
              <a:t>za úrazy a škody </a:t>
            </a:r>
          </a:p>
          <a:p>
            <a:r>
              <a:rPr lang="sk-SK" sz="3000" b="1" dirty="0">
                <a:latin typeface="Palatino Linotype" panose="02040502050505030304" pitchFamily="18" charset="0"/>
              </a:rPr>
              <a:t>     </a:t>
            </a:r>
            <a:r>
              <a:rPr lang="sk-SK" sz="3000" b="1" i="1" dirty="0">
                <a:latin typeface="Palatino Linotype" panose="02040502050505030304" pitchFamily="18" charset="0"/>
              </a:rPr>
              <a:t>iným osobám</a:t>
            </a:r>
          </a:p>
          <a:p>
            <a:endParaRPr lang="sk-SK" sz="3000" dirty="0">
              <a:latin typeface="Palatino Linotype" panose="02040502050505030304" pitchFamily="18" charset="0"/>
            </a:endParaRPr>
          </a:p>
          <a:p>
            <a:r>
              <a:rPr lang="sk-SK" sz="3000" b="1" dirty="0">
                <a:latin typeface="Palatino Linotype" panose="02040502050505030304" pitchFamily="18" charset="0"/>
                <a:sym typeface="Wingdings"/>
              </a:rPr>
              <a:t> </a:t>
            </a:r>
            <a:r>
              <a:rPr lang="sk-SK" sz="3000" b="1" dirty="0">
                <a:latin typeface="Palatino Linotype" panose="02040502050505030304" pitchFamily="18" charset="0"/>
              </a:rPr>
              <a:t>havarijné </a:t>
            </a:r>
            <a:r>
              <a:rPr lang="sk-SK" sz="3000" dirty="0">
                <a:latin typeface="Palatino Linotype" panose="02040502050505030304" pitchFamily="18" charset="0"/>
              </a:rPr>
              <a:t>poistenie</a:t>
            </a:r>
            <a:r>
              <a:rPr lang="sk-SK" sz="3000" b="1" dirty="0">
                <a:latin typeface="Palatino Linotype" panose="02040502050505030304" pitchFamily="18" charset="0"/>
              </a:rPr>
              <a:t> dobrovoľné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    - </a:t>
            </a:r>
            <a:r>
              <a:rPr lang="sk-SK" sz="3000" b="1" i="1" dirty="0">
                <a:latin typeface="Palatino Linotype" panose="02040502050505030304" pitchFamily="18" charset="0"/>
              </a:rPr>
              <a:t>platba za škody</a:t>
            </a:r>
            <a:r>
              <a:rPr lang="sk-SK" sz="3000" dirty="0">
                <a:latin typeface="Palatino Linotype" panose="02040502050505030304" pitchFamily="18" charset="0"/>
              </a:rPr>
              <a:t>, ktoré </a:t>
            </a:r>
            <a:r>
              <a:rPr lang="sk-SK" sz="3000" b="1" i="1" dirty="0">
                <a:latin typeface="Palatino Linotype" panose="02040502050505030304" pitchFamily="18" charset="0"/>
              </a:rPr>
              <a:t>si spôsobíme sami</a:t>
            </a:r>
            <a:r>
              <a:rPr lang="sk-SK" sz="3000" i="1" dirty="0">
                <a:latin typeface="Palatino Linotype" panose="02040502050505030304" pitchFamily="18" charset="0"/>
              </a:rPr>
              <a:t>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    alebo (krádež auta, pád stromu, požiar...)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    </a:t>
            </a:r>
            <a:r>
              <a:rPr lang="sk-SK" sz="2400" dirty="0">
                <a:latin typeface="Palatino Linotype" panose="02040502050505030304" pitchFamily="18" charset="0"/>
              </a:rPr>
              <a:t>aj spoluúčasť iného majiteľa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30186"/>
            <a:ext cx="23161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234556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3861048"/>
            <a:ext cx="7773338" cy="1728192"/>
          </a:xfrm>
        </p:spPr>
        <p:txBody>
          <a:bodyPr/>
          <a:lstStyle/>
          <a:p>
            <a:r>
              <a:rPr lang="sk-SK" dirty="0"/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23249133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699792" y="277197"/>
            <a:ext cx="2784737" cy="830997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sk-SK" sz="4800" b="1" dirty="0">
                <a:latin typeface="Palatino Linotype" panose="02040502050505030304" pitchFamily="18" charset="0"/>
              </a:rPr>
              <a:t>poistenie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71672" y="1700808"/>
            <a:ext cx="897232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dirty="0">
                <a:latin typeface="Palatino Linotype" panose="02040502050505030304" pitchFamily="18" charset="0"/>
              </a:rPr>
              <a:t>- ak sa nám stane úraz, poistenie nás nevylieči </a:t>
            </a:r>
          </a:p>
          <a:p>
            <a:endParaRPr lang="sk-SK" sz="3000" dirty="0">
              <a:latin typeface="Palatino Linotype" panose="02040502050505030304" pitchFamily="18" charset="0"/>
            </a:endParaRPr>
          </a:p>
          <a:p>
            <a:r>
              <a:rPr lang="sk-SK" sz="3000" dirty="0">
                <a:latin typeface="Palatino Linotype" panose="02040502050505030304" pitchFamily="18" charset="0"/>
              </a:rPr>
              <a:t>- ak niekto poškodí náš majetok, poistenie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   ho neopraví</a:t>
            </a:r>
          </a:p>
          <a:p>
            <a:endParaRPr lang="sk-SK" sz="3000" dirty="0">
              <a:latin typeface="Palatino Linotype" panose="02040502050505030304" pitchFamily="18" charset="0"/>
            </a:endParaRPr>
          </a:p>
          <a:p>
            <a:r>
              <a:rPr lang="sk-SK" sz="3000" dirty="0">
                <a:latin typeface="Palatino Linotype" panose="02040502050505030304" pitchFamily="18" charset="0"/>
              </a:rPr>
              <a:t>- finančná náhrada, ktorú nám zabezpečí poistenie,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  nám však môže pomôcť zabezpečiť si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  lepšie liečenie,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  prekonať kritické časové obdobie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  alebo zakúpiť novú vec, či uhradiť škodu</a:t>
            </a:r>
          </a:p>
        </p:txBody>
      </p:sp>
    </p:spTree>
    <p:extLst>
      <p:ext uri="{BB962C8B-B14F-4D97-AF65-F5344CB8AC3E}">
        <p14:creationId xmlns:p14="http://schemas.microsoft.com/office/powerpoint/2010/main" val="233816619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7544" y="299976"/>
            <a:ext cx="7414209" cy="1200329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3600" b="1" dirty="0">
                <a:latin typeface="Palatino Linotype" panose="02040502050505030304" pitchFamily="18" charset="0"/>
              </a:rPr>
              <a:t>Sociálna poisťovňa</a:t>
            </a:r>
          </a:p>
          <a:p>
            <a:r>
              <a:rPr lang="sk-SK" sz="3600" dirty="0">
                <a:latin typeface="Palatino Linotype" panose="02040502050505030304" pitchFamily="18" charset="0"/>
              </a:rPr>
              <a:t>- vypláca sociálne dávky/dôchodky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155838" cy="18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tehotenstvo.rodinka.sk/uploads/pics/logo-socialna-poistovna-s-nazvom_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3096"/>
            <a:ext cx="4602811" cy="18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454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7544" y="299976"/>
            <a:ext cx="7414209" cy="1200329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3600" b="1" dirty="0">
                <a:latin typeface="Palatino Linotype" panose="02040502050505030304" pitchFamily="18" charset="0"/>
              </a:rPr>
              <a:t>Sociálna poisťovňa</a:t>
            </a:r>
          </a:p>
          <a:p>
            <a:r>
              <a:rPr lang="sk-SK" sz="3600" dirty="0">
                <a:latin typeface="Palatino Linotype" panose="02040502050505030304" pitchFamily="18" charset="0"/>
              </a:rPr>
              <a:t>- vypláca sociálne dávky/dôchodky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23528" y="2276872"/>
            <a:ext cx="82012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b="1" dirty="0">
                <a:latin typeface="Palatino Linotype" panose="02040502050505030304" pitchFamily="18" charset="0"/>
              </a:rPr>
              <a:t>- nemocenské  dávky </a:t>
            </a:r>
            <a:r>
              <a:rPr lang="sk-SK" sz="3000" dirty="0">
                <a:latin typeface="Palatino Linotype" panose="02040502050505030304" pitchFamily="18" charset="0"/>
              </a:rPr>
              <a:t>(PN) - choroba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- nemocenské/ </a:t>
            </a:r>
            <a:r>
              <a:rPr lang="sk-SK" sz="3000" b="1" dirty="0">
                <a:latin typeface="Palatino Linotype" panose="02040502050505030304" pitchFamily="18" charset="0"/>
              </a:rPr>
              <a:t>invalidný dôchodok </a:t>
            </a:r>
            <a:r>
              <a:rPr lang="sk-SK" sz="3000" dirty="0">
                <a:latin typeface="Palatino Linotype" panose="02040502050505030304" pitchFamily="18" charset="0"/>
              </a:rPr>
              <a:t>– úraz </a:t>
            </a:r>
          </a:p>
          <a:p>
            <a:r>
              <a:rPr lang="sk-SK" sz="3000" b="1" dirty="0">
                <a:latin typeface="Palatino Linotype" panose="02040502050505030304" pitchFamily="18" charset="0"/>
              </a:rPr>
              <a:t>- ošetrovné </a:t>
            </a:r>
            <a:r>
              <a:rPr lang="sk-SK" sz="3000" dirty="0">
                <a:latin typeface="Palatino Linotype" panose="02040502050505030304" pitchFamily="18" charset="0"/>
              </a:rPr>
              <a:t>(OČR) - starostlivosť o dieťa</a:t>
            </a:r>
          </a:p>
          <a:p>
            <a:r>
              <a:rPr lang="sk-SK" sz="3000" b="1" dirty="0">
                <a:latin typeface="Palatino Linotype" panose="02040502050505030304" pitchFamily="18" charset="0"/>
              </a:rPr>
              <a:t>- dávky v nezamestnanosti </a:t>
            </a:r>
            <a:r>
              <a:rPr lang="sk-SK" sz="3000" dirty="0">
                <a:latin typeface="Palatino Linotype" panose="02040502050505030304" pitchFamily="18" charset="0"/>
              </a:rPr>
              <a:t>- nezamestnanosť</a:t>
            </a:r>
          </a:p>
          <a:p>
            <a:r>
              <a:rPr lang="sk-SK" sz="3000" b="1" dirty="0">
                <a:latin typeface="Palatino Linotype" panose="02040502050505030304" pitchFamily="18" charset="0"/>
              </a:rPr>
              <a:t>- sirotský dôchodok </a:t>
            </a:r>
            <a:r>
              <a:rPr lang="sk-SK" sz="3000" dirty="0">
                <a:latin typeface="Palatino Linotype" panose="02040502050505030304" pitchFamily="18" charset="0"/>
              </a:rPr>
              <a:t>- strata živiteľa</a:t>
            </a:r>
          </a:p>
          <a:p>
            <a:r>
              <a:rPr lang="sk-SK" sz="3000" b="1" dirty="0">
                <a:latin typeface="Palatino Linotype" panose="02040502050505030304" pitchFamily="18" charset="0"/>
              </a:rPr>
              <a:t>- vdovský/vdovecký dôchodok </a:t>
            </a:r>
            <a:r>
              <a:rPr lang="sk-SK" sz="3000" dirty="0">
                <a:latin typeface="Palatino Linotype" panose="02040502050505030304" pitchFamily="18" charset="0"/>
              </a:rPr>
              <a:t>- strata živiteľa</a:t>
            </a:r>
          </a:p>
          <a:p>
            <a:r>
              <a:rPr lang="sk-SK" sz="3000" b="1" dirty="0">
                <a:latin typeface="Palatino Linotype" panose="02040502050505030304" pitchFamily="18" charset="0"/>
              </a:rPr>
              <a:t>- materské dávky </a:t>
            </a:r>
            <a:r>
              <a:rPr lang="sk-SK" sz="3000" dirty="0">
                <a:latin typeface="Palatino Linotype" panose="02040502050505030304" pitchFamily="18" charset="0"/>
              </a:rPr>
              <a:t>– materstvo</a:t>
            </a:r>
          </a:p>
          <a:p>
            <a:r>
              <a:rPr lang="sk-SK" sz="3000" b="1" dirty="0">
                <a:latin typeface="Palatino Linotype" panose="02040502050505030304" pitchFamily="18" charset="0"/>
              </a:rPr>
              <a:t>- starobný dôchodok </a:t>
            </a:r>
            <a:r>
              <a:rPr lang="sk-SK" sz="3000" dirty="0">
                <a:latin typeface="Palatino Linotype" panose="02040502050505030304" pitchFamily="18" charset="0"/>
              </a:rPr>
              <a:t>- staroba</a:t>
            </a:r>
          </a:p>
        </p:txBody>
      </p:sp>
    </p:spTree>
    <p:extLst>
      <p:ext uri="{BB962C8B-B14F-4D97-AF65-F5344CB8AC3E}">
        <p14:creationId xmlns:p14="http://schemas.microsoft.com/office/powerpoint/2010/main" val="145773497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548680"/>
            <a:ext cx="8520474" cy="193899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sk-SK" sz="3000" b="1" dirty="0">
                <a:latin typeface="Palatino Linotype" panose="02040502050505030304" pitchFamily="18" charset="0"/>
              </a:rPr>
              <a:t>nemocenské poistenie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- pre prípad straty, alebo zníženia príjmu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a na zabezpečenie príjmu v prípade </a:t>
            </a:r>
            <a:r>
              <a:rPr lang="sk-SK" sz="3000" b="1" dirty="0">
                <a:latin typeface="Palatino Linotype" panose="02040502050505030304" pitchFamily="18" charset="0"/>
              </a:rPr>
              <a:t>dočasnej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pracovnej neschopnosti, tehotenstva a materstva.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341063" y="3429000"/>
            <a:ext cx="8293552" cy="2308324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sk-SK" sz="3000" b="1" dirty="0">
                <a:latin typeface="Palatino Linotype" panose="02040502050505030304" pitchFamily="18" charset="0"/>
              </a:rPr>
              <a:t>úrazové poistenie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pre prípad poškodenia zdravia alebo úmrtia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v dôsledku pracovného úrazu a choroby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z povolania </a:t>
            </a:r>
            <a:r>
              <a:rPr lang="sk-SK" sz="2400" dirty="0">
                <a:latin typeface="Palatino Linotype" panose="02040502050505030304" pitchFamily="18" charset="0"/>
              </a:rPr>
              <a:t>(Ak si upratovačka zlomí pri umývaní okna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ruku, má právo na finančnú náhradu)</a:t>
            </a:r>
          </a:p>
        </p:txBody>
      </p:sp>
    </p:spTree>
    <p:extLst>
      <p:ext uri="{BB962C8B-B14F-4D97-AF65-F5344CB8AC3E}">
        <p14:creationId xmlns:p14="http://schemas.microsoft.com/office/powerpoint/2010/main" val="231146898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43550" y="4365104"/>
            <a:ext cx="8870633" cy="193899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sk-SK" sz="3000" b="1" dirty="0">
                <a:latin typeface="Palatino Linotype" panose="02040502050505030304" pitchFamily="18" charset="0"/>
              </a:rPr>
              <a:t>garančné poistenie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pre prípad platobnej neschopnosti zamestnávateľa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v dôsledku nezamestnanosti a na zabezpečenie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príjmu počas nezamestnanosti</a:t>
            </a:r>
            <a:endParaRPr lang="sk-SK" sz="2400" dirty="0">
              <a:latin typeface="Palatino Linotype" panose="0204050205050503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55596" y="577393"/>
            <a:ext cx="8446543" cy="2677656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sk-SK" sz="3000" b="1" dirty="0">
                <a:latin typeface="Palatino Linotype" panose="02040502050505030304" pitchFamily="18" charset="0"/>
              </a:rPr>
              <a:t>poistenie v nezamestnanosti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pre prípad straty príjmu z činnosti zamestnanca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v dôsledku nezamestnanosti a na zabezpečenie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príjmu </a:t>
            </a:r>
            <a:r>
              <a:rPr lang="sk-SK" sz="3000">
                <a:latin typeface="Palatino Linotype" panose="02040502050505030304" pitchFamily="18" charset="0"/>
              </a:rPr>
              <a:t>počas nezamestnanosti </a:t>
            </a:r>
            <a:r>
              <a:rPr lang="sk-SK" sz="2400">
                <a:latin typeface="Palatino Linotype" panose="02040502050505030304" pitchFamily="18" charset="0"/>
              </a:rPr>
              <a:t>(</a:t>
            </a:r>
            <a:r>
              <a:rPr lang="sk-SK" sz="2400" dirty="0">
                <a:latin typeface="Palatino Linotype" panose="02040502050505030304" pitchFamily="18" charset="0"/>
              </a:rPr>
              <a:t>Ak prídeme o prácu,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po nahlásení na úrad práce dostávame dočasne podporu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v nezamestnanosti)</a:t>
            </a:r>
          </a:p>
        </p:txBody>
      </p:sp>
    </p:spTree>
    <p:extLst>
      <p:ext uri="{BB962C8B-B14F-4D97-AF65-F5344CB8AC3E}">
        <p14:creationId xmlns:p14="http://schemas.microsoft.com/office/powerpoint/2010/main" val="113871595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378197" y="620688"/>
            <a:ext cx="8280920" cy="175432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sk-SK" sz="3000" b="1" dirty="0">
                <a:latin typeface="Palatino Linotype" panose="02040502050505030304" pitchFamily="18" charset="0"/>
              </a:rPr>
              <a:t>invalidné</a:t>
            </a:r>
            <a:r>
              <a:rPr lang="sk-SK" sz="3000" dirty="0">
                <a:latin typeface="Palatino Linotype" panose="02040502050505030304" pitchFamily="18" charset="0"/>
              </a:rPr>
              <a:t> = v prípade poklesu schopnosti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vykonávať zárobkovú činnosť</a:t>
            </a:r>
            <a:r>
              <a:rPr lang="sk-SK" sz="2400" dirty="0">
                <a:latin typeface="Palatino Linotype" panose="02040502050505030304" pitchFamily="18" charset="0"/>
              </a:rPr>
              <a:t>(Ak utrpíme úraz a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ostaneme na invalidnom vozíčku a nemôžeme ďalej pracovať, máme právo na príjem)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27584" y="3284984"/>
            <a:ext cx="3528392" cy="321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41" y="3501008"/>
            <a:ext cx="33617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58891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396453" y="764704"/>
            <a:ext cx="8280920" cy="2308324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sk-SK" sz="3000" b="1" dirty="0">
                <a:latin typeface="Palatino Linotype" panose="02040502050505030304" pitchFamily="18" charset="0"/>
              </a:rPr>
              <a:t>dôchodcovské poistenie</a:t>
            </a:r>
          </a:p>
          <a:p>
            <a:endParaRPr lang="sk-SK" sz="3000" b="1" dirty="0">
              <a:latin typeface="Palatino Linotype" panose="02040502050505030304" pitchFamily="18" charset="0"/>
            </a:endParaRPr>
          </a:p>
          <a:p>
            <a:r>
              <a:rPr lang="sk-SK" sz="3000" b="1" dirty="0">
                <a:latin typeface="Palatino Linotype" panose="02040502050505030304" pitchFamily="18" charset="0"/>
              </a:rPr>
              <a:t>starobné</a:t>
            </a:r>
            <a:r>
              <a:rPr lang="sk-SK" sz="3000" dirty="0">
                <a:latin typeface="Palatino Linotype" panose="02040502050505030304" pitchFamily="18" charset="0"/>
              </a:rPr>
              <a:t> = na zabezpečenie príjmu v starobe </a:t>
            </a:r>
          </a:p>
          <a:p>
            <a:r>
              <a:rPr lang="sk-SK" sz="3000" dirty="0">
                <a:latin typeface="Palatino Linotype" panose="02040502050505030304" pitchFamily="18" charset="0"/>
              </a:rPr>
              <a:t>a pre prípad úmrtia </a:t>
            </a:r>
            <a:r>
              <a:rPr lang="sk-SK" sz="2400" dirty="0">
                <a:latin typeface="Palatino Linotype" panose="02040502050505030304" pitchFamily="18" charset="0"/>
              </a:rPr>
              <a:t>(Naša babička poberá dôchodok,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ktorý je výsledkom jej celoživotnej práce)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2083097" cy="184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390030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219155"/>
            <a:ext cx="876393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Palatino Linotype" panose="02040502050505030304" pitchFamily="18" charset="0"/>
              </a:rPr>
              <a:t>Dôchodkový systém na Slovensku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Vieme, že ľudia pracujú iba do určitého veku. Potom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odchádzajú do penzie (dôchodku) a na svoje živobytie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nedostávajú príjem z práce, ale starobný dôchodok.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Jeho výška sa však odlišuje od výšky ich predošlého príjmu.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Čo je zdrojom dôchodku a prečo je jeho výška pre každého iná?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208816" y="2852936"/>
            <a:ext cx="884934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Palatino Linotype" panose="02040502050505030304" pitchFamily="18" charset="0"/>
              </a:rPr>
              <a:t>PRVÝ DÔCHODKOVÝ PILIER – zapájajú sa všetci ekonomicky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 aktívni občania, každý zamestnaný občan musí odvádzať časť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svojho príjmu odvod do sociálnej poisťovne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268820" y="4293096"/>
            <a:ext cx="860812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Palatino Linotype" panose="02040502050505030304" pitchFamily="18" charset="0"/>
              </a:rPr>
              <a:t>DRUHÝ DÔCHODKOVÝ PILIER – každý zamestnaný občan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si sporí na svoj dôchodok prostredníctvom dôchodcovskej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správcovskej spoločnosti na svojom osobnom  účte (2 časti)</a:t>
            </a:r>
          </a:p>
        </p:txBody>
      </p:sp>
      <p:sp>
        <p:nvSpPr>
          <p:cNvPr id="7" name="Obdĺžnik 6"/>
          <p:cNvSpPr/>
          <p:nvPr/>
        </p:nvSpPr>
        <p:spPr>
          <a:xfrm>
            <a:off x="268820" y="5805264"/>
            <a:ext cx="770563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k-SK" sz="2400" dirty="0">
                <a:latin typeface="Palatino Linotype" panose="02040502050505030304" pitchFamily="18" charset="0"/>
              </a:rPr>
              <a:t>TRETÍ DÔCHODKOVÝ PILIER – doplnkový je určený </a:t>
            </a:r>
          </a:p>
          <a:p>
            <a:r>
              <a:rPr lang="sk-SK" sz="2400" dirty="0">
                <a:latin typeface="Palatino Linotype" panose="02040502050505030304" pitchFamily="18" charset="0"/>
              </a:rPr>
              <a:t>na zvýšenie príjmu  v dôchodku</a:t>
            </a:r>
          </a:p>
        </p:txBody>
      </p:sp>
    </p:spTree>
    <p:extLst>
      <p:ext uri="{BB962C8B-B14F-4D97-AF65-F5344CB8AC3E}">
        <p14:creationId xmlns:p14="http://schemas.microsoft.com/office/powerpoint/2010/main" val="198980128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Kvapka">
  <a:themeElements>
    <a:clrScheme name="Kv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v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v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TM04033925[[fn=Kvapka]]</Template>
  <TotalTime>211</TotalTime>
  <Words>585</Words>
  <Application>Microsoft Office PowerPoint</Application>
  <PresentationFormat>Prezentácia na obrazovke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Palatino Linotype</vt:lpstr>
      <vt:lpstr>Tw Cen MT</vt:lpstr>
      <vt:lpstr>Kvapka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okay</dc:creator>
  <cp:lastModifiedBy>Majtanová Jana Ing.</cp:lastModifiedBy>
  <cp:revision>26</cp:revision>
  <dcterms:created xsi:type="dcterms:W3CDTF">2015-03-15T08:05:08Z</dcterms:created>
  <dcterms:modified xsi:type="dcterms:W3CDTF">2022-05-02T07:13:13Z</dcterms:modified>
</cp:coreProperties>
</file>